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5" r:id="rId3"/>
    <p:sldId id="257" r:id="rId4"/>
    <p:sldId id="277" r:id="rId5"/>
    <p:sldId id="266" r:id="rId6"/>
    <p:sldId id="267" r:id="rId7"/>
    <p:sldId id="268" r:id="rId8"/>
    <p:sldId id="269" r:id="rId9"/>
    <p:sldId id="270" r:id="rId10"/>
    <p:sldId id="271" r:id="rId11"/>
    <p:sldId id="272" r:id="rId12"/>
    <p:sldId id="264" r:id="rId13"/>
    <p:sldId id="260" r:id="rId14"/>
    <p:sldId id="276"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71552" autoAdjust="0"/>
  </p:normalViewPr>
  <p:slideViewPr>
    <p:cSldViewPr snapToGrid="0">
      <p:cViewPr>
        <p:scale>
          <a:sx n="50" d="100"/>
          <a:sy n="50" d="100"/>
        </p:scale>
        <p:origin x="1709" y="317"/>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2D0ED-E997-49BF-8EFD-17B5B8CC8DCB}" type="datetimeFigureOut">
              <a:rPr lang="en-US" smtClean="0"/>
              <a:t>9/8/2023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D27972-E496-4A3A-BCBA-FDA61B5BD6A2}" type="slidenum">
              <a:rPr lang="en-US" smtClean="0"/>
              <a:t>‹#›</a:t>
            </a:fld>
            <a:endParaRPr lang="en-US"/>
          </a:p>
        </p:txBody>
      </p:sp>
    </p:spTree>
    <p:extLst>
      <p:ext uri="{BB962C8B-B14F-4D97-AF65-F5344CB8AC3E}">
        <p14:creationId xmlns:p14="http://schemas.microsoft.com/office/powerpoint/2010/main" val="289988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google.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google.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beautyoncode.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DNS</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giúp cho việc chuyển đổi các tên miền mà con người dễ ghi nhớ (dạng kí tự, ví dụ </a:t>
            </a:r>
            <a:r>
              <a:rPr lang="vi-VN" sz="1200" b="0" i="0" u="none" strike="noStrike" kern="1200" dirty="0" smtClean="0">
                <a:solidFill>
                  <a:schemeClr val="tx1"/>
                </a:solidFill>
                <a:effectLst/>
                <a:latin typeface="+mn-lt"/>
                <a:ea typeface="+mn-ea"/>
                <a:cs typeface="+mn-cs"/>
                <a:hlinkClick r:id="rId3"/>
              </a:rPr>
              <a:t>www.example.com</a:t>
            </a:r>
            <a:r>
              <a:rPr lang="vi-VN" sz="1200" b="0" i="0" kern="1200" dirty="0" smtClean="0">
                <a:solidFill>
                  <a:schemeClr val="tx1"/>
                </a:solidFill>
                <a:effectLst/>
                <a:latin typeface="+mn-lt"/>
                <a:ea typeface="+mn-ea"/>
                <a:cs typeface="+mn-cs"/>
              </a:rPr>
              <a:t>) sang địa chỉ IP vật lý (dạng số, ví dụ 123.11.5.19) tương ứng của tên miền đó.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a:t>
            </a:r>
            <a:r>
              <a:rPr lang="vi-VN" sz="1200" b="0" i="0" kern="1200" dirty="0" smtClean="0">
                <a:solidFill>
                  <a:schemeClr val="tx1"/>
                </a:solidFill>
                <a:effectLst/>
                <a:latin typeface="+mn-lt"/>
                <a:ea typeface="+mn-ea"/>
                <a:cs typeface="+mn-cs"/>
              </a:rPr>
              <a:t>áy tính truy cập được một trang web là nhờ địa chỉ IP.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Ví dụ</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a:t>
            </a:r>
            <a:r>
              <a:rPr lang="vi-VN" sz="1200" b="0" i="0" kern="1200" dirty="0" smtClean="0">
                <a:solidFill>
                  <a:schemeClr val="tx1"/>
                </a:solidFill>
                <a:effectLst/>
                <a:latin typeface="+mn-lt"/>
                <a:ea typeface="+mn-ea"/>
                <a:cs typeface="+mn-cs"/>
              </a:rPr>
              <a:t>ruy cập vào </a:t>
            </a:r>
            <a:r>
              <a:rPr lang="vi-VN" sz="1200" b="0" i="0" u="none" strike="noStrike" kern="1200" dirty="0" smtClean="0">
                <a:solidFill>
                  <a:schemeClr val="tx1"/>
                </a:solidFill>
                <a:effectLst/>
                <a:latin typeface="+mn-lt"/>
                <a:ea typeface="+mn-ea"/>
                <a:cs typeface="+mn-cs"/>
                <a:hlinkClick r:id="rId4"/>
              </a:rPr>
              <a:t>google.com</a:t>
            </a:r>
            <a:r>
              <a:rPr lang="vi-VN" sz="1200" b="0" i="0" kern="1200" dirty="0" smtClean="0">
                <a:solidFill>
                  <a:schemeClr val="tx1"/>
                </a:solidFill>
                <a:effectLst/>
                <a:latin typeface="+mn-lt"/>
                <a:ea typeface="+mn-ea"/>
                <a:cs typeface="+mn-cs"/>
              </a:rPr>
              <a:t> thì tức là browser đang request tới IP máy chủ của google.</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Tuy nhiên có cả triệu website và phải nhớ địa chỉ IP của từng trang web, điều đó là bất khả thi và chưa kể trường hợp địa chỉ IP của trang web đó có thể thay đổi liên tục. Đó cũng chính là nguyên nhân mà DNS được sinh ra.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DNS sẽ đóng vai trò như một cuốn danh bạ, thay vì phải nhớ 1 dãy IP loằng ngoằng thì sẽ nhớ đến tên miền của trang web đó, vd như </a:t>
            </a:r>
            <a:r>
              <a:rPr lang="vi-VN" sz="1200" b="0" i="0" u="none" strike="noStrike" kern="1200" dirty="0" smtClean="0">
                <a:solidFill>
                  <a:schemeClr val="tx1"/>
                </a:solidFill>
                <a:effectLst/>
                <a:latin typeface="+mn-lt"/>
                <a:ea typeface="+mn-ea"/>
                <a:cs typeface="+mn-cs"/>
                <a:hlinkClick r:id="rId4"/>
              </a:rPr>
              <a:t>google.com</a:t>
            </a:r>
            <a:r>
              <a:rPr lang="vi-VN" sz="1200" b="0" i="0" kern="1200" dirty="0" smtClean="0">
                <a:solidFill>
                  <a:schemeClr val="tx1"/>
                </a:solidFill>
                <a:effectLst/>
                <a:latin typeface="+mn-lt"/>
                <a:ea typeface="+mn-ea"/>
                <a:cs typeface="+mn-cs"/>
              </a:rPr>
              <a:t> và tất nhiên như vậy sẽ thân thiện với người sử dụng hơn, và DNS sẽ có vai trò là phân giải tên miền thành địa chỉ IP tương ứng nhờ đó browser có thể gửi request tới server.</a:t>
            </a:r>
            <a:endParaRPr lang="en-US" dirty="0"/>
          </a:p>
        </p:txBody>
      </p:sp>
      <p:sp>
        <p:nvSpPr>
          <p:cNvPr id="4" name="Slide Number Placeholder 3"/>
          <p:cNvSpPr>
            <a:spLocks noGrp="1"/>
          </p:cNvSpPr>
          <p:nvPr>
            <p:ph type="sldNum" sz="quarter" idx="10"/>
          </p:nvPr>
        </p:nvSpPr>
        <p:spPr/>
        <p:txBody>
          <a:bodyPr/>
          <a:lstStyle/>
          <a:p>
            <a:fld id="{0DD27972-E496-4A3A-BCBA-FDA61B5BD6A2}" type="slidenum">
              <a:rPr lang="en-US" smtClean="0"/>
              <a:t>3</a:t>
            </a:fld>
            <a:endParaRPr lang="en-US"/>
          </a:p>
        </p:txBody>
      </p:sp>
    </p:spTree>
    <p:extLst>
      <p:ext uri="{BB962C8B-B14F-4D97-AF65-F5344CB8AC3E}">
        <p14:creationId xmlns:p14="http://schemas.microsoft.com/office/powerpoint/2010/main" val="414350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(1) K</a:t>
            </a:r>
            <a:r>
              <a:rPr lang="vi-VN" sz="1200" b="0" i="0" kern="1200" dirty="0" smtClean="0">
                <a:solidFill>
                  <a:schemeClr val="tx1"/>
                </a:solidFill>
                <a:effectLst/>
                <a:latin typeface="+mn-lt"/>
                <a:ea typeface="+mn-ea"/>
                <a:cs typeface="+mn-cs"/>
              </a:rPr>
              <a:t>hi người dùng gõ một url vào trình duyệt, ví dụ gõ </a:t>
            </a:r>
            <a:r>
              <a:rPr lang="vi-VN" sz="1200" b="0" i="0" u="none" strike="noStrike" kern="1200" dirty="0" smtClean="0">
                <a:solidFill>
                  <a:schemeClr val="tx1"/>
                </a:solidFill>
                <a:effectLst/>
                <a:latin typeface="+mn-lt"/>
                <a:ea typeface="+mn-ea"/>
                <a:cs typeface="+mn-cs"/>
                <a:hlinkClick r:id="rId3"/>
              </a:rPr>
              <a:t>google.com</a:t>
            </a:r>
            <a:r>
              <a:rPr lang="vi-VN" sz="1200" b="0" i="0" kern="1200" dirty="0" smtClean="0">
                <a:solidFill>
                  <a:schemeClr val="tx1"/>
                </a:solidFill>
                <a:effectLst/>
                <a:latin typeface="+mn-lt"/>
                <a:ea typeface="+mn-ea"/>
                <a:cs typeface="+mn-cs"/>
              </a:rPr>
              <a:t>:</a:t>
            </a:r>
          </a:p>
          <a:p>
            <a:r>
              <a:rPr lang="vi-VN" sz="1200" b="0" i="0" kern="1200" dirty="0" smtClean="0">
                <a:solidFill>
                  <a:schemeClr val="tx1"/>
                </a:solidFill>
                <a:effectLst/>
                <a:latin typeface="+mn-lt"/>
                <a:ea typeface="+mn-ea"/>
                <a:cs typeface="+mn-cs"/>
              </a:rPr>
              <a:t>– (2) </a:t>
            </a:r>
            <a:r>
              <a:rPr lang="en-US" sz="1200" b="0" i="0" kern="1200" dirty="0" smtClean="0">
                <a:solidFill>
                  <a:schemeClr val="tx1"/>
                </a:solidFill>
                <a:effectLst/>
                <a:latin typeface="+mn-lt"/>
                <a:ea typeface="+mn-ea"/>
                <a:cs typeface="+mn-cs"/>
              </a:rPr>
              <a:t>M</a:t>
            </a:r>
            <a:r>
              <a:rPr lang="vi-VN" sz="1200" b="0" i="0" kern="1200" dirty="0" smtClean="0">
                <a:solidFill>
                  <a:schemeClr val="tx1"/>
                </a:solidFill>
                <a:effectLst/>
                <a:latin typeface="+mn-lt"/>
                <a:ea typeface="+mn-ea"/>
                <a:cs typeface="+mn-cs"/>
              </a:rPr>
              <a:t>áy tính gửi yêu cầu hỏi địa chỉ IP của </a:t>
            </a:r>
            <a:r>
              <a:rPr lang="vi-VN" sz="1200" b="0" i="0" u="none" strike="noStrike" kern="1200" dirty="0" smtClean="0">
                <a:solidFill>
                  <a:schemeClr val="tx1"/>
                </a:solidFill>
                <a:effectLst/>
                <a:latin typeface="+mn-lt"/>
                <a:ea typeface="+mn-ea"/>
                <a:cs typeface="+mn-cs"/>
                <a:hlinkClick r:id="rId3"/>
              </a:rPr>
              <a:t>google.com</a:t>
            </a:r>
            <a:r>
              <a:rPr lang="vi-VN" sz="1200" b="0" i="0" kern="1200" dirty="0" smtClean="0">
                <a:solidFill>
                  <a:schemeClr val="tx1"/>
                </a:solidFill>
                <a:effectLst/>
                <a:latin typeface="+mn-lt"/>
                <a:ea typeface="+mn-ea"/>
                <a:cs typeface="+mn-cs"/>
              </a:rPr>
              <a:t>, Local DNS Server nhận được</a:t>
            </a:r>
          </a:p>
          <a:p>
            <a:r>
              <a:rPr lang="vi-VN" sz="1200" b="0" i="0" kern="1200" dirty="0" smtClean="0">
                <a:solidFill>
                  <a:schemeClr val="tx1"/>
                </a:solidFill>
                <a:effectLst/>
                <a:latin typeface="+mn-lt"/>
                <a:ea typeface="+mn-ea"/>
                <a:cs typeface="+mn-cs"/>
              </a:rPr>
              <a:t>– (3) </a:t>
            </a:r>
            <a:r>
              <a:rPr lang="vi-VN" sz="1200" b="1" i="0" kern="1200" dirty="0" smtClean="0">
                <a:solidFill>
                  <a:schemeClr val="tx1"/>
                </a:solidFill>
                <a:effectLst/>
                <a:latin typeface="+mn-lt"/>
                <a:ea typeface="+mn-ea"/>
                <a:cs typeface="+mn-cs"/>
              </a:rPr>
              <a:t>Local DNS server</a:t>
            </a:r>
            <a:r>
              <a:rPr lang="vi-VN" sz="1200" b="0" i="0" kern="1200" dirty="0" smtClean="0">
                <a:solidFill>
                  <a:schemeClr val="tx1"/>
                </a:solidFill>
                <a:effectLst/>
                <a:latin typeface="+mn-lt"/>
                <a:ea typeface="+mn-ea"/>
                <a:cs typeface="+mn-cs"/>
              </a:rPr>
              <a:t> không biết nên gửi yêu cầu đến Root DNS Server (.) hỏi địa chỉ IP của </a:t>
            </a:r>
            <a:r>
              <a:rPr lang="vi-VN" sz="1200" b="0" i="0" u="none" strike="noStrike" kern="1200" dirty="0" smtClean="0">
                <a:solidFill>
                  <a:schemeClr val="tx1"/>
                </a:solidFill>
                <a:effectLst/>
                <a:latin typeface="+mn-lt"/>
                <a:ea typeface="+mn-ea"/>
                <a:cs typeface="+mn-cs"/>
                <a:hlinkClick r:id="rId3"/>
              </a:rPr>
              <a:t>google.com</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 (4) </a:t>
            </a:r>
            <a:r>
              <a:rPr lang="vi-VN" sz="1200" b="1" i="0" kern="1200" dirty="0" smtClean="0">
                <a:solidFill>
                  <a:schemeClr val="tx1"/>
                </a:solidFill>
                <a:effectLst/>
                <a:latin typeface="+mn-lt"/>
                <a:ea typeface="+mn-ea"/>
                <a:cs typeface="+mn-cs"/>
              </a:rPr>
              <a:t>Root DNS Server</a:t>
            </a:r>
            <a:r>
              <a:rPr lang="vi-VN" sz="1200" b="0" i="0" kern="1200" dirty="0" smtClean="0">
                <a:solidFill>
                  <a:schemeClr val="tx1"/>
                </a:solidFill>
                <a:effectLst/>
                <a:latin typeface="+mn-lt"/>
                <a:ea typeface="+mn-ea"/>
                <a:cs typeface="+mn-cs"/>
              </a:rPr>
              <a:t> gửi về IP 1.2.3.4 của TLD DNS Server .com (hay .com NS) nơi chứa thông tin của </a:t>
            </a:r>
            <a:r>
              <a:rPr lang="vi-VN" sz="1200" b="0" i="0" u="none" strike="noStrike" kern="1200" dirty="0" smtClean="0">
                <a:solidFill>
                  <a:schemeClr val="tx1"/>
                </a:solidFill>
                <a:effectLst/>
                <a:latin typeface="+mn-lt"/>
                <a:ea typeface="+mn-ea"/>
                <a:cs typeface="+mn-cs"/>
                <a:hlinkClick r:id="rId3"/>
              </a:rPr>
              <a:t>google.com</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 (5) </a:t>
            </a:r>
            <a:r>
              <a:rPr lang="vi-VN" sz="1200" b="1" i="0" kern="1200" dirty="0" smtClean="0">
                <a:solidFill>
                  <a:schemeClr val="tx1"/>
                </a:solidFill>
                <a:effectLst/>
                <a:latin typeface="+mn-lt"/>
                <a:ea typeface="+mn-ea"/>
                <a:cs typeface="+mn-cs"/>
              </a:rPr>
              <a:t>Local DNS Server</a:t>
            </a:r>
            <a:r>
              <a:rPr lang="vi-VN" sz="1200" b="0" i="0" kern="1200" dirty="0" smtClean="0">
                <a:solidFill>
                  <a:schemeClr val="tx1"/>
                </a:solidFill>
                <a:effectLst/>
                <a:latin typeface="+mn-lt"/>
                <a:ea typeface="+mn-ea"/>
                <a:cs typeface="+mn-cs"/>
              </a:rPr>
              <a:t> tiếp tục gửi yêu cầu đến TLD DNS Server .com với IP 1.2.3.4 để hỏi địa chỉ IP của SLD DNS Server </a:t>
            </a:r>
          </a:p>
          <a:p>
            <a:r>
              <a:rPr lang="vi-VN" sz="1200" b="0" i="0" kern="1200" dirty="0" smtClean="0">
                <a:solidFill>
                  <a:schemeClr val="tx1"/>
                </a:solidFill>
                <a:effectLst/>
                <a:latin typeface="+mn-lt"/>
                <a:ea typeface="+mn-ea"/>
                <a:cs typeface="+mn-cs"/>
              </a:rPr>
              <a:t>– (6) </a:t>
            </a:r>
            <a:r>
              <a:rPr lang="vi-VN" sz="1200" b="1" i="0" kern="1200" dirty="0" smtClean="0">
                <a:solidFill>
                  <a:schemeClr val="tx1"/>
                </a:solidFill>
                <a:effectLst/>
                <a:latin typeface="+mn-lt"/>
                <a:ea typeface="+mn-ea"/>
                <a:cs typeface="+mn-cs"/>
              </a:rPr>
              <a:t>TLD DNS Server</a:t>
            </a:r>
            <a:r>
              <a:rPr lang="vi-VN" sz="1200" b="0" i="0" kern="1200" dirty="0" smtClean="0">
                <a:solidFill>
                  <a:schemeClr val="tx1"/>
                </a:solidFill>
                <a:effectLst/>
                <a:latin typeface="+mn-lt"/>
                <a:ea typeface="+mn-ea"/>
                <a:cs typeface="+mn-cs"/>
              </a:rPr>
              <a:t> gửi về IP của SLD DNS Server (hay google NS) là 5.6.7.8</a:t>
            </a:r>
          </a:p>
          <a:p>
            <a:r>
              <a:rPr lang="vi-VN" sz="1200" b="0" i="0" kern="1200" dirty="0" smtClean="0">
                <a:solidFill>
                  <a:schemeClr val="tx1"/>
                </a:solidFill>
                <a:effectLst/>
                <a:latin typeface="+mn-lt"/>
                <a:ea typeface="+mn-ea"/>
                <a:cs typeface="+mn-cs"/>
              </a:rPr>
              <a:t>– (7) </a:t>
            </a:r>
            <a:r>
              <a:rPr lang="vi-VN" sz="1200" b="1" i="0" kern="1200" dirty="0" smtClean="0">
                <a:solidFill>
                  <a:schemeClr val="tx1"/>
                </a:solidFill>
                <a:effectLst/>
                <a:latin typeface="+mn-lt"/>
                <a:ea typeface="+mn-ea"/>
                <a:cs typeface="+mn-cs"/>
              </a:rPr>
              <a:t>Local DNS Server</a:t>
            </a:r>
            <a:r>
              <a:rPr lang="vi-VN" sz="1200" b="0" i="0" kern="1200" dirty="0" smtClean="0">
                <a:solidFill>
                  <a:schemeClr val="tx1"/>
                </a:solidFill>
                <a:effectLst/>
                <a:latin typeface="+mn-lt"/>
                <a:ea typeface="+mn-ea"/>
                <a:cs typeface="+mn-cs"/>
              </a:rPr>
              <a:t> tiếp tục gửi yêu cầu đến SLD DNS Server </a:t>
            </a:r>
            <a:r>
              <a:rPr lang="vi-VN" sz="1200" b="0" i="0" u="none" strike="noStrike" kern="1200" dirty="0" smtClean="0">
                <a:solidFill>
                  <a:schemeClr val="tx1"/>
                </a:solidFill>
                <a:effectLst/>
                <a:latin typeface="+mn-lt"/>
                <a:ea typeface="+mn-ea"/>
                <a:cs typeface="+mn-cs"/>
                <a:hlinkClick r:id="rId3"/>
              </a:rPr>
              <a:t>google.com</a:t>
            </a:r>
            <a:r>
              <a:rPr lang="vi-VN" sz="1200" b="0" i="0" kern="1200" dirty="0" smtClean="0">
                <a:solidFill>
                  <a:schemeClr val="tx1"/>
                </a:solidFill>
                <a:effectLst/>
                <a:latin typeface="+mn-lt"/>
                <a:ea typeface="+mn-ea"/>
                <a:cs typeface="+mn-cs"/>
              </a:rPr>
              <a:t> với IP 5.6.7.8 để hỏi địa chỉ IP của “</a:t>
            </a:r>
            <a:r>
              <a:rPr lang="vi-VN" sz="1200" b="0" i="0" u="none" strike="noStrike" kern="1200" dirty="0" smtClean="0">
                <a:solidFill>
                  <a:schemeClr val="tx1"/>
                </a:solidFill>
                <a:effectLst/>
                <a:latin typeface="+mn-lt"/>
                <a:ea typeface="+mn-ea"/>
                <a:cs typeface="+mn-cs"/>
                <a:hlinkClick r:id="rId4"/>
              </a:rPr>
              <a:t>beautyoncode.com</a:t>
            </a:r>
            <a:r>
              <a:rPr lang="vi-VN" sz="1200" b="0" i="0" kern="1200" dirty="0" smtClean="0">
                <a:solidFill>
                  <a:schemeClr val="tx1"/>
                </a:solidFill>
                <a:effectLst/>
                <a:latin typeface="+mn-lt"/>
                <a:ea typeface="+mn-ea"/>
                <a:cs typeface="+mn-cs"/>
              </a:rPr>
              <a:t>”</a:t>
            </a:r>
          </a:p>
          <a:p>
            <a:r>
              <a:rPr lang="vi-VN" sz="1200" b="0" i="0" kern="1200" dirty="0" smtClean="0">
                <a:solidFill>
                  <a:schemeClr val="tx1"/>
                </a:solidFill>
                <a:effectLst/>
                <a:latin typeface="+mn-lt"/>
                <a:ea typeface="+mn-ea"/>
                <a:cs typeface="+mn-cs"/>
              </a:rPr>
              <a:t>– (8) </a:t>
            </a:r>
            <a:r>
              <a:rPr lang="vi-VN" sz="1200" b="1" i="0" kern="1200" dirty="0" smtClean="0">
                <a:solidFill>
                  <a:schemeClr val="tx1"/>
                </a:solidFill>
                <a:effectLst/>
                <a:latin typeface="+mn-lt"/>
                <a:ea typeface="+mn-ea"/>
                <a:cs typeface="+mn-cs"/>
              </a:rPr>
              <a:t>SLD DNS Server</a:t>
            </a:r>
            <a:r>
              <a:rPr lang="vi-VN" sz="1200" b="0" i="0" kern="1200" dirty="0" smtClean="0">
                <a:solidFill>
                  <a:schemeClr val="tx1"/>
                </a:solidFill>
                <a:effectLst/>
                <a:latin typeface="+mn-lt"/>
                <a:ea typeface="+mn-ea"/>
                <a:cs typeface="+mn-cs"/>
              </a:rPr>
              <a:t> gửi về IP của </a:t>
            </a:r>
            <a:r>
              <a:rPr lang="vi-VN" sz="1200" b="0" i="0" u="none" strike="noStrike" kern="1200" dirty="0" smtClean="0">
                <a:solidFill>
                  <a:schemeClr val="tx1"/>
                </a:solidFill>
                <a:effectLst/>
                <a:latin typeface="+mn-lt"/>
                <a:ea typeface="+mn-ea"/>
                <a:cs typeface="+mn-cs"/>
                <a:hlinkClick r:id="rId4"/>
              </a:rPr>
              <a:t>beautyoncode.com</a:t>
            </a:r>
            <a:r>
              <a:rPr lang="vi-VN" sz="1200" b="0" i="0" kern="1200" dirty="0" smtClean="0">
                <a:solidFill>
                  <a:schemeClr val="tx1"/>
                </a:solidFill>
                <a:effectLst/>
                <a:latin typeface="+mn-lt"/>
                <a:ea typeface="+mn-ea"/>
                <a:cs typeface="+mn-cs"/>
              </a:rPr>
              <a:t> là 9.10.11.12</a:t>
            </a:r>
          </a:p>
          <a:p>
            <a:r>
              <a:rPr lang="vi-VN" sz="1200" b="0" i="0" kern="1200" dirty="0" smtClean="0">
                <a:solidFill>
                  <a:schemeClr val="tx1"/>
                </a:solidFill>
                <a:effectLst/>
                <a:latin typeface="+mn-lt"/>
                <a:ea typeface="+mn-ea"/>
                <a:cs typeface="+mn-cs"/>
              </a:rPr>
              <a:t>– (9) </a:t>
            </a:r>
            <a:r>
              <a:rPr lang="vi-VN" sz="1200" b="1" i="0" kern="1200" dirty="0" smtClean="0">
                <a:solidFill>
                  <a:schemeClr val="tx1"/>
                </a:solidFill>
                <a:effectLst/>
                <a:latin typeface="+mn-lt"/>
                <a:ea typeface="+mn-ea"/>
                <a:cs typeface="+mn-cs"/>
              </a:rPr>
              <a:t>Local DNS Server</a:t>
            </a:r>
            <a:r>
              <a:rPr lang="vi-VN" sz="1200" b="0" i="0" kern="1200" dirty="0" smtClean="0">
                <a:solidFill>
                  <a:schemeClr val="tx1"/>
                </a:solidFill>
                <a:effectLst/>
                <a:latin typeface="+mn-lt"/>
                <a:ea typeface="+mn-ea"/>
                <a:cs typeface="+mn-cs"/>
              </a:rPr>
              <a:t> gửi IP 9.10.11.12 về cho máy của client, cũng lưu lại một bản cache cho mình.</a:t>
            </a:r>
          </a:p>
          <a:p>
            <a:r>
              <a:rPr lang="vi-VN" sz="1200" b="0" i="0" kern="1200" dirty="0" smtClean="0">
                <a:solidFill>
                  <a:schemeClr val="tx1"/>
                </a:solidFill>
                <a:effectLst/>
                <a:latin typeface="+mn-lt"/>
                <a:ea typeface="+mn-ea"/>
                <a:cs typeface="+mn-cs"/>
              </a:rPr>
              <a:t>– (10) </a:t>
            </a:r>
            <a:r>
              <a:rPr lang="vi-VN" sz="1200" b="1" i="0" kern="1200" dirty="0" smtClean="0">
                <a:solidFill>
                  <a:schemeClr val="tx1"/>
                </a:solidFill>
                <a:effectLst/>
                <a:latin typeface="+mn-lt"/>
                <a:ea typeface="+mn-ea"/>
                <a:cs typeface="+mn-cs"/>
              </a:rPr>
              <a:t>Client</a:t>
            </a:r>
            <a:r>
              <a:rPr lang="vi-VN" sz="1200" b="0" i="0" kern="1200" dirty="0" smtClean="0">
                <a:solidFill>
                  <a:schemeClr val="tx1"/>
                </a:solidFill>
                <a:effectLst/>
                <a:latin typeface="+mn-lt"/>
                <a:ea typeface="+mn-ea"/>
                <a:cs typeface="+mn-cs"/>
              </a:rPr>
              <a:t> gửi yêu cầu đến </a:t>
            </a:r>
            <a:r>
              <a:rPr lang="vi-VN" sz="1200" b="1" i="0" kern="1200" dirty="0" smtClean="0">
                <a:solidFill>
                  <a:schemeClr val="tx1"/>
                </a:solidFill>
                <a:effectLst/>
                <a:latin typeface="+mn-lt"/>
                <a:ea typeface="+mn-ea"/>
                <a:cs typeface="+mn-cs"/>
              </a:rPr>
              <a:t>server</a:t>
            </a:r>
            <a:r>
              <a:rPr lang="vi-VN" sz="1200" b="0" i="0" kern="1200" dirty="0" smtClean="0">
                <a:solidFill>
                  <a:schemeClr val="tx1"/>
                </a:solidFill>
                <a:effectLst/>
                <a:latin typeface="+mn-lt"/>
                <a:ea typeface="+mn-ea"/>
                <a:cs typeface="+mn-cs"/>
              </a:rPr>
              <a:t> có IP 9.10.11.12 để nhận trang nội dung trang web trả về (11) và hiển thị lên màn hình. Máy client cũng sẽ lưu lại IP ở cache để sử dụng cho lần yêu cầu tiếp theo.</a:t>
            </a:r>
          </a:p>
          <a:p>
            <a:endParaRPr lang="en-US" dirty="0"/>
          </a:p>
        </p:txBody>
      </p:sp>
      <p:sp>
        <p:nvSpPr>
          <p:cNvPr id="4" name="Slide Number Placeholder 3"/>
          <p:cNvSpPr>
            <a:spLocks noGrp="1"/>
          </p:cNvSpPr>
          <p:nvPr>
            <p:ph type="sldNum" sz="quarter" idx="10"/>
          </p:nvPr>
        </p:nvSpPr>
        <p:spPr/>
        <p:txBody>
          <a:bodyPr/>
          <a:lstStyle/>
          <a:p>
            <a:fld id="{0DD27972-E496-4A3A-BCBA-FDA61B5BD6A2}" type="slidenum">
              <a:rPr lang="en-US" smtClean="0"/>
              <a:t>11</a:t>
            </a:fld>
            <a:endParaRPr lang="en-US"/>
          </a:p>
        </p:txBody>
      </p:sp>
    </p:spTree>
    <p:extLst>
      <p:ext uri="{BB962C8B-B14F-4D97-AF65-F5344CB8AC3E}">
        <p14:creationId xmlns:p14="http://schemas.microsoft.com/office/powerpoint/2010/main" val="2056209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27972-E496-4A3A-BCBA-FDA61B5BD6A2}" type="slidenum">
              <a:rPr lang="en-US" smtClean="0"/>
              <a:t>12</a:t>
            </a:fld>
            <a:endParaRPr lang="en-US"/>
          </a:p>
        </p:txBody>
      </p:sp>
    </p:spTree>
    <p:extLst>
      <p:ext uri="{BB962C8B-B14F-4D97-AF65-F5344CB8AC3E}">
        <p14:creationId xmlns:p14="http://schemas.microsoft.com/office/powerpoint/2010/main" val="186059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27972-E496-4A3A-BCBA-FDA61B5BD6A2}" type="slidenum">
              <a:rPr lang="en-US" smtClean="0"/>
              <a:t>14</a:t>
            </a:fld>
            <a:endParaRPr lang="en-US"/>
          </a:p>
        </p:txBody>
      </p:sp>
    </p:spTree>
    <p:extLst>
      <p:ext uri="{BB962C8B-B14F-4D97-AF65-F5344CB8AC3E}">
        <p14:creationId xmlns:p14="http://schemas.microsoft.com/office/powerpoint/2010/main" val="163170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Thông điệp DNS có cùng định dạng cho cả truy vấn và câu trả lời. Nó bao gồm:</a:t>
            </a:r>
          </a:p>
          <a:p>
            <a:r>
              <a:rPr lang="vi-VN" sz="1200" b="1" i="0" kern="1200" dirty="0" smtClean="0">
                <a:solidFill>
                  <a:schemeClr val="tx1"/>
                </a:solidFill>
                <a:effectLst/>
                <a:latin typeface="+mn-lt"/>
                <a:ea typeface="+mn-ea"/>
                <a:cs typeface="+mn-cs"/>
              </a:rPr>
              <a:t>Phần tiêu đề (Header)</a:t>
            </a:r>
            <a:r>
              <a:rPr lang="vi-VN" sz="1200" b="0" i="0" kern="1200" dirty="0" smtClean="0">
                <a:solidFill>
                  <a:schemeClr val="tx1"/>
                </a:solidFill>
                <a:effectLst/>
                <a:latin typeface="+mn-lt"/>
                <a:ea typeface="+mn-ea"/>
                <a:cs typeface="+mn-cs"/>
              </a:rPr>
              <a:t>: Có 12 byte và chứa các trường quan trọng như số nhận dạng truy vấn, các cờ cho biết trạng thái của thông điệp (truy vấn hoặc trả lời, yêu cầu đệ quy, hỗ trợ đệ quy, và trả lời có thẩm quyền), và số lượng các phần dữ liệu sau đó.</a:t>
            </a:r>
          </a:p>
          <a:p>
            <a:r>
              <a:rPr lang="vi-VN" sz="1200" b="1" i="0" kern="1200" dirty="0" smtClean="0">
                <a:solidFill>
                  <a:schemeClr val="tx1"/>
                </a:solidFill>
                <a:effectLst/>
                <a:latin typeface="+mn-lt"/>
                <a:ea typeface="+mn-ea"/>
                <a:cs typeface="+mn-cs"/>
              </a:rPr>
              <a:t>Phần câu hỏi (Question)</a:t>
            </a:r>
            <a:r>
              <a:rPr lang="vi-VN" sz="1200" b="0" i="0" kern="1200" dirty="0" smtClean="0">
                <a:solidFill>
                  <a:schemeClr val="tx1"/>
                </a:solidFill>
                <a:effectLst/>
                <a:latin typeface="+mn-lt"/>
                <a:ea typeface="+mn-ea"/>
                <a:cs typeface="+mn-cs"/>
              </a:rPr>
              <a:t>: Chứa thông tin về câu hỏi đang được thực hiện, bao gồm tên và loại câu hỏi (ví dụ: địa chỉ IP của tên miền).</a:t>
            </a:r>
          </a:p>
          <a:p>
            <a:r>
              <a:rPr lang="vi-VN" sz="1200" b="1" i="0" kern="1200" dirty="0" smtClean="0">
                <a:solidFill>
                  <a:schemeClr val="tx1"/>
                </a:solidFill>
                <a:effectLst/>
                <a:latin typeface="+mn-lt"/>
                <a:ea typeface="+mn-ea"/>
                <a:cs typeface="+mn-cs"/>
              </a:rPr>
              <a:t>Phần câu trả lời (Answer)</a:t>
            </a:r>
            <a:r>
              <a:rPr lang="vi-VN" sz="1200" b="0" i="0" kern="1200" dirty="0" smtClean="0">
                <a:solidFill>
                  <a:schemeClr val="tx1"/>
                </a:solidFill>
                <a:effectLst/>
                <a:latin typeface="+mn-lt"/>
                <a:ea typeface="+mn-ea"/>
                <a:cs typeface="+mn-cs"/>
              </a:rPr>
              <a:t>: Trong trả lời từ máy chủ DNS, phần này chứa các bản ghi tài nguyên (Resource Records - RRs) cho tên đã được truy vấn ban đầu. Mỗi RR bao gồm Loại (Type), Giá trị (Value), và thời gian sống (TTL). Một câu trả lời có thể chứa nhiều RRs, đặc biệt là khi một tên máy chủ có nhiều địa chỉ IP.</a:t>
            </a:r>
          </a:p>
          <a:p>
            <a:r>
              <a:rPr lang="vi-VN" sz="1200" b="1" i="0" kern="1200" dirty="0" smtClean="0">
                <a:solidFill>
                  <a:schemeClr val="tx1"/>
                </a:solidFill>
                <a:effectLst/>
                <a:latin typeface="+mn-lt"/>
                <a:ea typeface="+mn-ea"/>
                <a:cs typeface="+mn-cs"/>
              </a:rPr>
              <a:t>Phần thẩm quyền (Authority)</a:t>
            </a:r>
            <a:r>
              <a:rPr lang="vi-VN" sz="1200" b="0" i="0" kern="1200" dirty="0" smtClean="0">
                <a:solidFill>
                  <a:schemeClr val="tx1"/>
                </a:solidFill>
                <a:effectLst/>
                <a:latin typeface="+mn-lt"/>
                <a:ea typeface="+mn-ea"/>
                <a:cs typeface="+mn-cs"/>
              </a:rPr>
              <a:t>: Chứa thông tin về các máy chủ có thẩm quyền khác.</a:t>
            </a:r>
          </a:p>
          <a:p>
            <a:r>
              <a:rPr lang="vi-VN" sz="1200" b="1" i="0" kern="1200" dirty="0" smtClean="0">
                <a:solidFill>
                  <a:schemeClr val="tx1"/>
                </a:solidFill>
                <a:effectLst/>
                <a:latin typeface="+mn-lt"/>
                <a:ea typeface="+mn-ea"/>
                <a:cs typeface="+mn-cs"/>
              </a:rPr>
              <a:t>Phần bổ sung (Additional)</a:t>
            </a:r>
            <a:r>
              <a:rPr lang="vi-VN" sz="1200" b="0" i="0" kern="1200" dirty="0" smtClean="0">
                <a:solidFill>
                  <a:schemeClr val="tx1"/>
                </a:solidFill>
                <a:effectLst/>
                <a:latin typeface="+mn-lt"/>
                <a:ea typeface="+mn-ea"/>
                <a:cs typeface="+mn-cs"/>
              </a:rPr>
              <a:t>: Chứa thông tin hữu ích khác, ví dụ: địa chỉ IP cho các máy chủ thư chính thức.</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D27972-E496-4A3A-BCBA-FDA61B5BD6A2}" type="slidenum">
              <a:rPr lang="en-US" smtClean="0"/>
              <a:t>15</a:t>
            </a:fld>
            <a:endParaRPr lang="en-US"/>
          </a:p>
        </p:txBody>
      </p:sp>
    </p:spTree>
    <p:extLst>
      <p:ext uri="{BB962C8B-B14F-4D97-AF65-F5344CB8AC3E}">
        <p14:creationId xmlns:p14="http://schemas.microsoft.com/office/powerpoint/2010/main" val="3904199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dirty="0" smtClean="0">
                <a:solidFill>
                  <a:schemeClr val="tx1"/>
                </a:solidFill>
                <a:effectLst/>
                <a:latin typeface="+mn-lt"/>
                <a:ea typeface="+mn-ea"/>
                <a:cs typeface="+mn-cs"/>
              </a:rPr>
              <a:t>Phần tiêu đề (Header)</a:t>
            </a:r>
            <a:r>
              <a:rPr lang="vi-VN" sz="1200" b="0" i="0" kern="1200" dirty="0" smtClean="0">
                <a:solidFill>
                  <a:schemeClr val="tx1"/>
                </a:solidFill>
                <a:effectLst/>
                <a:latin typeface="+mn-lt"/>
                <a:ea typeface="+mn-ea"/>
                <a:cs typeface="+mn-cs"/>
              </a:rPr>
              <a:t>: Có 12 byte và chứa các trường quan trọng như số nhận dạng truy vấn, các cờ cho biết trạng thái của thông điệp (truy vấn hoặc trả lời, yêu cầu đệ quy, hỗ trợ đệ quy, và trả lời có thẩm quyền), và số lượng các phần dữ liệu sau đó.</a:t>
            </a:r>
          </a:p>
          <a:p>
            <a:endParaRPr lang="en-US" dirty="0"/>
          </a:p>
        </p:txBody>
      </p:sp>
      <p:sp>
        <p:nvSpPr>
          <p:cNvPr id="4" name="Slide Number Placeholder 3"/>
          <p:cNvSpPr>
            <a:spLocks noGrp="1"/>
          </p:cNvSpPr>
          <p:nvPr>
            <p:ph type="sldNum" sz="quarter" idx="10"/>
          </p:nvPr>
        </p:nvSpPr>
        <p:spPr/>
        <p:txBody>
          <a:bodyPr/>
          <a:lstStyle/>
          <a:p>
            <a:fld id="{0DD27972-E496-4A3A-BCBA-FDA61B5BD6A2}" type="slidenum">
              <a:rPr lang="en-US" smtClean="0"/>
              <a:t>16</a:t>
            </a:fld>
            <a:endParaRPr lang="en-US"/>
          </a:p>
        </p:txBody>
      </p:sp>
    </p:spTree>
    <p:extLst>
      <p:ext uri="{BB962C8B-B14F-4D97-AF65-F5344CB8AC3E}">
        <p14:creationId xmlns:p14="http://schemas.microsoft.com/office/powerpoint/2010/main" val="2721312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27972-E496-4A3A-BCBA-FDA61B5BD6A2}" type="slidenum">
              <a:rPr lang="en-US" smtClean="0"/>
              <a:t>17</a:t>
            </a:fld>
            <a:endParaRPr lang="en-US"/>
          </a:p>
        </p:txBody>
      </p:sp>
    </p:spTree>
    <p:extLst>
      <p:ext uri="{BB962C8B-B14F-4D97-AF65-F5344CB8AC3E}">
        <p14:creationId xmlns:p14="http://schemas.microsoft.com/office/powerpoint/2010/main" val="906964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876210-5ABC-4637-996D-7DA1CBFCFF52}"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C128-2FCF-4991-B06D-EB5D41D185E0}" type="slidenum">
              <a:rPr lang="en-US" smtClean="0"/>
              <a:t>‹#›</a:t>
            </a:fld>
            <a:endParaRPr lang="en-US"/>
          </a:p>
        </p:txBody>
      </p:sp>
    </p:spTree>
    <p:extLst>
      <p:ext uri="{BB962C8B-B14F-4D97-AF65-F5344CB8AC3E}">
        <p14:creationId xmlns:p14="http://schemas.microsoft.com/office/powerpoint/2010/main" val="217977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76210-5ABC-4637-996D-7DA1CBFCFF52}"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C128-2FCF-4991-B06D-EB5D41D185E0}" type="slidenum">
              <a:rPr lang="en-US" smtClean="0"/>
              <a:t>‹#›</a:t>
            </a:fld>
            <a:endParaRPr lang="en-US"/>
          </a:p>
        </p:txBody>
      </p:sp>
    </p:spTree>
    <p:extLst>
      <p:ext uri="{BB962C8B-B14F-4D97-AF65-F5344CB8AC3E}">
        <p14:creationId xmlns:p14="http://schemas.microsoft.com/office/powerpoint/2010/main" val="97907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76210-5ABC-4637-996D-7DA1CBFCFF52}"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C128-2FCF-4991-B06D-EB5D41D185E0}" type="slidenum">
              <a:rPr lang="en-US" smtClean="0"/>
              <a:t>‹#›</a:t>
            </a:fld>
            <a:endParaRPr lang="en-US"/>
          </a:p>
        </p:txBody>
      </p:sp>
    </p:spTree>
    <p:extLst>
      <p:ext uri="{BB962C8B-B14F-4D97-AF65-F5344CB8AC3E}">
        <p14:creationId xmlns:p14="http://schemas.microsoft.com/office/powerpoint/2010/main" val="1177945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76210-5ABC-4637-996D-7DA1CBFCFF52}"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C128-2FCF-4991-B06D-EB5D41D185E0}" type="slidenum">
              <a:rPr lang="en-US" smtClean="0"/>
              <a:t>‹#›</a:t>
            </a:fld>
            <a:endParaRPr lang="en-US"/>
          </a:p>
        </p:txBody>
      </p:sp>
    </p:spTree>
    <p:extLst>
      <p:ext uri="{BB962C8B-B14F-4D97-AF65-F5344CB8AC3E}">
        <p14:creationId xmlns:p14="http://schemas.microsoft.com/office/powerpoint/2010/main" val="35998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876210-5ABC-4637-996D-7DA1CBFCFF52}"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C128-2FCF-4991-B06D-EB5D41D185E0}" type="slidenum">
              <a:rPr lang="en-US" smtClean="0"/>
              <a:t>‹#›</a:t>
            </a:fld>
            <a:endParaRPr lang="en-US"/>
          </a:p>
        </p:txBody>
      </p:sp>
    </p:spTree>
    <p:extLst>
      <p:ext uri="{BB962C8B-B14F-4D97-AF65-F5344CB8AC3E}">
        <p14:creationId xmlns:p14="http://schemas.microsoft.com/office/powerpoint/2010/main" val="71295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876210-5ABC-4637-996D-7DA1CBFCFF52}"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0C128-2FCF-4991-B06D-EB5D41D185E0}" type="slidenum">
              <a:rPr lang="en-US" smtClean="0"/>
              <a:t>‹#›</a:t>
            </a:fld>
            <a:endParaRPr lang="en-US"/>
          </a:p>
        </p:txBody>
      </p:sp>
    </p:spTree>
    <p:extLst>
      <p:ext uri="{BB962C8B-B14F-4D97-AF65-F5344CB8AC3E}">
        <p14:creationId xmlns:p14="http://schemas.microsoft.com/office/powerpoint/2010/main" val="366725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876210-5ABC-4637-996D-7DA1CBFCFF52}" type="datetimeFigureOut">
              <a:rPr lang="en-US" smtClean="0"/>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0C128-2FCF-4991-B06D-EB5D41D185E0}" type="slidenum">
              <a:rPr lang="en-US" smtClean="0"/>
              <a:t>‹#›</a:t>
            </a:fld>
            <a:endParaRPr lang="en-US"/>
          </a:p>
        </p:txBody>
      </p:sp>
    </p:spTree>
    <p:extLst>
      <p:ext uri="{BB962C8B-B14F-4D97-AF65-F5344CB8AC3E}">
        <p14:creationId xmlns:p14="http://schemas.microsoft.com/office/powerpoint/2010/main" val="407704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876210-5ABC-4637-996D-7DA1CBFCFF52}" type="datetimeFigureOut">
              <a:rPr lang="en-US" smtClean="0"/>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0C128-2FCF-4991-B06D-EB5D41D185E0}" type="slidenum">
              <a:rPr lang="en-US" smtClean="0"/>
              <a:t>‹#›</a:t>
            </a:fld>
            <a:endParaRPr lang="en-US"/>
          </a:p>
        </p:txBody>
      </p:sp>
    </p:spTree>
    <p:extLst>
      <p:ext uri="{BB962C8B-B14F-4D97-AF65-F5344CB8AC3E}">
        <p14:creationId xmlns:p14="http://schemas.microsoft.com/office/powerpoint/2010/main" val="43090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76210-5ABC-4637-996D-7DA1CBFCFF52}" type="datetimeFigureOut">
              <a:rPr lang="en-US" smtClean="0"/>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A0C128-2FCF-4991-B06D-EB5D41D185E0}" type="slidenum">
              <a:rPr lang="en-US" smtClean="0"/>
              <a:t>‹#›</a:t>
            </a:fld>
            <a:endParaRPr lang="en-US"/>
          </a:p>
        </p:txBody>
      </p:sp>
    </p:spTree>
    <p:extLst>
      <p:ext uri="{BB962C8B-B14F-4D97-AF65-F5344CB8AC3E}">
        <p14:creationId xmlns:p14="http://schemas.microsoft.com/office/powerpoint/2010/main" val="303822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76210-5ABC-4637-996D-7DA1CBFCFF52}"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0C128-2FCF-4991-B06D-EB5D41D185E0}" type="slidenum">
              <a:rPr lang="en-US" smtClean="0"/>
              <a:t>‹#›</a:t>
            </a:fld>
            <a:endParaRPr lang="en-US"/>
          </a:p>
        </p:txBody>
      </p:sp>
    </p:spTree>
    <p:extLst>
      <p:ext uri="{BB962C8B-B14F-4D97-AF65-F5344CB8AC3E}">
        <p14:creationId xmlns:p14="http://schemas.microsoft.com/office/powerpoint/2010/main" val="423264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76210-5ABC-4637-996D-7DA1CBFCFF52}"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0C128-2FCF-4991-B06D-EB5D41D185E0}" type="slidenum">
              <a:rPr lang="en-US" smtClean="0"/>
              <a:t>‹#›</a:t>
            </a:fld>
            <a:endParaRPr lang="en-US"/>
          </a:p>
        </p:txBody>
      </p:sp>
    </p:spTree>
    <p:extLst>
      <p:ext uri="{BB962C8B-B14F-4D97-AF65-F5344CB8AC3E}">
        <p14:creationId xmlns:p14="http://schemas.microsoft.com/office/powerpoint/2010/main" val="286019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76210-5ABC-4637-996D-7DA1CBFCFF52}" type="datetimeFigureOut">
              <a:rPr lang="en-US" smtClean="0"/>
              <a:t>9/8/2023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0C128-2FCF-4991-B06D-EB5D41D185E0}" type="slidenum">
              <a:rPr lang="en-US" smtClean="0"/>
              <a:t>‹#›</a:t>
            </a:fld>
            <a:endParaRPr lang="en-US"/>
          </a:p>
        </p:txBody>
      </p:sp>
    </p:spTree>
    <p:extLst>
      <p:ext uri="{BB962C8B-B14F-4D97-AF65-F5344CB8AC3E}">
        <p14:creationId xmlns:p14="http://schemas.microsoft.com/office/powerpoint/2010/main" val="27382813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hello.edu/" TargetMode="External"/><Relationship Id="rId2" Type="http://schemas.openxmlformats.org/officeDocument/2006/relationships/hyperlink" Target="http://www.hello.edu/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Calibri Light (Headings)"/>
                <a:cs typeface="Times New Roman" panose="02020603050405020304" pitchFamily="18" charset="0"/>
              </a:rPr>
              <a:t>DNS </a:t>
            </a:r>
            <a:endParaRPr lang="en-US" sz="4400" dirty="0">
              <a:latin typeface="Calibri Light (Headings)"/>
              <a:cs typeface="Times New Roman" panose="02020603050405020304" pitchFamily="18" charset="0"/>
            </a:endParaRPr>
          </a:p>
        </p:txBody>
      </p:sp>
    </p:spTree>
    <p:extLst>
      <p:ext uri="{BB962C8B-B14F-4D97-AF65-F5344CB8AC3E}">
        <p14:creationId xmlns:p14="http://schemas.microsoft.com/office/powerpoint/2010/main" val="2765640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hoạt động </a:t>
            </a:r>
            <a:r>
              <a:rPr lang="en-US" dirty="0" err="1"/>
              <a:t>như</a:t>
            </a:r>
            <a:r>
              <a:rPr lang="en-US" dirty="0"/>
              <a:t> thế </a:t>
            </a:r>
            <a:r>
              <a:rPr lang="en-US" dirty="0" err="1"/>
              <a:t>nào</a:t>
            </a:r>
            <a:r>
              <a:rPr lang="en-US" dirty="0"/>
              <a:t>?</a:t>
            </a:r>
          </a:p>
        </p:txBody>
      </p:sp>
      <p:sp>
        <p:nvSpPr>
          <p:cNvPr id="3" name="Content Placeholder 2"/>
          <p:cNvSpPr>
            <a:spLocks noGrp="1"/>
          </p:cNvSpPr>
          <p:nvPr>
            <p:ph idx="1"/>
          </p:nvPr>
        </p:nvSpPr>
        <p:spPr/>
        <p:txBody>
          <a:bodyPr/>
          <a:lstStyle/>
          <a:p>
            <a:pPr marL="0" indent="0">
              <a:buNone/>
            </a:pPr>
            <a:r>
              <a:rPr lang="en-US" b="1" dirty="0" smtClean="0">
                <a:latin typeface="Calibri (Body)"/>
              </a:rPr>
              <a:t>Local DNS Server</a:t>
            </a:r>
          </a:p>
          <a:p>
            <a:pPr marL="0" indent="0">
              <a:buNone/>
            </a:pPr>
            <a:r>
              <a:rPr lang="en-US" dirty="0" smtClean="0">
                <a:latin typeface="Calibri (Body)"/>
              </a:rPr>
              <a:t>-</a:t>
            </a:r>
            <a:r>
              <a:rPr lang="vi-VN" dirty="0" smtClean="0">
                <a:latin typeface="Calibri (Body)"/>
              </a:rPr>
              <a:t> </a:t>
            </a:r>
            <a:r>
              <a:rPr lang="vi-VN" dirty="0">
                <a:latin typeface="Calibri (Body)"/>
              </a:rPr>
              <a:t>Không hoàn toàn theo cấu trúc phân </a:t>
            </a:r>
            <a:r>
              <a:rPr lang="vi-VN" dirty="0" smtClean="0">
                <a:latin typeface="Calibri (Body)"/>
              </a:rPr>
              <a:t>cấp</a:t>
            </a:r>
            <a:endParaRPr lang="en-US" dirty="0">
              <a:latin typeface="Calibri (Body)"/>
            </a:endParaRPr>
          </a:p>
          <a:p>
            <a:pPr>
              <a:buFontTx/>
              <a:buChar char="-"/>
            </a:pPr>
            <a:r>
              <a:rPr lang="vi-VN" dirty="0" smtClean="0">
                <a:latin typeface="Calibri (Body)"/>
              </a:rPr>
              <a:t>Mỗi </a:t>
            </a:r>
            <a:r>
              <a:rPr lang="vi-VN" dirty="0">
                <a:latin typeface="Calibri (Body)"/>
              </a:rPr>
              <a:t>ISP (ISP khu dân cư, công ty, trường </a:t>
            </a:r>
            <a:r>
              <a:rPr lang="vi-VN" dirty="0" smtClean="0">
                <a:latin typeface="Calibri (Body)"/>
              </a:rPr>
              <a:t>học)</a:t>
            </a:r>
            <a:r>
              <a:rPr lang="en-US" dirty="0" smtClean="0">
                <a:latin typeface="Calibri (Body)"/>
              </a:rPr>
              <a:t> </a:t>
            </a:r>
            <a:r>
              <a:rPr lang="vi-VN" dirty="0" smtClean="0">
                <a:latin typeface="Calibri (Body)"/>
              </a:rPr>
              <a:t>có </a:t>
            </a:r>
            <a:r>
              <a:rPr lang="vi-VN" dirty="0">
                <a:latin typeface="Calibri (Body)"/>
              </a:rPr>
              <a:t>một server DNS cục </a:t>
            </a:r>
            <a:r>
              <a:rPr lang="vi-VN" dirty="0" smtClean="0">
                <a:latin typeface="Calibri (Body)"/>
              </a:rPr>
              <a:t>bộ </a:t>
            </a:r>
            <a:endParaRPr lang="en-US" dirty="0" smtClean="0">
              <a:latin typeface="Calibri (Body)"/>
            </a:endParaRPr>
          </a:p>
          <a:p>
            <a:pPr>
              <a:buFontTx/>
              <a:buChar char="-"/>
            </a:pPr>
            <a:r>
              <a:rPr lang="vi-VN" dirty="0" smtClean="0">
                <a:latin typeface="Calibri (Body)"/>
              </a:rPr>
              <a:t>Khi </a:t>
            </a:r>
            <a:r>
              <a:rPr lang="vi-VN" dirty="0">
                <a:latin typeface="Calibri (Body)"/>
              </a:rPr>
              <a:t>một host tạo một truy vấn DNS, truy </a:t>
            </a:r>
            <a:r>
              <a:rPr lang="vi-VN" dirty="0" smtClean="0">
                <a:latin typeface="Calibri (Body)"/>
              </a:rPr>
              <a:t>vấn</a:t>
            </a:r>
            <a:r>
              <a:rPr lang="en-US" dirty="0" smtClean="0">
                <a:latin typeface="Calibri (Body)"/>
              </a:rPr>
              <a:t> </a:t>
            </a:r>
            <a:r>
              <a:rPr lang="vi-VN" dirty="0" smtClean="0">
                <a:latin typeface="Calibri (Body)"/>
              </a:rPr>
              <a:t>này </a:t>
            </a:r>
            <a:r>
              <a:rPr lang="vi-VN" dirty="0">
                <a:latin typeface="Calibri (Body)"/>
              </a:rPr>
              <a:t>sẽ được gửi tới server DNS cục bộ</a:t>
            </a:r>
            <a:br>
              <a:rPr lang="vi-VN" dirty="0">
                <a:latin typeface="Calibri (Body)"/>
              </a:rPr>
            </a:br>
            <a:endParaRPr lang="en-US" dirty="0">
              <a:latin typeface="Calibri (Body)"/>
            </a:endParaRPr>
          </a:p>
        </p:txBody>
      </p:sp>
    </p:spTree>
    <p:extLst>
      <p:ext uri="{BB962C8B-B14F-4D97-AF65-F5344CB8AC3E}">
        <p14:creationId xmlns:p14="http://schemas.microsoft.com/office/powerpoint/2010/main" val="736103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hoạt động </a:t>
            </a:r>
            <a:r>
              <a:rPr lang="en-US" dirty="0" err="1"/>
              <a:t>như</a:t>
            </a:r>
            <a:r>
              <a:rPr lang="en-US" dirty="0"/>
              <a:t> thế </a:t>
            </a:r>
            <a:r>
              <a:rPr lang="en-US" dirty="0" err="1"/>
              <a:t>nào</a:t>
            </a:r>
            <a:r>
              <a:rPr lang="en-US" dirty="0"/>
              <a:t>?</a:t>
            </a:r>
          </a:p>
        </p:txBody>
      </p:sp>
      <p:sp>
        <p:nvSpPr>
          <p:cNvPr id="5" name="AutoShape 2" descr="https://i0.wp.com/beautyoncode.com/wp-content/uploads/2023/03/dns-how-to-work.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1659110" y="1618426"/>
            <a:ext cx="8873780" cy="4765736"/>
          </a:xfrm>
          <a:prstGeom prst="rect">
            <a:avLst/>
          </a:prstGeom>
        </p:spPr>
      </p:pic>
    </p:spTree>
    <p:extLst>
      <p:ext uri="{BB962C8B-B14F-4D97-AF65-F5344CB8AC3E}">
        <p14:creationId xmlns:p14="http://schemas.microsoft.com/office/powerpoint/2010/main" val="337873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Records</a:t>
            </a:r>
            <a:endParaRPr lang="en-US" dirty="0">
              <a:latin typeface="Calibri Light (Headings)"/>
              <a:cs typeface="Times New Roman" panose="02020603050405020304" pitchFamily="18" charset="0"/>
            </a:endParaRPr>
          </a:p>
        </p:txBody>
      </p:sp>
      <p:sp>
        <p:nvSpPr>
          <p:cNvPr id="3" name="Content Placeholder 2"/>
          <p:cNvSpPr>
            <a:spLocks noGrp="1"/>
          </p:cNvSpPr>
          <p:nvPr>
            <p:ph idx="1"/>
          </p:nvPr>
        </p:nvSpPr>
        <p:spPr>
          <a:xfrm>
            <a:off x="838200" y="1537759"/>
            <a:ext cx="10515600" cy="4351338"/>
          </a:xfrm>
        </p:spPr>
        <p:txBody>
          <a:bodyPr>
            <a:noAutofit/>
          </a:bodyPr>
          <a:lstStyle/>
          <a:p>
            <a:r>
              <a:rPr lang="vi-VN" dirty="0">
                <a:latin typeface="Calibri (Body)"/>
              </a:rPr>
              <a:t>DNS Record (Bản ghi DNS) là một phần dữ liệu trong hệ thống tên miền (DNS) được sử dụng để ánh xạ các tên miền (domain names) sang địa chỉ IP hoặc các thông tin khác liên quan đến tên miền. </a:t>
            </a:r>
            <a:endParaRPr lang="en-US" dirty="0" smtClean="0">
              <a:latin typeface="Calibri (Body)"/>
            </a:endParaRPr>
          </a:p>
          <a:p>
            <a:r>
              <a:rPr lang="vi-VN" dirty="0" smtClean="0">
                <a:latin typeface="Calibri (Body)"/>
              </a:rPr>
              <a:t>Bản </a:t>
            </a:r>
            <a:r>
              <a:rPr lang="vi-VN" dirty="0">
                <a:latin typeface="Calibri (Body)"/>
              </a:rPr>
              <a:t>ghi DNS chứa các thông tin quan trọng để xác định cách một tên miền nên được điều hướng và giúp máy tính và máy chủ tìm kiếm thông tin trong mạng.</a:t>
            </a:r>
            <a:endParaRPr lang="en-US" sz="2800" dirty="0">
              <a:latin typeface="Calibri (Body)"/>
              <a:cs typeface="Times New Roman" panose="02020603050405020304" pitchFamily="18" charset="0"/>
            </a:endParaRPr>
          </a:p>
        </p:txBody>
      </p:sp>
    </p:spTree>
    <p:extLst>
      <p:ext uri="{BB962C8B-B14F-4D97-AF65-F5344CB8AC3E}">
        <p14:creationId xmlns:p14="http://schemas.microsoft.com/office/powerpoint/2010/main" val="1738597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Records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Calibri (Body)"/>
                <a:cs typeface="Times New Roman" panose="02020603050405020304" pitchFamily="18" charset="0"/>
              </a:rPr>
              <a:t>DNS: cơ sở dữ </a:t>
            </a:r>
            <a:r>
              <a:rPr lang="en-US" dirty="0" err="1" smtClean="0">
                <a:latin typeface="Calibri (Body)"/>
                <a:cs typeface="Times New Roman" panose="02020603050405020304" pitchFamily="18" charset="0"/>
              </a:rPr>
              <a:t>liệu</a:t>
            </a:r>
            <a:r>
              <a:rPr lang="en-US" dirty="0" smtClean="0">
                <a:latin typeface="Calibri (Body)"/>
                <a:cs typeface="Times New Roman" panose="02020603050405020304" pitchFamily="18" charset="0"/>
              </a:rPr>
              <a:t> phân </a:t>
            </a:r>
            <a:r>
              <a:rPr lang="en-US" dirty="0" err="1" smtClean="0">
                <a:latin typeface="Calibri (Body)"/>
                <a:cs typeface="Times New Roman" panose="02020603050405020304" pitchFamily="18" charset="0"/>
              </a:rPr>
              <a:t>tán</a:t>
            </a:r>
            <a:r>
              <a:rPr lang="en-US" dirty="0" smtClean="0">
                <a:latin typeface="Calibri (Body)"/>
                <a:cs typeface="Times New Roman" panose="02020603050405020304" pitchFamily="18" charset="0"/>
              </a:rPr>
              <a:t> lưu trữ các </a:t>
            </a:r>
            <a:r>
              <a:rPr lang="en-US" dirty="0" err="1" smtClean="0">
                <a:latin typeface="Calibri (Body)"/>
                <a:cs typeface="Times New Roman" panose="02020603050405020304" pitchFamily="18" charset="0"/>
              </a:rPr>
              <a:t>bản</a:t>
            </a:r>
            <a:r>
              <a:rPr lang="en-US" dirty="0" smtClean="0">
                <a:latin typeface="Calibri (Body)"/>
                <a:cs typeface="Times New Roman" panose="02020603050405020304" pitchFamily="18" charset="0"/>
              </a:rPr>
              <a:t> ghi nguồn </a:t>
            </a:r>
          </a:p>
          <a:p>
            <a:pPr marL="0" indent="0" algn="just">
              <a:buNone/>
            </a:pPr>
            <a:r>
              <a:rPr lang="en-US" dirty="0" smtClean="0">
                <a:latin typeface="Calibri (Body)"/>
                <a:cs typeface="Times New Roman" panose="02020603050405020304" pitchFamily="18" charset="0"/>
              </a:rPr>
              <a:t>		Định </a:t>
            </a:r>
            <a:r>
              <a:rPr lang="en-US" dirty="0" err="1" smtClean="0">
                <a:latin typeface="Calibri (Body)"/>
                <a:cs typeface="Times New Roman" panose="02020603050405020304" pitchFamily="18" charset="0"/>
              </a:rPr>
              <a:t>dạng</a:t>
            </a:r>
            <a:r>
              <a:rPr lang="en-US" dirty="0" smtClean="0">
                <a:latin typeface="Calibri (Body)"/>
                <a:cs typeface="Times New Roman" panose="02020603050405020304" pitchFamily="18" charset="0"/>
              </a:rPr>
              <a:t> RR: (</a:t>
            </a:r>
            <a:r>
              <a:rPr lang="en-US" dirty="0" err="1" smtClean="0">
                <a:latin typeface="Calibri (Body)"/>
                <a:cs typeface="Times New Roman" panose="02020603050405020304" pitchFamily="18" charset="0"/>
              </a:rPr>
              <a:t>name,value,type,ttl</a:t>
            </a:r>
            <a:r>
              <a:rPr lang="en-US" dirty="0" smtClean="0">
                <a:latin typeface="Calibri (Body)"/>
                <a:cs typeface="Times New Roman" panose="02020603050405020304" pitchFamily="18" charset="0"/>
              </a:rPr>
              <a:t>) </a:t>
            </a:r>
          </a:p>
          <a:p>
            <a:pPr marL="0" indent="0" algn="just">
              <a:buNone/>
            </a:pPr>
            <a:endParaRPr lang="en-US" dirty="0">
              <a:latin typeface="Calibri (Body)"/>
              <a:cs typeface="Times New Roman" panose="02020603050405020304" pitchFamily="18" charset="0"/>
            </a:endParaRPr>
          </a:p>
        </p:txBody>
      </p:sp>
    </p:spTree>
    <p:extLst>
      <p:ext uri="{BB962C8B-B14F-4D97-AF65-F5344CB8AC3E}">
        <p14:creationId xmlns:p14="http://schemas.microsoft.com/office/powerpoint/2010/main" val="640059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Records</a:t>
            </a:r>
            <a:endParaRPr lang="en-US" dirty="0">
              <a:latin typeface="Calibri Light (Headings)"/>
              <a:cs typeface="Times New Roman" panose="02020603050405020304" pitchFamily="18" charset="0"/>
            </a:endParaRPr>
          </a:p>
        </p:txBody>
      </p:sp>
      <p:sp>
        <p:nvSpPr>
          <p:cNvPr id="3" name="Content Placeholder 2"/>
          <p:cNvSpPr>
            <a:spLocks noGrp="1"/>
          </p:cNvSpPr>
          <p:nvPr>
            <p:ph idx="1"/>
          </p:nvPr>
        </p:nvSpPr>
        <p:spPr>
          <a:xfrm>
            <a:off x="838200" y="1537759"/>
            <a:ext cx="10515600" cy="4351338"/>
          </a:xfrm>
        </p:spPr>
        <p:txBody>
          <a:bodyPr>
            <a:noAutofit/>
          </a:bodyPr>
          <a:lstStyle/>
          <a:p>
            <a:r>
              <a:rPr lang="en-US" sz="2400" dirty="0" smtClean="0">
                <a:latin typeface="Calibri (Body)"/>
                <a:cs typeface="Times New Roman" panose="02020603050405020304" pitchFamily="18" charset="0"/>
              </a:rPr>
              <a:t>Type = A: Name </a:t>
            </a:r>
            <a:r>
              <a:rPr lang="en-US" sz="2400" dirty="0" err="1" smtClean="0">
                <a:latin typeface="Calibri (Body)"/>
                <a:cs typeface="Times New Roman" panose="02020603050405020304" pitchFamily="18" charset="0"/>
              </a:rPr>
              <a:t>là</a:t>
            </a:r>
            <a:r>
              <a:rPr lang="en-US" sz="2400" dirty="0" smtClean="0">
                <a:latin typeface="Calibri (Body)"/>
                <a:cs typeface="Times New Roman" panose="02020603050405020304" pitchFamily="18" charset="0"/>
              </a:rPr>
              <a:t> tên máy, Value </a:t>
            </a:r>
            <a:r>
              <a:rPr lang="en-US" sz="2400" dirty="0" err="1" smtClean="0">
                <a:latin typeface="Calibri (Body)"/>
                <a:cs typeface="Times New Roman" panose="02020603050405020304" pitchFamily="18" charset="0"/>
              </a:rPr>
              <a:t>là</a:t>
            </a:r>
            <a:r>
              <a:rPr lang="en-US" sz="2400" dirty="0" smtClean="0">
                <a:latin typeface="Calibri (Body)"/>
                <a:cs typeface="Times New Roman" panose="02020603050405020304" pitchFamily="18" charset="0"/>
              </a:rPr>
              <a:t> địa </a:t>
            </a:r>
            <a:r>
              <a:rPr lang="en-US" sz="2400" dirty="0" err="1" smtClean="0">
                <a:latin typeface="Calibri (Body)"/>
                <a:cs typeface="Times New Roman" panose="02020603050405020304" pitchFamily="18" charset="0"/>
              </a:rPr>
              <a:t>chỉ</a:t>
            </a:r>
            <a:r>
              <a:rPr lang="en-US" sz="2400" dirty="0" smtClean="0">
                <a:latin typeface="Calibri (Body)"/>
                <a:cs typeface="Times New Roman" panose="02020603050405020304" pitchFamily="18" charset="0"/>
              </a:rPr>
              <a:t> IP. Một </a:t>
            </a:r>
            <a:r>
              <a:rPr lang="en-US" sz="2400" dirty="0" err="1" smtClean="0">
                <a:latin typeface="Calibri (Body)"/>
                <a:cs typeface="Times New Roman" panose="02020603050405020304" pitchFamily="18" charset="0"/>
              </a:rPr>
              <a:t>bản</a:t>
            </a:r>
            <a:r>
              <a:rPr lang="en-US" sz="2400" dirty="0" smtClean="0">
                <a:latin typeface="Calibri (Body)"/>
                <a:cs typeface="Times New Roman" panose="02020603050405020304" pitchFamily="18" charset="0"/>
              </a:rPr>
              <a:t> ghi type A </a:t>
            </a:r>
            <a:r>
              <a:rPr lang="en-US" sz="2400" dirty="0" err="1" smtClean="0">
                <a:latin typeface="Calibri (Body)"/>
                <a:cs typeface="Times New Roman" panose="02020603050405020304" pitchFamily="18" charset="0"/>
              </a:rPr>
              <a:t>cung</a:t>
            </a:r>
            <a:r>
              <a:rPr lang="en-US" sz="2400" dirty="0" smtClean="0">
                <a:latin typeface="Calibri (Body)"/>
                <a:cs typeface="Times New Roman" panose="02020603050405020304" pitchFamily="18" charset="0"/>
              </a:rPr>
              <a:t> cấp </a:t>
            </a:r>
            <a:r>
              <a:rPr lang="en-US" sz="2400" dirty="0" err="1" smtClean="0">
                <a:latin typeface="Calibri (Body)"/>
                <a:cs typeface="Times New Roman" panose="02020603050405020304" pitchFamily="18" charset="0"/>
              </a:rPr>
              <a:t>một</a:t>
            </a:r>
            <a:r>
              <a:rPr lang="en-US" sz="2400" dirty="0" smtClean="0">
                <a:latin typeface="Calibri (Body)"/>
                <a:cs typeface="Times New Roman" panose="02020603050405020304" pitchFamily="18" charset="0"/>
              </a:rPr>
              <a:t> </a:t>
            </a:r>
            <a:r>
              <a:rPr lang="en-US" sz="2400" dirty="0" err="1" smtClean="0">
                <a:latin typeface="Calibri (Body)"/>
                <a:cs typeface="Times New Roman" panose="02020603050405020304" pitchFamily="18" charset="0"/>
              </a:rPr>
              <a:t>ánh</a:t>
            </a:r>
            <a:r>
              <a:rPr lang="en-US" sz="2400" dirty="0" smtClean="0">
                <a:latin typeface="Calibri (Body)"/>
                <a:cs typeface="Times New Roman" panose="02020603050405020304" pitchFamily="18" charset="0"/>
              </a:rPr>
              <a:t> </a:t>
            </a:r>
            <a:r>
              <a:rPr lang="en-US" sz="2400" dirty="0" err="1" smtClean="0">
                <a:latin typeface="Calibri (Body)"/>
                <a:cs typeface="Times New Roman" panose="02020603050405020304" pitchFamily="18" charset="0"/>
              </a:rPr>
              <a:t>xạ</a:t>
            </a:r>
            <a:r>
              <a:rPr lang="en-US" sz="2400" dirty="0" smtClean="0">
                <a:latin typeface="Calibri (Body)"/>
                <a:cs typeface="Times New Roman" panose="02020603050405020304" pitchFamily="18" charset="0"/>
              </a:rPr>
              <a:t> hostname-IP chuẩn </a:t>
            </a:r>
            <a:endParaRPr lang="en-US" sz="2400" dirty="0">
              <a:latin typeface="Calibri (Body)"/>
              <a:cs typeface="Times New Roman" panose="02020603050405020304" pitchFamily="18" charset="0"/>
            </a:endParaRPr>
          </a:p>
          <a:p>
            <a:pPr marL="0" indent="0">
              <a:buNone/>
            </a:pPr>
            <a:r>
              <a:rPr lang="en-US" sz="2400" dirty="0" smtClean="0">
                <a:latin typeface="Calibri (Body)"/>
                <a:cs typeface="Times New Roman" panose="02020603050405020304" pitchFamily="18" charset="0"/>
              </a:rPr>
              <a:t>	</a:t>
            </a:r>
            <a:r>
              <a:rPr lang="en-US" sz="2400" dirty="0">
                <a:latin typeface="Calibri (Body)"/>
                <a:cs typeface="Times New Roman" panose="02020603050405020304" pitchFamily="18" charset="0"/>
              </a:rPr>
              <a:t>Ví dụ: </a:t>
            </a:r>
            <a:r>
              <a:rPr lang="en-US" sz="2400" i="1" dirty="0">
                <a:latin typeface="Calibri (Body)"/>
                <a:cs typeface="Times New Roman" panose="02020603050405020304" pitchFamily="18" charset="0"/>
              </a:rPr>
              <a:t>(relay1.bar.foo.com, 145.37.93.126, A)</a:t>
            </a:r>
            <a:r>
              <a:rPr lang="en-US" sz="2400" dirty="0">
                <a:latin typeface="Calibri (Body)"/>
                <a:cs typeface="Times New Roman" panose="02020603050405020304" pitchFamily="18" charset="0"/>
              </a:rPr>
              <a:t> </a:t>
            </a:r>
            <a:endParaRPr lang="en-US" sz="2400" dirty="0" smtClean="0">
              <a:latin typeface="Calibri (Body)"/>
              <a:cs typeface="Times New Roman" panose="02020603050405020304" pitchFamily="18" charset="0"/>
            </a:endParaRPr>
          </a:p>
          <a:p>
            <a:r>
              <a:rPr lang="en-US" sz="2400" dirty="0" smtClean="0">
                <a:latin typeface="Calibri (Body)"/>
                <a:cs typeface="Times New Roman" panose="02020603050405020304" pitchFamily="18" charset="0"/>
              </a:rPr>
              <a:t>Type = NS: Name </a:t>
            </a:r>
            <a:r>
              <a:rPr lang="en-US" sz="2400" dirty="0" err="1" smtClean="0">
                <a:latin typeface="Calibri (Body)"/>
                <a:cs typeface="Times New Roman" panose="02020603050405020304" pitchFamily="18" charset="0"/>
              </a:rPr>
              <a:t>là</a:t>
            </a:r>
            <a:r>
              <a:rPr lang="en-US" sz="2400" dirty="0" smtClean="0">
                <a:latin typeface="Calibri (Body)"/>
                <a:cs typeface="Times New Roman" panose="02020603050405020304" pitchFamily="18" charset="0"/>
              </a:rPr>
              <a:t> tên </a:t>
            </a:r>
            <a:r>
              <a:rPr lang="en-US" sz="2400" dirty="0" err="1" smtClean="0">
                <a:latin typeface="Calibri (Body)"/>
                <a:cs typeface="Times New Roman" panose="02020603050405020304" pitchFamily="18" charset="0"/>
              </a:rPr>
              <a:t>miền</a:t>
            </a:r>
            <a:r>
              <a:rPr lang="en-US" sz="2400" dirty="0" smtClean="0">
                <a:latin typeface="Calibri (Body)"/>
                <a:cs typeface="Times New Roman" panose="02020603050405020304" pitchFamily="18" charset="0"/>
              </a:rPr>
              <a:t>, Value </a:t>
            </a:r>
            <a:r>
              <a:rPr lang="en-US" sz="2400" dirty="0" err="1" smtClean="0">
                <a:latin typeface="Calibri (Body)"/>
                <a:cs typeface="Times New Roman" panose="02020603050405020304" pitchFamily="18" charset="0"/>
              </a:rPr>
              <a:t>là</a:t>
            </a:r>
            <a:r>
              <a:rPr lang="en-US" sz="2400" dirty="0" smtClean="0">
                <a:latin typeface="Calibri (Body)"/>
                <a:cs typeface="Times New Roman" panose="02020603050405020304" pitchFamily="18" charset="0"/>
              </a:rPr>
              <a:t> tên host </a:t>
            </a:r>
            <a:r>
              <a:rPr lang="en-US" sz="2400" dirty="0" err="1" smtClean="0">
                <a:latin typeface="Calibri (Body)"/>
                <a:cs typeface="Times New Roman" panose="02020603050405020304" pitchFamily="18" charset="0"/>
              </a:rPr>
              <a:t>của</a:t>
            </a:r>
            <a:r>
              <a:rPr lang="en-US" sz="2400" dirty="0" smtClean="0">
                <a:latin typeface="Calibri (Body)"/>
                <a:cs typeface="Times New Roman" panose="02020603050405020304" pitchFamily="18" charset="0"/>
              </a:rPr>
              <a:t> server có </a:t>
            </a:r>
            <a:r>
              <a:rPr lang="en-US" sz="2400" dirty="0" err="1" smtClean="0">
                <a:latin typeface="Calibri (Body)"/>
                <a:cs typeface="Times New Roman" panose="02020603050405020304" pitchFamily="18" charset="0"/>
              </a:rPr>
              <a:t>thẩm</a:t>
            </a:r>
            <a:r>
              <a:rPr lang="en-US" sz="2400" dirty="0" smtClean="0">
                <a:latin typeface="Calibri (Body)"/>
                <a:cs typeface="Times New Roman" panose="02020603050405020304" pitchFamily="18" charset="0"/>
              </a:rPr>
              <a:t> quyền </a:t>
            </a:r>
            <a:r>
              <a:rPr lang="en-US" sz="2400" dirty="0" err="1" smtClean="0">
                <a:latin typeface="Calibri (Body)"/>
                <a:cs typeface="Times New Roman" panose="02020603050405020304" pitchFamily="18" charset="0"/>
              </a:rPr>
              <a:t>cho</a:t>
            </a:r>
            <a:r>
              <a:rPr lang="en-US" sz="2400" dirty="0" smtClean="0">
                <a:latin typeface="Calibri (Body)"/>
                <a:cs typeface="Times New Roman" panose="02020603050405020304" pitchFamily="18" charset="0"/>
              </a:rPr>
              <a:t> tên </a:t>
            </a:r>
            <a:r>
              <a:rPr lang="en-US" sz="2400" dirty="0" err="1" smtClean="0">
                <a:latin typeface="Calibri (Body)"/>
                <a:cs typeface="Times New Roman" panose="02020603050405020304" pitchFamily="18" charset="0"/>
              </a:rPr>
              <a:t>miền</a:t>
            </a:r>
            <a:r>
              <a:rPr lang="en-US" sz="2400" dirty="0" smtClean="0">
                <a:latin typeface="Calibri (Body)"/>
                <a:cs typeface="Times New Roman" panose="02020603050405020304" pitchFamily="18" charset="0"/>
              </a:rPr>
              <a:t> </a:t>
            </a:r>
          </a:p>
          <a:p>
            <a:pPr marL="0" indent="0">
              <a:buNone/>
            </a:pPr>
            <a:r>
              <a:rPr lang="en-US" sz="2400" dirty="0">
                <a:latin typeface="Calibri (Body)"/>
                <a:cs typeface="Times New Roman" panose="02020603050405020304" pitchFamily="18" charset="0"/>
              </a:rPr>
              <a:t>	Ví dụ: (</a:t>
            </a:r>
            <a:r>
              <a:rPr lang="en-US" sz="2400" i="1" dirty="0">
                <a:latin typeface="Calibri (Body)"/>
                <a:cs typeface="Times New Roman" panose="02020603050405020304" pitchFamily="18" charset="0"/>
              </a:rPr>
              <a:t>foo.com, dns.foo.com</a:t>
            </a:r>
            <a:r>
              <a:rPr lang="en-US" sz="2400" dirty="0">
                <a:latin typeface="Calibri (Body)"/>
                <a:cs typeface="Times New Roman" panose="02020603050405020304" pitchFamily="18" charset="0"/>
              </a:rPr>
              <a:t>, NS) </a:t>
            </a:r>
            <a:endParaRPr lang="en-US" sz="2400" dirty="0" smtClean="0">
              <a:latin typeface="Calibri (Body)"/>
              <a:cs typeface="Times New Roman" panose="02020603050405020304" pitchFamily="18" charset="0"/>
            </a:endParaRPr>
          </a:p>
          <a:p>
            <a:r>
              <a:rPr lang="en-US" sz="2400" dirty="0" smtClean="0">
                <a:latin typeface="Calibri (Body)"/>
                <a:cs typeface="Times New Roman" panose="02020603050405020304" pitchFamily="18" charset="0"/>
              </a:rPr>
              <a:t>Type = CNAME: Name </a:t>
            </a:r>
            <a:r>
              <a:rPr lang="en-US" sz="2400" dirty="0" err="1" smtClean="0">
                <a:latin typeface="Calibri (Body)"/>
                <a:cs typeface="Times New Roman" panose="02020603050405020304" pitchFamily="18" charset="0"/>
              </a:rPr>
              <a:t>là</a:t>
            </a:r>
            <a:r>
              <a:rPr lang="en-US" sz="2400" dirty="0" smtClean="0">
                <a:latin typeface="Calibri (Body)"/>
                <a:cs typeface="Times New Roman" panose="02020603050405020304" pitchFamily="18" charset="0"/>
              </a:rPr>
              <a:t> tên </a:t>
            </a:r>
            <a:r>
              <a:rPr lang="en-US" sz="2400" dirty="0" err="1" smtClean="0">
                <a:latin typeface="Calibri (Body)"/>
                <a:cs typeface="Times New Roman" panose="02020603050405020304" pitchFamily="18" charset="0"/>
              </a:rPr>
              <a:t>bí</a:t>
            </a:r>
            <a:r>
              <a:rPr lang="en-US" sz="2400" dirty="0" smtClean="0">
                <a:latin typeface="Calibri (Body)"/>
                <a:cs typeface="Times New Roman" panose="02020603050405020304" pitchFamily="18" charset="0"/>
              </a:rPr>
              <a:t> danh </a:t>
            </a:r>
            <a:r>
              <a:rPr lang="en-US" sz="2400" dirty="0" err="1" smtClean="0">
                <a:latin typeface="Calibri (Body)"/>
                <a:cs typeface="Times New Roman" panose="02020603050405020304" pitchFamily="18" charset="0"/>
              </a:rPr>
              <a:t>của</a:t>
            </a:r>
            <a:r>
              <a:rPr lang="en-US" sz="2400" dirty="0" smtClean="0">
                <a:latin typeface="Calibri (Body)"/>
                <a:cs typeface="Times New Roman" panose="02020603050405020304" pitchFamily="18" charset="0"/>
              </a:rPr>
              <a:t> tên chuẩn, Value </a:t>
            </a:r>
            <a:r>
              <a:rPr lang="en-US" sz="2400" dirty="0" err="1" smtClean="0">
                <a:latin typeface="Calibri (Body)"/>
                <a:cs typeface="Times New Roman" panose="02020603050405020304" pitchFamily="18" charset="0"/>
              </a:rPr>
              <a:t>là</a:t>
            </a:r>
            <a:r>
              <a:rPr lang="en-US" sz="2400" dirty="0" smtClean="0">
                <a:latin typeface="Calibri (Body)"/>
                <a:cs typeface="Times New Roman" panose="02020603050405020304" pitchFamily="18" charset="0"/>
              </a:rPr>
              <a:t> tên thật </a:t>
            </a:r>
          </a:p>
          <a:p>
            <a:pPr marL="0" indent="0">
              <a:buNone/>
            </a:pPr>
            <a:r>
              <a:rPr lang="en-US" sz="2400" dirty="0" smtClean="0">
                <a:latin typeface="Calibri (Body)"/>
                <a:cs typeface="Times New Roman" panose="02020603050405020304" pitchFamily="18" charset="0"/>
              </a:rPr>
              <a:t>	Ví </a:t>
            </a:r>
            <a:r>
              <a:rPr lang="en-US" sz="2400" dirty="0">
                <a:latin typeface="Calibri (Body)"/>
                <a:cs typeface="Times New Roman" panose="02020603050405020304" pitchFamily="18" charset="0"/>
              </a:rPr>
              <a:t>dụ: (foo.com, relay1.bar.foo.com, CNAME) </a:t>
            </a:r>
            <a:endParaRPr lang="en-US" sz="2400" dirty="0" smtClean="0">
              <a:latin typeface="Calibri (Body)"/>
              <a:cs typeface="Times New Roman" panose="02020603050405020304" pitchFamily="18" charset="0"/>
            </a:endParaRPr>
          </a:p>
          <a:p>
            <a:r>
              <a:rPr lang="en-US" sz="2400" dirty="0">
                <a:latin typeface="Calibri (Body)"/>
                <a:cs typeface="Times New Roman" panose="02020603050405020304" pitchFamily="18" charset="0"/>
              </a:rPr>
              <a:t>Type=MX: </a:t>
            </a:r>
            <a:r>
              <a:rPr lang="en-US" sz="2400" b="1" dirty="0">
                <a:latin typeface="Calibri (Body)"/>
                <a:cs typeface="Times New Roman" panose="02020603050405020304" pitchFamily="18" charset="0"/>
              </a:rPr>
              <a:t>Value </a:t>
            </a:r>
            <a:r>
              <a:rPr lang="en-US" sz="2400" dirty="0" err="1">
                <a:latin typeface="Calibri (Body)"/>
                <a:cs typeface="Times New Roman" panose="02020603050405020304" pitchFamily="18" charset="0"/>
              </a:rPr>
              <a:t>là</a:t>
            </a:r>
            <a:r>
              <a:rPr lang="en-US" sz="2400" dirty="0">
                <a:latin typeface="Calibri (Body)"/>
                <a:cs typeface="Times New Roman" panose="02020603050405020304" pitchFamily="18" charset="0"/>
              </a:rPr>
              <a:t> tên chuẩn </a:t>
            </a:r>
            <a:r>
              <a:rPr lang="en-US" sz="2400" dirty="0" err="1">
                <a:latin typeface="Calibri (Body)"/>
                <a:cs typeface="Times New Roman" panose="02020603050405020304" pitchFamily="18" charset="0"/>
              </a:rPr>
              <a:t>của</a:t>
            </a:r>
            <a:r>
              <a:rPr lang="en-US" sz="2400" dirty="0">
                <a:latin typeface="Calibri (Body)"/>
                <a:cs typeface="Times New Roman" panose="02020603050405020304" pitchFamily="18" charset="0"/>
              </a:rPr>
              <a:t> mail </a:t>
            </a:r>
            <a:r>
              <a:rPr lang="en-US" sz="2400" dirty="0" smtClean="0">
                <a:latin typeface="Calibri (Body)"/>
                <a:cs typeface="Times New Roman" panose="02020603050405020304" pitchFamily="18" charset="0"/>
              </a:rPr>
              <a:t>server có </a:t>
            </a:r>
            <a:r>
              <a:rPr lang="en-US" sz="2400" dirty="0">
                <a:latin typeface="Calibri (Body)"/>
                <a:cs typeface="Times New Roman" panose="02020603050405020304" pitchFamily="18" charset="0"/>
              </a:rPr>
              <a:t>tên </a:t>
            </a:r>
            <a:r>
              <a:rPr lang="en-US" sz="2400" dirty="0" err="1">
                <a:latin typeface="Calibri (Body)"/>
                <a:cs typeface="Times New Roman" panose="02020603050405020304" pitchFamily="18" charset="0"/>
              </a:rPr>
              <a:t>bí</a:t>
            </a:r>
            <a:r>
              <a:rPr lang="en-US" sz="2400" dirty="0">
                <a:latin typeface="Calibri (Body)"/>
                <a:cs typeface="Times New Roman" panose="02020603050405020304" pitchFamily="18" charset="0"/>
              </a:rPr>
              <a:t> danh </a:t>
            </a:r>
            <a:r>
              <a:rPr lang="en-US" sz="2400" dirty="0" err="1">
                <a:latin typeface="Calibri (Body)"/>
                <a:cs typeface="Times New Roman" panose="02020603050405020304" pitchFamily="18" charset="0"/>
              </a:rPr>
              <a:t>là</a:t>
            </a:r>
            <a:r>
              <a:rPr lang="en-US" sz="2400" dirty="0">
                <a:latin typeface="Calibri (Body)"/>
                <a:cs typeface="Times New Roman" panose="02020603050405020304" pitchFamily="18" charset="0"/>
              </a:rPr>
              <a:t> </a:t>
            </a:r>
            <a:r>
              <a:rPr lang="en-US" sz="2400" b="1" dirty="0" smtClean="0">
                <a:latin typeface="Calibri (Body)"/>
                <a:cs typeface="Times New Roman" panose="02020603050405020304" pitchFamily="18" charset="0"/>
              </a:rPr>
              <a:t>name</a:t>
            </a:r>
            <a:r>
              <a:rPr lang="en-US" sz="2400" b="1" dirty="0">
                <a:latin typeface="Calibri (Body)"/>
                <a:cs typeface="Times New Roman" panose="02020603050405020304" pitchFamily="18" charset="0"/>
              </a:rPr>
              <a:t> </a:t>
            </a:r>
            <a:endParaRPr lang="en-US" sz="2400" b="1" dirty="0" smtClean="0">
              <a:latin typeface="Calibri (Body)"/>
              <a:cs typeface="Times New Roman" panose="02020603050405020304" pitchFamily="18" charset="0"/>
            </a:endParaRPr>
          </a:p>
          <a:p>
            <a:pPr marL="457200" lvl="1" indent="0">
              <a:buNone/>
            </a:pPr>
            <a:r>
              <a:rPr lang="en-US" dirty="0" smtClean="0">
                <a:latin typeface="Calibri (Body)"/>
                <a:cs typeface="Times New Roman" panose="02020603050405020304" pitchFamily="18" charset="0"/>
              </a:rPr>
              <a:t>	Ví </a:t>
            </a:r>
            <a:r>
              <a:rPr lang="en-US" dirty="0">
                <a:latin typeface="Calibri (Body)"/>
                <a:cs typeface="Times New Roman" panose="02020603050405020304" pitchFamily="18" charset="0"/>
              </a:rPr>
              <a:t>dụ: (foo.com, mail.bar.foo.com, MX) </a:t>
            </a:r>
            <a:br>
              <a:rPr lang="en-US" dirty="0">
                <a:latin typeface="Calibri (Body)"/>
                <a:cs typeface="Times New Roman" panose="02020603050405020304" pitchFamily="18" charset="0"/>
              </a:rPr>
            </a:br>
            <a:r>
              <a:rPr lang="en-US" dirty="0">
                <a:latin typeface="Calibri (Body)"/>
                <a:cs typeface="Times New Roman" panose="02020603050405020304" pitchFamily="18" charset="0"/>
              </a:rPr>
              <a:t/>
            </a:r>
            <a:br>
              <a:rPr lang="en-US" dirty="0">
                <a:latin typeface="Calibri (Body)"/>
                <a:cs typeface="Times New Roman" panose="02020603050405020304" pitchFamily="18" charset="0"/>
              </a:rPr>
            </a:br>
            <a:r>
              <a:rPr lang="en-US" dirty="0">
                <a:latin typeface="Calibri (Body)"/>
                <a:cs typeface="Times New Roman" panose="02020603050405020304" pitchFamily="18" charset="0"/>
              </a:rPr>
              <a:t/>
            </a:r>
            <a:br>
              <a:rPr lang="en-US" dirty="0">
                <a:latin typeface="Calibri (Body)"/>
                <a:cs typeface="Times New Roman" panose="02020603050405020304" pitchFamily="18" charset="0"/>
              </a:rPr>
            </a:br>
            <a:endParaRPr lang="en-US" dirty="0">
              <a:latin typeface="Calibri (Body)"/>
              <a:cs typeface="Times New Roman" panose="02020603050405020304" pitchFamily="18" charset="0"/>
            </a:endParaRPr>
          </a:p>
        </p:txBody>
      </p:sp>
    </p:spTree>
    <p:extLst>
      <p:ext uri="{BB962C8B-B14F-4D97-AF65-F5344CB8AC3E}">
        <p14:creationId xmlns:p14="http://schemas.microsoft.com/office/powerpoint/2010/main" val="3983733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Messages</a:t>
            </a:r>
            <a:endParaRPr lang="en-US" dirty="0"/>
          </a:p>
        </p:txBody>
      </p:sp>
      <p:sp>
        <p:nvSpPr>
          <p:cNvPr id="3" name="Content Placeholder 2"/>
          <p:cNvSpPr>
            <a:spLocks noGrp="1"/>
          </p:cNvSpPr>
          <p:nvPr>
            <p:ph idx="1"/>
          </p:nvPr>
        </p:nvSpPr>
        <p:spPr>
          <a:xfrm>
            <a:off x="838200" y="1825625"/>
            <a:ext cx="3852333" cy="4351338"/>
          </a:xfrm>
        </p:spPr>
        <p:txBody>
          <a:bodyPr/>
          <a:lstStyle/>
          <a:p>
            <a:pPr marL="0" indent="0">
              <a:buNone/>
            </a:pPr>
            <a:r>
              <a:rPr lang="en-US" dirty="0" smtClean="0"/>
              <a:t>Việc </a:t>
            </a:r>
            <a:r>
              <a:rPr lang="en-US" dirty="0" err="1" smtClean="0"/>
              <a:t>trao</a:t>
            </a:r>
            <a:r>
              <a:rPr lang="en-US" dirty="0" smtClean="0"/>
              <a:t> đổi </a:t>
            </a:r>
            <a:r>
              <a:rPr lang="en-US" dirty="0" err="1" smtClean="0"/>
              <a:t>thông</a:t>
            </a:r>
            <a:r>
              <a:rPr lang="en-US" dirty="0" smtClean="0"/>
              <a:t> tin </a:t>
            </a:r>
            <a:r>
              <a:rPr lang="en-US" dirty="0" err="1" smtClean="0"/>
              <a:t>giữa</a:t>
            </a:r>
            <a:r>
              <a:rPr lang="en-US" dirty="0" smtClean="0"/>
              <a:t> client và server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bằng</a:t>
            </a:r>
            <a:r>
              <a:rPr lang="en-US" dirty="0" smtClean="0"/>
              <a:t> 2 loại </a:t>
            </a:r>
            <a:r>
              <a:rPr lang="en-US" dirty="0" err="1" smtClean="0"/>
              <a:t>thông</a:t>
            </a:r>
            <a:r>
              <a:rPr lang="en-US" dirty="0" smtClean="0"/>
              <a:t> báo DNS: </a:t>
            </a:r>
          </a:p>
          <a:p>
            <a:pPr>
              <a:buFontTx/>
              <a:buChar char="-"/>
            </a:pPr>
            <a:r>
              <a:rPr lang="en-US" dirty="0" smtClean="0"/>
              <a:t>DNS </a:t>
            </a:r>
            <a:r>
              <a:rPr lang="en-US" dirty="0"/>
              <a:t>query </a:t>
            </a:r>
            <a:r>
              <a:rPr lang="en-US" dirty="0" smtClean="0"/>
              <a:t>message </a:t>
            </a:r>
          </a:p>
          <a:p>
            <a:pPr>
              <a:buFontTx/>
              <a:buChar char="-"/>
            </a:pPr>
            <a:r>
              <a:rPr lang="en-US" dirty="0" smtClean="0"/>
              <a:t>DNS reply message</a:t>
            </a:r>
            <a:endParaRPr lang="en-US" dirty="0"/>
          </a:p>
        </p:txBody>
      </p:sp>
      <p:pic>
        <p:nvPicPr>
          <p:cNvPr id="4" name="Picture 3"/>
          <p:cNvPicPr>
            <a:picLocks noChangeAspect="1"/>
          </p:cNvPicPr>
          <p:nvPr/>
        </p:nvPicPr>
        <p:blipFill>
          <a:blip r:embed="rId3"/>
          <a:stretch>
            <a:fillRect/>
          </a:stretch>
        </p:blipFill>
        <p:spPr>
          <a:xfrm>
            <a:off x="4875895" y="1825625"/>
            <a:ext cx="6835070" cy="4101042"/>
          </a:xfrm>
          <a:prstGeom prst="rect">
            <a:avLst/>
          </a:prstGeom>
        </p:spPr>
      </p:pic>
    </p:spTree>
    <p:extLst>
      <p:ext uri="{BB962C8B-B14F-4D97-AF65-F5344CB8AC3E}">
        <p14:creationId xmlns:p14="http://schemas.microsoft.com/office/powerpoint/2010/main" val="1090851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Messages</a:t>
            </a:r>
          </a:p>
        </p:txBody>
      </p:sp>
      <p:sp>
        <p:nvSpPr>
          <p:cNvPr id="3" name="Content Placeholder 2"/>
          <p:cNvSpPr>
            <a:spLocks noGrp="1"/>
          </p:cNvSpPr>
          <p:nvPr>
            <p:ph idx="1"/>
          </p:nvPr>
        </p:nvSpPr>
        <p:spPr/>
        <p:txBody>
          <a:bodyPr/>
          <a:lstStyle/>
          <a:p>
            <a:pPr marL="0" indent="0">
              <a:buNone/>
            </a:pPr>
            <a:r>
              <a:rPr lang="en-US" b="1" dirty="0" err="1" smtClean="0">
                <a:latin typeface="Calibri (Body)"/>
              </a:rPr>
              <a:t>Phần</a:t>
            </a:r>
            <a:r>
              <a:rPr lang="en-US" b="1" dirty="0" smtClean="0">
                <a:latin typeface="Calibri (Body)"/>
              </a:rPr>
              <a:t> tiêu đề</a:t>
            </a:r>
            <a:r>
              <a:rPr lang="en-US" dirty="0">
                <a:latin typeface="Calibri (Body)"/>
              </a:rPr>
              <a:t/>
            </a:r>
            <a:br>
              <a:rPr lang="en-US" dirty="0">
                <a:latin typeface="Calibri (Body)"/>
              </a:rPr>
            </a:br>
            <a:r>
              <a:rPr lang="en-US" dirty="0" smtClean="0">
                <a:latin typeface="Calibri (Body)"/>
              </a:rPr>
              <a:t>- identification</a:t>
            </a:r>
            <a:r>
              <a:rPr lang="en-US" dirty="0">
                <a:latin typeface="Calibri (Body)"/>
              </a:rPr>
              <a:t>: 16 bit </a:t>
            </a:r>
            <a:r>
              <a:rPr lang="en-US" dirty="0" err="1" smtClean="0">
                <a:latin typeface="Calibri (Body)"/>
              </a:rPr>
              <a:t>cho</a:t>
            </a:r>
            <a:r>
              <a:rPr lang="en-US" dirty="0">
                <a:latin typeface="Calibri (Body)"/>
              </a:rPr>
              <a:t> </a:t>
            </a:r>
            <a:r>
              <a:rPr lang="en-US" dirty="0" err="1" smtClean="0">
                <a:latin typeface="Calibri (Body)"/>
              </a:rPr>
              <a:t>truy</a:t>
            </a:r>
            <a:r>
              <a:rPr lang="en-US" dirty="0" smtClean="0">
                <a:latin typeface="Calibri (Body)"/>
              </a:rPr>
              <a:t> </a:t>
            </a:r>
            <a:r>
              <a:rPr lang="en-US" dirty="0">
                <a:latin typeface="Calibri (Body)"/>
              </a:rPr>
              <a:t>vấn/trả lời</a:t>
            </a:r>
            <a:br>
              <a:rPr lang="en-US" dirty="0">
                <a:latin typeface="Calibri (Body)"/>
              </a:rPr>
            </a:br>
            <a:r>
              <a:rPr lang="en-US" dirty="0" smtClean="0">
                <a:latin typeface="Calibri (Body)"/>
              </a:rPr>
              <a:t>- flags</a:t>
            </a:r>
            <a:r>
              <a:rPr lang="en-US" dirty="0">
                <a:latin typeface="Calibri (Body)"/>
              </a:rPr>
              <a:t>:</a:t>
            </a:r>
            <a:br>
              <a:rPr lang="en-US" dirty="0">
                <a:latin typeface="Calibri (Body)"/>
              </a:rPr>
            </a:br>
            <a:r>
              <a:rPr lang="en-US" dirty="0">
                <a:latin typeface="Calibri (Body)"/>
              </a:rPr>
              <a:t>	</a:t>
            </a:r>
            <a:r>
              <a:rPr lang="en-US" dirty="0" err="1" smtClean="0">
                <a:latin typeface="Calibri (Body)"/>
              </a:rPr>
              <a:t>Truy</a:t>
            </a:r>
            <a:r>
              <a:rPr lang="en-US" dirty="0" smtClean="0">
                <a:latin typeface="Calibri (Body)"/>
              </a:rPr>
              <a:t> </a:t>
            </a:r>
            <a:r>
              <a:rPr lang="en-US" dirty="0">
                <a:latin typeface="Calibri (Body)"/>
              </a:rPr>
              <a:t>vấn hoặc trả </a:t>
            </a:r>
            <a:r>
              <a:rPr lang="en-US" dirty="0" smtClean="0">
                <a:latin typeface="Calibri (Body)"/>
              </a:rPr>
              <a:t>lời</a:t>
            </a:r>
            <a:endParaRPr lang="en-US" dirty="0">
              <a:latin typeface="Calibri (Body)"/>
            </a:endParaRPr>
          </a:p>
          <a:p>
            <a:pPr marL="0" indent="0">
              <a:buNone/>
            </a:pPr>
            <a:r>
              <a:rPr lang="en-US" dirty="0">
                <a:latin typeface="Calibri (Body)"/>
              </a:rPr>
              <a:t>	</a:t>
            </a:r>
            <a:r>
              <a:rPr lang="en-US" dirty="0" smtClean="0">
                <a:latin typeface="Calibri (Body)"/>
              </a:rPr>
              <a:t>Đệ </a:t>
            </a:r>
            <a:r>
              <a:rPr lang="en-US" dirty="0">
                <a:latin typeface="Calibri (Body)"/>
              </a:rPr>
              <a:t>quy chờ</a:t>
            </a:r>
            <a:br>
              <a:rPr lang="en-US" dirty="0">
                <a:latin typeface="Calibri (Body)"/>
              </a:rPr>
            </a:br>
            <a:r>
              <a:rPr lang="en-US" dirty="0">
                <a:latin typeface="Calibri (Body)"/>
              </a:rPr>
              <a:t>	</a:t>
            </a:r>
            <a:r>
              <a:rPr lang="en-US" dirty="0" smtClean="0">
                <a:latin typeface="Calibri (Body)"/>
              </a:rPr>
              <a:t>Đệ </a:t>
            </a:r>
            <a:r>
              <a:rPr lang="en-US" dirty="0">
                <a:latin typeface="Calibri (Body)"/>
              </a:rPr>
              <a:t>quy sẵn </a:t>
            </a:r>
            <a:r>
              <a:rPr lang="en-US" dirty="0" err="1">
                <a:latin typeface="Calibri (Body)"/>
              </a:rPr>
              <a:t>sàng</a:t>
            </a:r>
            <a:r>
              <a:rPr lang="en-US" dirty="0">
                <a:latin typeface="Calibri (Body)"/>
              </a:rPr>
              <a:t/>
            </a:r>
            <a:br>
              <a:rPr lang="en-US" dirty="0">
                <a:latin typeface="Calibri (Body)"/>
              </a:rPr>
            </a:br>
            <a:r>
              <a:rPr lang="en-US" dirty="0">
                <a:latin typeface="Calibri (Body)"/>
              </a:rPr>
              <a:t>	</a:t>
            </a:r>
            <a:r>
              <a:rPr lang="en-US" dirty="0" smtClean="0">
                <a:latin typeface="Calibri (Body)"/>
              </a:rPr>
              <a:t>Trả </a:t>
            </a:r>
            <a:r>
              <a:rPr lang="en-US" dirty="0">
                <a:latin typeface="Calibri (Body)"/>
              </a:rPr>
              <a:t>lời có </a:t>
            </a:r>
            <a:r>
              <a:rPr lang="en-US" dirty="0" err="1">
                <a:latin typeface="Calibri (Body)"/>
              </a:rPr>
              <a:t>thẩm</a:t>
            </a:r>
            <a:r>
              <a:rPr lang="en-US" dirty="0">
                <a:latin typeface="Calibri (Body)"/>
              </a:rPr>
              <a:t> quyền </a:t>
            </a:r>
            <a:br>
              <a:rPr lang="en-US" dirty="0">
                <a:latin typeface="Calibri (Body)"/>
              </a:rPr>
            </a:br>
            <a:endParaRPr lang="en-US" dirty="0">
              <a:latin typeface="Calibri (Body)"/>
            </a:endParaRPr>
          </a:p>
        </p:txBody>
      </p:sp>
    </p:spTree>
    <p:extLst>
      <p:ext uri="{BB962C8B-B14F-4D97-AF65-F5344CB8AC3E}">
        <p14:creationId xmlns:p14="http://schemas.microsoft.com/office/powerpoint/2010/main" val="239578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Messages</a:t>
            </a:r>
          </a:p>
        </p:txBody>
      </p:sp>
      <p:pic>
        <p:nvPicPr>
          <p:cNvPr id="4" name="Picture 3"/>
          <p:cNvPicPr>
            <a:picLocks noChangeAspect="1"/>
          </p:cNvPicPr>
          <p:nvPr/>
        </p:nvPicPr>
        <p:blipFill>
          <a:blip r:embed="rId3"/>
          <a:stretch>
            <a:fillRect/>
          </a:stretch>
        </p:blipFill>
        <p:spPr>
          <a:xfrm>
            <a:off x="838200" y="2549911"/>
            <a:ext cx="10611778" cy="3461422"/>
          </a:xfrm>
          <a:prstGeom prst="rect">
            <a:avLst/>
          </a:prstGeom>
        </p:spPr>
      </p:pic>
    </p:spTree>
    <p:extLst>
      <p:ext uri="{BB962C8B-B14F-4D97-AF65-F5344CB8AC3E}">
        <p14:creationId xmlns:p14="http://schemas.microsoft.com/office/powerpoint/2010/main" val="1308361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Light (Headings)"/>
                <a:cs typeface="Times New Roman" panose="02020603050405020304" pitchFamily="18" charset="0"/>
              </a:rPr>
              <a:t>Content</a:t>
            </a:r>
            <a:endParaRPr lang="en-US" dirty="0">
              <a:latin typeface="Calibri Light (Headings)"/>
              <a:cs typeface="Times New Roman" panose="02020603050405020304" pitchFamily="18" charset="0"/>
            </a:endParaRPr>
          </a:p>
        </p:txBody>
      </p:sp>
      <p:sp>
        <p:nvSpPr>
          <p:cNvPr id="3" name="Content Placeholder 2"/>
          <p:cNvSpPr>
            <a:spLocks noGrp="1"/>
          </p:cNvSpPr>
          <p:nvPr>
            <p:ph idx="1"/>
          </p:nvPr>
        </p:nvSpPr>
        <p:spPr/>
        <p:txBody>
          <a:bodyPr/>
          <a:lstStyle/>
          <a:p>
            <a:pPr>
              <a:buFontTx/>
              <a:buChar char="-"/>
            </a:pPr>
            <a:r>
              <a:rPr lang="en-US" dirty="0" err="1" smtClean="0">
                <a:latin typeface="Calibri (Body)"/>
                <a:cs typeface="Times New Roman" panose="02020603050405020304" pitchFamily="18" charset="0"/>
              </a:rPr>
              <a:t>Mô</a:t>
            </a:r>
            <a:r>
              <a:rPr lang="en-US" dirty="0" smtClean="0">
                <a:latin typeface="Calibri (Body)"/>
                <a:cs typeface="Times New Roman" panose="02020603050405020304" pitchFamily="18" charset="0"/>
              </a:rPr>
              <a:t> hình hoạt động </a:t>
            </a:r>
          </a:p>
          <a:p>
            <a:pPr>
              <a:buFontTx/>
              <a:buChar char="-"/>
            </a:pPr>
            <a:r>
              <a:rPr lang="en-US" dirty="0" smtClean="0">
                <a:latin typeface="Calibri (Body)"/>
                <a:cs typeface="Times New Roman" panose="02020603050405020304" pitchFamily="18" charset="0"/>
              </a:rPr>
              <a:t>Các record type </a:t>
            </a:r>
          </a:p>
          <a:p>
            <a:pPr>
              <a:buFontTx/>
              <a:buChar char="-"/>
            </a:pPr>
            <a:r>
              <a:rPr lang="en-US" dirty="0" smtClean="0">
                <a:latin typeface="Calibri (Body)"/>
                <a:cs typeface="Times New Roman" panose="02020603050405020304" pitchFamily="18" charset="0"/>
              </a:rPr>
              <a:t>Cấu trúc </a:t>
            </a:r>
            <a:r>
              <a:rPr lang="en-US" dirty="0" err="1" smtClean="0">
                <a:latin typeface="Calibri (Body)"/>
                <a:cs typeface="Times New Roman" panose="02020603050405020304" pitchFamily="18" charset="0"/>
              </a:rPr>
              <a:t>gói</a:t>
            </a:r>
            <a:r>
              <a:rPr lang="en-US" dirty="0" smtClean="0">
                <a:latin typeface="Calibri (Body)"/>
                <a:cs typeface="Times New Roman" panose="02020603050405020304" pitchFamily="18" charset="0"/>
              </a:rPr>
              <a:t> tin </a:t>
            </a:r>
          </a:p>
          <a:p>
            <a:pPr marL="0" indent="0">
              <a:buNone/>
            </a:pPr>
            <a:endParaRPr lang="en-US" dirty="0">
              <a:latin typeface="Calibri (Body)"/>
              <a:cs typeface="Times New Roman" panose="02020603050405020304" pitchFamily="18" charset="0"/>
            </a:endParaRPr>
          </a:p>
        </p:txBody>
      </p:sp>
    </p:spTree>
    <p:extLst>
      <p:ext uri="{BB962C8B-B14F-4D97-AF65-F5344CB8AC3E}">
        <p14:creationId xmlns:p14="http://schemas.microsoft.com/office/powerpoint/2010/main" val="4240756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Light (Headings)"/>
                <a:cs typeface="Times New Roman" panose="02020603050405020304" pitchFamily="18" charset="0"/>
              </a:rPr>
              <a:t>DNS</a:t>
            </a:r>
            <a:endParaRPr lang="en-US" dirty="0">
              <a:latin typeface="Calibri Light (Headings)"/>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Calibri (Body)"/>
                <a:cs typeface="Times New Roman" panose="02020603050405020304" pitchFamily="18" charset="0"/>
              </a:rPr>
              <a:t>DNS (Domain Name Service – Hệ thống phân </a:t>
            </a:r>
            <a:r>
              <a:rPr lang="en-US" dirty="0" err="1" smtClean="0">
                <a:latin typeface="Calibri (Body)"/>
                <a:cs typeface="Times New Roman" panose="02020603050405020304" pitchFamily="18" charset="0"/>
              </a:rPr>
              <a:t>giải</a:t>
            </a:r>
            <a:r>
              <a:rPr lang="en-US" dirty="0" smtClean="0">
                <a:latin typeface="Calibri (Body)"/>
                <a:cs typeface="Times New Roman" panose="02020603050405020304" pitchFamily="18" charset="0"/>
              </a:rPr>
              <a:t> tên </a:t>
            </a:r>
            <a:r>
              <a:rPr lang="en-US" dirty="0" err="1" smtClean="0">
                <a:latin typeface="Calibri (Body)"/>
                <a:cs typeface="Times New Roman" panose="02020603050405020304" pitchFamily="18" charset="0"/>
              </a:rPr>
              <a:t>miền</a:t>
            </a:r>
            <a:r>
              <a:rPr lang="en-US" dirty="0" smtClean="0">
                <a:latin typeface="Calibri (Body)"/>
                <a:cs typeface="Times New Roman" panose="02020603050405020304" pitchFamily="18" charset="0"/>
              </a:rPr>
              <a:t>) </a:t>
            </a:r>
            <a:r>
              <a:rPr lang="en-US" dirty="0" err="1" smtClean="0">
                <a:latin typeface="Calibri (Body)"/>
                <a:cs typeface="Times New Roman" panose="02020603050405020304" pitchFamily="18" charset="0"/>
              </a:rPr>
              <a:t>là</a:t>
            </a:r>
            <a:r>
              <a:rPr lang="en-US" dirty="0" smtClean="0">
                <a:latin typeface="Calibri (Body)"/>
                <a:cs typeface="Times New Roman" panose="02020603050405020304" pitchFamily="18" charset="0"/>
              </a:rPr>
              <a:t> </a:t>
            </a:r>
            <a:r>
              <a:rPr lang="en-US" dirty="0" err="1" smtClean="0">
                <a:latin typeface="Calibri (Body)"/>
                <a:cs typeface="Times New Roman" panose="02020603050405020304" pitchFamily="18" charset="0"/>
              </a:rPr>
              <a:t>một</a:t>
            </a:r>
            <a:r>
              <a:rPr lang="en-US" dirty="0" smtClean="0">
                <a:latin typeface="Calibri (Body)"/>
                <a:cs typeface="Times New Roman" panose="02020603050405020304" pitchFamily="18" charset="0"/>
              </a:rPr>
              <a:t> hệ thống </a:t>
            </a:r>
            <a:r>
              <a:rPr lang="en-US" dirty="0" err="1" smtClean="0">
                <a:latin typeface="Calibri (Body)"/>
                <a:cs typeface="Times New Roman" panose="02020603050405020304" pitchFamily="18" charset="0"/>
              </a:rPr>
              <a:t>cho</a:t>
            </a:r>
            <a:r>
              <a:rPr lang="en-US" dirty="0" smtClean="0">
                <a:latin typeface="Calibri (Body)"/>
                <a:cs typeface="Times New Roman" panose="02020603050405020304" pitchFamily="18" charset="0"/>
              </a:rPr>
              <a:t> phép thiết </a:t>
            </a:r>
            <a:r>
              <a:rPr lang="en-US" dirty="0" err="1" smtClean="0">
                <a:latin typeface="Calibri (Body)"/>
                <a:cs typeface="Times New Roman" panose="02020603050405020304" pitchFamily="18" charset="0"/>
              </a:rPr>
              <a:t>lập</a:t>
            </a:r>
            <a:r>
              <a:rPr lang="en-US" dirty="0" smtClean="0">
                <a:latin typeface="Calibri (Body)"/>
                <a:cs typeface="Times New Roman" panose="02020603050405020304" pitchFamily="18" charset="0"/>
              </a:rPr>
              <a:t> </a:t>
            </a:r>
            <a:r>
              <a:rPr lang="en-US" dirty="0" err="1" smtClean="0">
                <a:latin typeface="Calibri (Body)"/>
                <a:cs typeface="Times New Roman" panose="02020603050405020304" pitchFamily="18" charset="0"/>
              </a:rPr>
              <a:t>tương</a:t>
            </a:r>
            <a:r>
              <a:rPr lang="en-US" dirty="0" smtClean="0">
                <a:latin typeface="Calibri (Body)"/>
                <a:cs typeface="Times New Roman" panose="02020603050405020304" pitchFamily="18" charset="0"/>
              </a:rPr>
              <a:t> ứng </a:t>
            </a:r>
            <a:r>
              <a:rPr lang="en-US" dirty="0" err="1" smtClean="0">
                <a:latin typeface="Calibri (Body)"/>
                <a:cs typeface="Times New Roman" panose="02020603050405020304" pitchFamily="18" charset="0"/>
              </a:rPr>
              <a:t>giữa</a:t>
            </a:r>
            <a:r>
              <a:rPr lang="en-US" dirty="0" smtClean="0">
                <a:latin typeface="Calibri (Body)"/>
                <a:cs typeface="Times New Roman" panose="02020603050405020304" pitchFamily="18" charset="0"/>
              </a:rPr>
              <a:t> địa </a:t>
            </a:r>
            <a:r>
              <a:rPr lang="en-US" dirty="0" err="1" smtClean="0">
                <a:latin typeface="Calibri (Body)"/>
                <a:cs typeface="Times New Roman" panose="02020603050405020304" pitchFamily="18" charset="0"/>
              </a:rPr>
              <a:t>chỉ</a:t>
            </a:r>
            <a:r>
              <a:rPr lang="en-US" dirty="0" smtClean="0">
                <a:latin typeface="Calibri (Body)"/>
                <a:cs typeface="Times New Roman" panose="02020603050405020304" pitchFamily="18" charset="0"/>
              </a:rPr>
              <a:t> IP và tên </a:t>
            </a:r>
            <a:r>
              <a:rPr lang="en-US" dirty="0" err="1" smtClean="0">
                <a:latin typeface="Calibri (Body)"/>
                <a:cs typeface="Times New Roman" panose="02020603050405020304" pitchFamily="18" charset="0"/>
              </a:rPr>
              <a:t>miền</a:t>
            </a:r>
            <a:r>
              <a:rPr lang="en-US" dirty="0" smtClean="0">
                <a:latin typeface="Calibri (Body)"/>
                <a:cs typeface="Times New Roman" panose="02020603050405020304" pitchFamily="18" charset="0"/>
              </a:rPr>
              <a:t> </a:t>
            </a:r>
            <a:r>
              <a:rPr lang="en-US" dirty="0" err="1" smtClean="0">
                <a:latin typeface="Calibri (Body)"/>
                <a:cs typeface="Times New Roman" panose="02020603050405020304" pitchFamily="18" charset="0"/>
              </a:rPr>
              <a:t>trên</a:t>
            </a:r>
            <a:r>
              <a:rPr lang="en-US" dirty="0" smtClean="0">
                <a:latin typeface="Calibri (Body)"/>
                <a:cs typeface="Times New Roman" panose="02020603050405020304" pitchFamily="18" charset="0"/>
              </a:rPr>
              <a:t> Internet.</a:t>
            </a:r>
          </a:p>
          <a:p>
            <a:pPr algn="just"/>
            <a:endParaRPr lang="en-US" dirty="0">
              <a:latin typeface="Calibri (Body)"/>
              <a:cs typeface="Times New Roman" panose="02020603050405020304" pitchFamily="18" charset="0"/>
            </a:endParaRPr>
          </a:p>
          <a:p>
            <a:pPr algn="just"/>
            <a:endParaRPr lang="en-US" dirty="0" smtClean="0">
              <a:latin typeface="Calibri (Body)"/>
              <a:cs typeface="Times New Roman" panose="02020603050405020304" pitchFamily="18" charset="0"/>
            </a:endParaRPr>
          </a:p>
        </p:txBody>
      </p:sp>
    </p:spTree>
    <p:extLst>
      <p:ext uri="{BB962C8B-B14F-4D97-AF65-F5344CB8AC3E}">
        <p14:creationId xmlns:p14="http://schemas.microsoft.com/office/powerpoint/2010/main" val="3669482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Headings)"/>
                <a:cs typeface="Times New Roman" panose="02020603050405020304" pitchFamily="18" charset="0"/>
              </a:rPr>
              <a:t>DNS</a:t>
            </a:r>
            <a:endParaRPr lang="en-US" dirty="0"/>
          </a:p>
        </p:txBody>
      </p:sp>
      <p:sp>
        <p:nvSpPr>
          <p:cNvPr id="3" name="Content Placeholder 2"/>
          <p:cNvSpPr>
            <a:spLocks noGrp="1"/>
          </p:cNvSpPr>
          <p:nvPr>
            <p:ph idx="1"/>
          </p:nvPr>
        </p:nvSpPr>
        <p:spPr/>
        <p:txBody>
          <a:bodyPr/>
          <a:lstStyle/>
          <a:p>
            <a:pPr marL="0" indent="0">
              <a:buNone/>
            </a:pPr>
            <a:r>
              <a:rPr lang="vi-VN" dirty="0">
                <a:latin typeface="Calibri (Body)"/>
                <a:cs typeface="Calibri" panose="020F0502020204030204" pitchFamily="34" charset="0"/>
              </a:rPr>
              <a:t>DNS là một cơ sở dữ liệu phân tán được triển khai theo hệ thống phân cấp của DNS server và giao thức của tầng ứng dụng cho phép các máy chủ truy vấn cơ sở dữ liệu phân tán. Giao thức DNS chạy trên UDP và sử dụng port </a:t>
            </a:r>
            <a:r>
              <a:rPr lang="vi-VN" dirty="0" smtClean="0">
                <a:latin typeface="Calibri (Body)"/>
                <a:cs typeface="Calibri" panose="020F0502020204030204" pitchFamily="34" charset="0"/>
              </a:rPr>
              <a:t>53</a:t>
            </a:r>
            <a:endParaRPr lang="en-US" dirty="0" smtClean="0">
              <a:latin typeface="Calibri (Body)"/>
              <a:cs typeface="Calibri" panose="020F0502020204030204" pitchFamily="34" charset="0"/>
            </a:endParaRPr>
          </a:p>
          <a:p>
            <a:pPr marL="0" indent="0">
              <a:buNone/>
            </a:pPr>
            <a:endParaRPr lang="en-US" dirty="0">
              <a:latin typeface="Calibri (Body)"/>
              <a:cs typeface="Calibri" panose="020F0502020204030204" pitchFamily="34" charset="0"/>
            </a:endParaRPr>
          </a:p>
          <a:p>
            <a:pPr marL="0" indent="0">
              <a:buNone/>
            </a:pPr>
            <a:r>
              <a:rPr lang="en-US" dirty="0" smtClean="0">
                <a:latin typeface="Calibri (Body)"/>
                <a:cs typeface="Calibri" panose="020F0502020204030204" pitchFamily="34" charset="0"/>
                <a:hlinkClick r:id="rId2"/>
              </a:rPr>
              <a:t>www.hello.edu/index.html</a:t>
            </a:r>
            <a:endParaRPr lang="en-US" dirty="0" smtClean="0">
              <a:latin typeface="Calibri (Body)"/>
              <a:cs typeface="Calibri" panose="020F0502020204030204" pitchFamily="34" charset="0"/>
            </a:endParaRPr>
          </a:p>
          <a:p>
            <a:pPr marL="0" indent="0">
              <a:buNone/>
            </a:pPr>
            <a:endParaRPr lang="en-US" dirty="0">
              <a:latin typeface="Calibri (Body)"/>
              <a:cs typeface="Calibri" panose="020F0502020204030204" pitchFamily="34" charset="0"/>
            </a:endParaRPr>
          </a:p>
          <a:p>
            <a:pPr>
              <a:buFont typeface="Wingdings" panose="05000000000000000000" pitchFamily="2" charset="2"/>
              <a:buChar char="à"/>
            </a:pPr>
            <a:r>
              <a:rPr lang="en-US" dirty="0">
                <a:latin typeface="Calibri (Body)"/>
                <a:cs typeface="Calibri" panose="020F0502020204030204" pitchFamily="34" charset="0"/>
                <a:sym typeface="Wingdings" panose="05000000000000000000" pitchFamily="2" charset="2"/>
                <a:hlinkClick r:id="rId3"/>
              </a:rPr>
              <a:t> </a:t>
            </a:r>
            <a:r>
              <a:rPr lang="en-US" dirty="0" smtClean="0">
                <a:latin typeface="Calibri (Body)"/>
                <a:cs typeface="Calibri" panose="020F0502020204030204" pitchFamily="34" charset="0"/>
                <a:sym typeface="Wingdings" panose="05000000000000000000" pitchFamily="2" charset="2"/>
                <a:hlinkClick r:id="rId3"/>
              </a:rPr>
              <a:t>www.hello.edu</a:t>
            </a:r>
            <a:endParaRPr lang="en-US" dirty="0" smtClean="0">
              <a:latin typeface="Calibri (Body)"/>
              <a:cs typeface="Calibri" panose="020F0502020204030204" pitchFamily="34" charset="0"/>
              <a:sym typeface="Wingdings" panose="05000000000000000000" pitchFamily="2" charset="2"/>
            </a:endParaRPr>
          </a:p>
          <a:p>
            <a:pPr marL="0" indent="0">
              <a:buNone/>
            </a:pPr>
            <a:endParaRPr lang="en-US" dirty="0">
              <a:latin typeface="Calibri (Body)"/>
              <a:cs typeface="Calibri" panose="020F0502020204030204" pitchFamily="34" charset="0"/>
            </a:endParaRPr>
          </a:p>
        </p:txBody>
      </p:sp>
    </p:spTree>
    <p:extLst>
      <p:ext uri="{BB962C8B-B14F-4D97-AF65-F5344CB8AC3E}">
        <p14:creationId xmlns:p14="http://schemas.microsoft.com/office/powerpoint/2010/main" val="1965575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hoạt động </a:t>
            </a:r>
            <a:r>
              <a:rPr lang="en-US" dirty="0" err="1" smtClean="0"/>
              <a:t>như</a:t>
            </a:r>
            <a:r>
              <a:rPr lang="en-US" dirty="0" smtClean="0"/>
              <a:t> thế </a:t>
            </a:r>
            <a:r>
              <a:rPr lang="en-US" dirty="0" err="1" smtClean="0"/>
              <a:t>nào</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latin typeface="Calibri (Body)"/>
              </a:rPr>
              <a:t>Các loại DNS Server: </a:t>
            </a:r>
          </a:p>
          <a:p>
            <a:r>
              <a:rPr lang="en-US" dirty="0">
                <a:latin typeface="Calibri (Body)"/>
              </a:rPr>
              <a:t>Root DNS </a:t>
            </a:r>
            <a:r>
              <a:rPr lang="en-US" dirty="0" smtClean="0">
                <a:latin typeface="Calibri (Body)"/>
              </a:rPr>
              <a:t>Servers</a:t>
            </a:r>
            <a:endParaRPr lang="en-US" dirty="0">
              <a:latin typeface="Calibri (Body)"/>
            </a:endParaRPr>
          </a:p>
          <a:p>
            <a:r>
              <a:rPr lang="en-US" dirty="0">
                <a:latin typeface="Calibri (Body)"/>
              </a:rPr>
              <a:t>Top-Level Domain DNS </a:t>
            </a:r>
            <a:r>
              <a:rPr lang="en-US" dirty="0" smtClean="0">
                <a:latin typeface="Calibri (Body)"/>
              </a:rPr>
              <a:t>Servers </a:t>
            </a:r>
            <a:r>
              <a:rPr lang="en-US" dirty="0">
                <a:latin typeface="Calibri (Body)"/>
              </a:rPr>
              <a:t>(TLD)</a:t>
            </a:r>
          </a:p>
          <a:p>
            <a:r>
              <a:rPr lang="en-US" dirty="0">
                <a:latin typeface="Calibri (Body)"/>
              </a:rPr>
              <a:t>Authoritative DNS </a:t>
            </a:r>
            <a:r>
              <a:rPr lang="en-US" dirty="0" smtClean="0">
                <a:latin typeface="Calibri (Body)"/>
              </a:rPr>
              <a:t>Servers</a:t>
            </a:r>
            <a:endParaRPr lang="en-US" dirty="0">
              <a:latin typeface="Calibri (Body)"/>
            </a:endParaRPr>
          </a:p>
          <a:p>
            <a:pPr marL="0" indent="0">
              <a:buNone/>
            </a:pPr>
            <a:endParaRPr lang="en-US" dirty="0">
              <a:latin typeface="Calibri (Body)"/>
            </a:endParaRPr>
          </a:p>
        </p:txBody>
      </p:sp>
    </p:spTree>
    <p:extLst>
      <p:ext uri="{BB962C8B-B14F-4D97-AF65-F5344CB8AC3E}">
        <p14:creationId xmlns:p14="http://schemas.microsoft.com/office/powerpoint/2010/main" val="1569035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latin typeface="Calibri (Body)"/>
              </a:rPr>
              <a:t>Root DNS </a:t>
            </a:r>
            <a:r>
              <a:rPr lang="en-US" b="1" dirty="0" smtClean="0">
                <a:latin typeface="Calibri (Body)"/>
              </a:rPr>
              <a:t>Server</a:t>
            </a:r>
            <a:endParaRPr lang="en-US" b="1" dirty="0">
              <a:latin typeface="Calibri (Body)"/>
            </a:endParaRPr>
          </a:p>
          <a:p>
            <a:pPr marL="0" indent="0">
              <a:buNone/>
            </a:pPr>
            <a:r>
              <a:rPr lang="en-US" dirty="0" smtClean="0">
                <a:latin typeface="Calibri (Body)"/>
              </a:rPr>
              <a:t>- Root </a:t>
            </a:r>
            <a:r>
              <a:rPr lang="en-US" dirty="0">
                <a:latin typeface="Calibri (Body)"/>
              </a:rPr>
              <a:t>DNS </a:t>
            </a:r>
            <a:r>
              <a:rPr lang="en-US" dirty="0" smtClean="0">
                <a:latin typeface="Calibri (Body)"/>
              </a:rPr>
              <a:t>Server </a:t>
            </a:r>
            <a:r>
              <a:rPr lang="en-US" dirty="0" err="1" smtClean="0">
                <a:latin typeface="Calibri (Body)"/>
              </a:rPr>
              <a:t>nằm</a:t>
            </a:r>
            <a:r>
              <a:rPr lang="en-US" dirty="0" smtClean="0">
                <a:latin typeface="Calibri (Body)"/>
              </a:rPr>
              <a:t> </a:t>
            </a:r>
            <a:r>
              <a:rPr lang="en-US" dirty="0">
                <a:latin typeface="Calibri (Body)"/>
              </a:rPr>
              <a:t>ở cấp độ </a:t>
            </a:r>
            <a:r>
              <a:rPr lang="en-US" dirty="0" err="1">
                <a:latin typeface="Calibri (Body)"/>
              </a:rPr>
              <a:t>cao</a:t>
            </a:r>
            <a:r>
              <a:rPr lang="en-US" dirty="0">
                <a:latin typeface="Calibri (Body)"/>
              </a:rPr>
              <a:t> </a:t>
            </a:r>
            <a:r>
              <a:rPr lang="en-US" dirty="0" err="1">
                <a:latin typeface="Calibri (Body)"/>
              </a:rPr>
              <a:t>nhất</a:t>
            </a:r>
            <a:r>
              <a:rPr lang="en-US" dirty="0">
                <a:latin typeface="Calibri (Body)"/>
              </a:rPr>
              <a:t> </a:t>
            </a:r>
            <a:r>
              <a:rPr lang="en-US" dirty="0" err="1">
                <a:latin typeface="Calibri (Body)"/>
              </a:rPr>
              <a:t>của</a:t>
            </a:r>
            <a:r>
              <a:rPr lang="en-US" dirty="0">
                <a:latin typeface="Calibri (Body)"/>
              </a:rPr>
              <a:t> hệ thống DNS và </a:t>
            </a:r>
            <a:r>
              <a:rPr lang="en-US" dirty="0" err="1">
                <a:latin typeface="Calibri (Body)"/>
              </a:rPr>
              <a:t>chứa</a:t>
            </a:r>
            <a:r>
              <a:rPr lang="en-US" dirty="0">
                <a:latin typeface="Calibri (Body)"/>
              </a:rPr>
              <a:t> </a:t>
            </a:r>
            <a:r>
              <a:rPr lang="en-US" dirty="0" err="1">
                <a:latin typeface="Calibri (Body)"/>
              </a:rPr>
              <a:t>thông</a:t>
            </a:r>
            <a:r>
              <a:rPr lang="en-US" dirty="0">
                <a:latin typeface="Calibri (Body)"/>
              </a:rPr>
              <a:t> tin </a:t>
            </a:r>
            <a:r>
              <a:rPr lang="en-US" dirty="0" err="1">
                <a:latin typeface="Calibri (Body)"/>
              </a:rPr>
              <a:t>về</a:t>
            </a:r>
            <a:r>
              <a:rPr lang="en-US" dirty="0">
                <a:latin typeface="Calibri (Body)"/>
              </a:rPr>
              <a:t> </a:t>
            </a:r>
            <a:r>
              <a:rPr lang="en-US" dirty="0" smtClean="0">
                <a:latin typeface="Calibri (Body)"/>
              </a:rPr>
              <a:t>Top-Level Domain Servers </a:t>
            </a:r>
            <a:r>
              <a:rPr lang="en-US" dirty="0" err="1">
                <a:latin typeface="Calibri (Body)"/>
              </a:rPr>
              <a:t>trên</a:t>
            </a:r>
            <a:r>
              <a:rPr lang="en-US" dirty="0">
                <a:latin typeface="Calibri (Body)"/>
              </a:rPr>
              <a:t> Internet.</a:t>
            </a:r>
          </a:p>
        </p:txBody>
      </p:sp>
      <p:sp>
        <p:nvSpPr>
          <p:cNvPr id="4" name="Title 1"/>
          <p:cNvSpPr>
            <a:spLocks noGrp="1"/>
          </p:cNvSpPr>
          <p:nvPr>
            <p:ph type="title"/>
          </p:nvPr>
        </p:nvSpPr>
        <p:spPr>
          <a:xfrm>
            <a:off x="838200" y="365125"/>
            <a:ext cx="10515600" cy="1325563"/>
          </a:xfrm>
        </p:spPr>
        <p:txBody>
          <a:bodyPr/>
          <a:lstStyle/>
          <a:p>
            <a:r>
              <a:rPr lang="en-US" dirty="0" smtClean="0"/>
              <a:t>DNS hoạt động </a:t>
            </a:r>
            <a:r>
              <a:rPr lang="en-US" dirty="0" err="1" smtClean="0"/>
              <a:t>như</a:t>
            </a:r>
            <a:r>
              <a:rPr lang="en-US" dirty="0" smtClean="0"/>
              <a:t> thế </a:t>
            </a:r>
            <a:r>
              <a:rPr lang="en-US" dirty="0" err="1" smtClean="0"/>
              <a:t>nào</a:t>
            </a:r>
            <a:r>
              <a:rPr lang="en-US" dirty="0" smtClean="0"/>
              <a:t>?</a:t>
            </a:r>
            <a:endParaRPr lang="en-US" dirty="0"/>
          </a:p>
        </p:txBody>
      </p:sp>
    </p:spTree>
    <p:extLst>
      <p:ext uri="{BB962C8B-B14F-4D97-AF65-F5344CB8AC3E}">
        <p14:creationId xmlns:p14="http://schemas.microsoft.com/office/powerpoint/2010/main" val="1423477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latin typeface="Calibri (Body)"/>
              </a:rPr>
              <a:t>Top-Level Domain DNS Servers (TLD</a:t>
            </a:r>
            <a:r>
              <a:rPr lang="en-US" b="1" dirty="0" smtClean="0">
                <a:latin typeface="Calibri (Body)"/>
              </a:rPr>
              <a:t>)</a:t>
            </a:r>
          </a:p>
          <a:p>
            <a:pPr>
              <a:buFontTx/>
              <a:buChar char="-"/>
            </a:pPr>
            <a:r>
              <a:rPr lang="vi-VN" dirty="0" smtClean="0">
                <a:latin typeface="Calibri (Body)"/>
              </a:rPr>
              <a:t>Chịu </a:t>
            </a:r>
            <a:r>
              <a:rPr lang="vi-VN" dirty="0">
                <a:latin typeface="Calibri (Body)"/>
              </a:rPr>
              <a:t>trách nhiệm </a:t>
            </a:r>
            <a:r>
              <a:rPr lang="vi-VN" dirty="0" smtClean="0">
                <a:latin typeface="Calibri (Body)"/>
              </a:rPr>
              <a:t>về:</a:t>
            </a:r>
            <a:r>
              <a:rPr lang="en-US" dirty="0">
                <a:latin typeface="Calibri (Body)"/>
              </a:rPr>
              <a:t> </a:t>
            </a:r>
            <a:r>
              <a:rPr lang="vi-VN" dirty="0" smtClean="0">
                <a:latin typeface="Calibri (Body)"/>
              </a:rPr>
              <a:t>Các </a:t>
            </a:r>
            <a:r>
              <a:rPr lang="vi-VN" dirty="0">
                <a:latin typeface="Calibri (Body)"/>
              </a:rPr>
              <a:t>tên miền dùng chung như c</a:t>
            </a:r>
            <a:r>
              <a:rPr lang="vi-VN" b="1" dirty="0">
                <a:latin typeface="Calibri (Body)"/>
              </a:rPr>
              <a:t>om, org, net, edu, </a:t>
            </a:r>
            <a:r>
              <a:rPr lang="vi-VN" b="1" dirty="0" smtClean="0">
                <a:latin typeface="Calibri (Body)"/>
              </a:rPr>
              <a:t>aero,</a:t>
            </a:r>
            <a:r>
              <a:rPr lang="en-US" b="1" dirty="0" smtClean="0">
                <a:latin typeface="Calibri (Body)"/>
              </a:rPr>
              <a:t> </a:t>
            </a:r>
            <a:r>
              <a:rPr lang="vi-VN" b="1" dirty="0" smtClean="0">
                <a:latin typeface="Calibri (Body)"/>
              </a:rPr>
              <a:t>jobs</a:t>
            </a:r>
            <a:r>
              <a:rPr lang="vi-VN" b="1" dirty="0">
                <a:latin typeface="Calibri (Body)"/>
              </a:rPr>
              <a:t>, museums..</a:t>
            </a:r>
            <a:r>
              <a:rPr lang="vi-VN" dirty="0">
                <a:latin typeface="Calibri (Body)"/>
              </a:rPr>
              <a:t> </a:t>
            </a:r>
            <a:endParaRPr lang="en-US" dirty="0" smtClean="0">
              <a:latin typeface="Calibri (Body)"/>
            </a:endParaRPr>
          </a:p>
          <a:p>
            <a:pPr>
              <a:buFontTx/>
              <a:buChar char="-"/>
            </a:pPr>
            <a:r>
              <a:rPr lang="en-US" dirty="0">
                <a:latin typeface="Calibri (Body)"/>
              </a:rPr>
              <a:t>TLD </a:t>
            </a:r>
            <a:r>
              <a:rPr lang="en-US" dirty="0" smtClean="0">
                <a:latin typeface="Calibri (Body)"/>
              </a:rPr>
              <a:t>Servers </a:t>
            </a:r>
            <a:r>
              <a:rPr lang="en-US" dirty="0" err="1">
                <a:latin typeface="Calibri (Body)"/>
              </a:rPr>
              <a:t>cung</a:t>
            </a:r>
            <a:r>
              <a:rPr lang="en-US" dirty="0">
                <a:latin typeface="Calibri (Body)"/>
              </a:rPr>
              <a:t> cấp các địa </a:t>
            </a:r>
            <a:r>
              <a:rPr lang="en-US" dirty="0" err="1">
                <a:latin typeface="Calibri (Body)"/>
              </a:rPr>
              <a:t>chỉ</a:t>
            </a:r>
            <a:r>
              <a:rPr lang="en-US" dirty="0">
                <a:latin typeface="Calibri (Body)"/>
              </a:rPr>
              <a:t> IP </a:t>
            </a:r>
            <a:r>
              <a:rPr lang="en-US" dirty="0" err="1">
                <a:latin typeface="Calibri (Body)"/>
              </a:rPr>
              <a:t>cho</a:t>
            </a:r>
            <a:r>
              <a:rPr lang="en-US" dirty="0">
                <a:latin typeface="Calibri (Body)"/>
              </a:rPr>
              <a:t> </a:t>
            </a:r>
            <a:r>
              <a:rPr lang="en-US" dirty="0" smtClean="0">
                <a:latin typeface="Calibri (Body)"/>
              </a:rPr>
              <a:t>các Authoritative </a:t>
            </a:r>
            <a:r>
              <a:rPr lang="en-US" dirty="0">
                <a:latin typeface="Calibri (Body)"/>
              </a:rPr>
              <a:t>DNS Servers</a:t>
            </a:r>
          </a:p>
          <a:p>
            <a:pPr marL="0" indent="0">
              <a:buNone/>
            </a:pPr>
            <a:r>
              <a:rPr lang="vi-VN" dirty="0">
                <a:latin typeface="Calibri (Body)"/>
              </a:rPr>
              <a:t/>
            </a:r>
            <a:br>
              <a:rPr lang="vi-VN" dirty="0">
                <a:latin typeface="Calibri (Body)"/>
              </a:rPr>
            </a:br>
            <a:endParaRPr lang="en-US" b="1" dirty="0">
              <a:latin typeface="Calibri (Body)"/>
            </a:endParaRPr>
          </a:p>
        </p:txBody>
      </p:sp>
      <p:sp>
        <p:nvSpPr>
          <p:cNvPr id="4" name="Title 1"/>
          <p:cNvSpPr>
            <a:spLocks noGrp="1"/>
          </p:cNvSpPr>
          <p:nvPr>
            <p:ph type="title"/>
          </p:nvPr>
        </p:nvSpPr>
        <p:spPr>
          <a:xfrm>
            <a:off x="838200" y="365125"/>
            <a:ext cx="10515600" cy="1325563"/>
          </a:xfrm>
        </p:spPr>
        <p:txBody>
          <a:bodyPr/>
          <a:lstStyle/>
          <a:p>
            <a:r>
              <a:rPr lang="en-US" dirty="0" smtClean="0"/>
              <a:t>DNS hoạt động </a:t>
            </a:r>
            <a:r>
              <a:rPr lang="en-US" dirty="0" err="1" smtClean="0"/>
              <a:t>như</a:t>
            </a:r>
            <a:r>
              <a:rPr lang="en-US" dirty="0" smtClean="0"/>
              <a:t> thế </a:t>
            </a:r>
            <a:r>
              <a:rPr lang="en-US" dirty="0" err="1" smtClean="0"/>
              <a:t>nào</a:t>
            </a:r>
            <a:r>
              <a:rPr lang="en-US" dirty="0" smtClean="0"/>
              <a:t>?</a:t>
            </a:r>
            <a:endParaRPr lang="en-US" dirty="0"/>
          </a:p>
        </p:txBody>
      </p:sp>
    </p:spTree>
    <p:extLst>
      <p:ext uri="{BB962C8B-B14F-4D97-AF65-F5344CB8AC3E}">
        <p14:creationId xmlns:p14="http://schemas.microsoft.com/office/powerpoint/2010/main" val="3681384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00000"/>
              </a:lnSpc>
              <a:buNone/>
            </a:pPr>
            <a:r>
              <a:rPr lang="en-US" b="1" dirty="0">
                <a:latin typeface="Calibri (Body)"/>
              </a:rPr>
              <a:t>Authoritative DNS Servers</a:t>
            </a:r>
          </a:p>
          <a:p>
            <a:pPr>
              <a:lnSpc>
                <a:spcPct val="100000"/>
              </a:lnSpc>
              <a:buFontTx/>
              <a:buChar char="-"/>
            </a:pPr>
            <a:r>
              <a:rPr lang="vi-VN" dirty="0" smtClean="0">
                <a:latin typeface="Calibri (Body)"/>
              </a:rPr>
              <a:t>Mỗi </a:t>
            </a:r>
            <a:r>
              <a:rPr lang="vi-VN" dirty="0">
                <a:latin typeface="Calibri (Body)"/>
              </a:rPr>
              <a:t>tổ chức có máy chủ (Web, mail servers) có </a:t>
            </a:r>
            <a:r>
              <a:rPr lang="vi-VN" dirty="0" smtClean="0">
                <a:latin typeface="Calibri (Body)"/>
              </a:rPr>
              <a:t>thể</a:t>
            </a:r>
            <a:r>
              <a:rPr lang="en-US" dirty="0" smtClean="0">
                <a:latin typeface="Calibri (Body)"/>
              </a:rPr>
              <a:t> </a:t>
            </a:r>
            <a:r>
              <a:rPr lang="vi-VN" dirty="0" smtClean="0">
                <a:latin typeface="Calibri (Body)"/>
              </a:rPr>
              <a:t>truy cập</a:t>
            </a:r>
            <a:r>
              <a:rPr lang="en-US" dirty="0" smtClean="0">
                <a:latin typeface="Calibri (Body)"/>
              </a:rPr>
              <a:t> </a:t>
            </a:r>
            <a:r>
              <a:rPr lang="vi-VN" dirty="0" smtClean="0">
                <a:latin typeface="Calibri (Body)"/>
              </a:rPr>
              <a:t>công </a:t>
            </a:r>
            <a:r>
              <a:rPr lang="vi-VN" dirty="0">
                <a:latin typeface="Calibri (Body)"/>
              </a:rPr>
              <a:t>khai trên Internet đều phải cung </a:t>
            </a:r>
            <a:r>
              <a:rPr lang="vi-VN" dirty="0" smtClean="0">
                <a:latin typeface="Calibri (Body)"/>
              </a:rPr>
              <a:t>cấp</a:t>
            </a:r>
            <a:r>
              <a:rPr lang="en-US" dirty="0" smtClean="0">
                <a:latin typeface="Calibri (Body)"/>
              </a:rPr>
              <a:t> </a:t>
            </a:r>
            <a:r>
              <a:rPr lang="vi-VN" dirty="0" smtClean="0">
                <a:latin typeface="Calibri (Body)"/>
              </a:rPr>
              <a:t>các </a:t>
            </a:r>
            <a:r>
              <a:rPr lang="vi-VN" dirty="0">
                <a:latin typeface="Calibri (Body)"/>
              </a:rPr>
              <a:t>bản ghi DNS có thể truy cập công khai để </a:t>
            </a:r>
            <a:r>
              <a:rPr lang="vi-VN" dirty="0" smtClean="0">
                <a:latin typeface="Calibri (Body)"/>
              </a:rPr>
              <a:t>ánh</a:t>
            </a:r>
            <a:r>
              <a:rPr lang="en-US" dirty="0" smtClean="0">
                <a:latin typeface="Calibri (Body)"/>
              </a:rPr>
              <a:t> </a:t>
            </a:r>
            <a:r>
              <a:rPr lang="vi-VN" dirty="0" smtClean="0">
                <a:latin typeface="Calibri (Body)"/>
              </a:rPr>
              <a:t>xạ </a:t>
            </a:r>
            <a:r>
              <a:rPr lang="vi-VN" dirty="0">
                <a:latin typeface="Calibri (Body)"/>
              </a:rPr>
              <a:t>tên hostname – địa chỉ </a:t>
            </a:r>
            <a:r>
              <a:rPr lang="vi-VN" dirty="0" smtClean="0">
                <a:latin typeface="Calibri (Body)"/>
              </a:rPr>
              <a:t>IP.</a:t>
            </a:r>
            <a:endParaRPr lang="en-US" dirty="0">
              <a:latin typeface="Calibri (Body)"/>
            </a:endParaRPr>
          </a:p>
          <a:p>
            <a:pPr>
              <a:lnSpc>
                <a:spcPct val="100000"/>
              </a:lnSpc>
              <a:buFontTx/>
              <a:buChar char="-"/>
            </a:pPr>
            <a:r>
              <a:rPr lang="vi-VN" dirty="0" smtClean="0">
                <a:latin typeface="Calibri (Body)"/>
              </a:rPr>
              <a:t>Authoritative </a:t>
            </a:r>
            <a:r>
              <a:rPr lang="vi-VN" dirty="0">
                <a:latin typeface="Calibri (Body)"/>
              </a:rPr>
              <a:t>DNS server của tổ chức lưu các </a:t>
            </a:r>
            <a:r>
              <a:rPr lang="vi-VN" dirty="0" smtClean="0">
                <a:latin typeface="Calibri (Body)"/>
              </a:rPr>
              <a:t>bản</a:t>
            </a:r>
            <a:r>
              <a:rPr lang="en-US" dirty="0" smtClean="0">
                <a:latin typeface="Calibri (Body)"/>
              </a:rPr>
              <a:t> </a:t>
            </a:r>
            <a:r>
              <a:rPr lang="vi-VN" dirty="0" smtClean="0">
                <a:latin typeface="Calibri (Body)"/>
              </a:rPr>
              <a:t>ghi </a:t>
            </a:r>
            <a:r>
              <a:rPr lang="vi-VN" dirty="0">
                <a:latin typeface="Calibri (Body)"/>
              </a:rPr>
              <a:t>DNS này </a:t>
            </a:r>
            <a:br>
              <a:rPr lang="vi-VN" dirty="0">
                <a:latin typeface="Calibri (Body)"/>
              </a:rPr>
            </a:br>
            <a:endParaRPr lang="en-US" dirty="0">
              <a:latin typeface="Calibri (Body)"/>
            </a:endParaRPr>
          </a:p>
        </p:txBody>
      </p:sp>
      <p:sp>
        <p:nvSpPr>
          <p:cNvPr id="4" name="Title 1"/>
          <p:cNvSpPr>
            <a:spLocks noGrp="1"/>
          </p:cNvSpPr>
          <p:nvPr>
            <p:ph type="title"/>
          </p:nvPr>
        </p:nvSpPr>
        <p:spPr>
          <a:xfrm>
            <a:off x="838200" y="365125"/>
            <a:ext cx="10515600" cy="1325563"/>
          </a:xfrm>
        </p:spPr>
        <p:txBody>
          <a:bodyPr/>
          <a:lstStyle/>
          <a:p>
            <a:r>
              <a:rPr lang="en-US" dirty="0" smtClean="0"/>
              <a:t>DNS hoạt động </a:t>
            </a:r>
            <a:r>
              <a:rPr lang="en-US" dirty="0" err="1" smtClean="0"/>
              <a:t>như</a:t>
            </a:r>
            <a:r>
              <a:rPr lang="en-US" dirty="0" smtClean="0"/>
              <a:t> thế </a:t>
            </a:r>
            <a:r>
              <a:rPr lang="en-US" dirty="0" err="1" smtClean="0"/>
              <a:t>nào</a:t>
            </a:r>
            <a:r>
              <a:rPr lang="en-US" dirty="0" smtClean="0"/>
              <a:t>?</a:t>
            </a:r>
            <a:endParaRPr lang="en-US" dirty="0"/>
          </a:p>
        </p:txBody>
      </p:sp>
    </p:spTree>
    <p:extLst>
      <p:ext uri="{BB962C8B-B14F-4D97-AF65-F5344CB8AC3E}">
        <p14:creationId xmlns:p14="http://schemas.microsoft.com/office/powerpoint/2010/main" val="4127547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hoạt động </a:t>
            </a:r>
            <a:r>
              <a:rPr lang="en-US" dirty="0" err="1"/>
              <a:t>như</a:t>
            </a:r>
            <a:r>
              <a:rPr lang="en-US" dirty="0"/>
              <a:t> thế </a:t>
            </a:r>
            <a:r>
              <a:rPr lang="en-US" dirty="0" err="1"/>
              <a:t>nào</a:t>
            </a:r>
            <a:r>
              <a:rPr lang="en-US" dirty="0"/>
              <a:t>?</a:t>
            </a:r>
          </a:p>
        </p:txBody>
      </p:sp>
      <p:pic>
        <p:nvPicPr>
          <p:cNvPr id="4" name="Content Placeholder 3"/>
          <p:cNvPicPr>
            <a:picLocks noGrp="1" noChangeAspect="1"/>
          </p:cNvPicPr>
          <p:nvPr>
            <p:ph idx="1"/>
          </p:nvPr>
        </p:nvPicPr>
        <p:blipFill>
          <a:blip r:embed="rId2"/>
          <a:stretch>
            <a:fillRect/>
          </a:stretch>
        </p:blipFill>
        <p:spPr>
          <a:xfrm>
            <a:off x="838200" y="1690688"/>
            <a:ext cx="10590141" cy="4180723"/>
          </a:xfrm>
          <a:prstGeom prst="rect">
            <a:avLst/>
          </a:prstGeom>
        </p:spPr>
      </p:pic>
    </p:spTree>
    <p:extLst>
      <p:ext uri="{BB962C8B-B14F-4D97-AF65-F5344CB8AC3E}">
        <p14:creationId xmlns:p14="http://schemas.microsoft.com/office/powerpoint/2010/main" val="208913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1088</TotalTime>
  <Words>876</Words>
  <Application>Microsoft Office PowerPoint</Application>
  <PresentationFormat>Widescreen</PresentationFormat>
  <Paragraphs>94</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(Body)</vt:lpstr>
      <vt:lpstr>Calibri Light</vt:lpstr>
      <vt:lpstr>Calibri Light (Headings)</vt:lpstr>
      <vt:lpstr>Times New Roman</vt:lpstr>
      <vt:lpstr>Wingdings</vt:lpstr>
      <vt:lpstr>Office Theme</vt:lpstr>
      <vt:lpstr>DNS </vt:lpstr>
      <vt:lpstr>Content</vt:lpstr>
      <vt:lpstr>DNS</vt:lpstr>
      <vt:lpstr>DNS</vt:lpstr>
      <vt:lpstr>DNS hoạt động như thế nào?</vt:lpstr>
      <vt:lpstr>DNS hoạt động như thế nào?</vt:lpstr>
      <vt:lpstr>DNS hoạt động như thế nào?</vt:lpstr>
      <vt:lpstr>DNS hoạt động như thế nào?</vt:lpstr>
      <vt:lpstr>DNS hoạt động như thế nào?</vt:lpstr>
      <vt:lpstr>DNS hoạt động như thế nào?</vt:lpstr>
      <vt:lpstr>DNS hoạt động như thế nào?</vt:lpstr>
      <vt:lpstr>DNS Records</vt:lpstr>
      <vt:lpstr>DNS Records</vt:lpstr>
      <vt:lpstr>DNS Records</vt:lpstr>
      <vt:lpstr>DNS Messages</vt:lpstr>
      <vt:lpstr>DNS Messages</vt:lpstr>
      <vt:lpstr>DNS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giao thức trong mạng Internet</dc:title>
  <dc:creator>NGUYEN THI UOC D20CN10</dc:creator>
  <cp:lastModifiedBy>NGUYEN THI UOC D20CN10</cp:lastModifiedBy>
  <cp:revision>57</cp:revision>
  <dcterms:created xsi:type="dcterms:W3CDTF">2022-12-01T09:42:52Z</dcterms:created>
  <dcterms:modified xsi:type="dcterms:W3CDTF">2023-09-09T02:23:28Z</dcterms:modified>
</cp:coreProperties>
</file>