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57" r:id="rId3"/>
    <p:sldId id="258" r:id="rId4"/>
    <p:sldId id="278" r:id="rId5"/>
    <p:sldId id="279" r:id="rId6"/>
    <p:sldId id="260" r:id="rId7"/>
    <p:sldId id="280" r:id="rId8"/>
    <p:sldId id="281" r:id="rId9"/>
    <p:sldId id="282" r:id="rId10"/>
    <p:sldId id="283" r:id="rId11"/>
    <p:sldId id="284" r:id="rId12"/>
    <p:sldId id="261" r:id="rId13"/>
    <p:sldId id="262"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1" autoAdjust="0"/>
    <p:restoredTop sz="71675" autoAdjust="0"/>
  </p:normalViewPr>
  <p:slideViewPr>
    <p:cSldViewPr snapToGrid="0">
      <p:cViewPr varScale="1">
        <p:scale>
          <a:sx n="63" d="100"/>
          <a:sy n="63" d="100"/>
        </p:scale>
        <p:origin x="1229"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DAB4C4-2915-4B18-BFBB-919F0A20789A}" type="datetimeFigureOut">
              <a:rPr lang="en-US" smtClean="0"/>
              <a:t>10/1/2023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30F246-9F4B-4104-A621-D35403E68772}" type="slidenum">
              <a:rPr lang="en-US" smtClean="0"/>
              <a:t>‹#›</a:t>
            </a:fld>
            <a:endParaRPr lang="en-US"/>
          </a:p>
        </p:txBody>
      </p:sp>
    </p:spTree>
    <p:extLst>
      <p:ext uri="{BB962C8B-B14F-4D97-AF65-F5344CB8AC3E}">
        <p14:creationId xmlns:p14="http://schemas.microsoft.com/office/powerpoint/2010/main" val="790873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smtClean="0">
                <a:solidFill>
                  <a:schemeClr val="tx1"/>
                </a:solidFill>
                <a:effectLst/>
                <a:latin typeface="+mn-lt"/>
                <a:ea typeface="+mn-ea"/>
                <a:cs typeface="+mn-cs"/>
              </a:rPr>
              <a:t>Phiên bản (Version): </a:t>
            </a:r>
            <a:r>
              <a:rPr lang="vi-VN" sz="1200" b="0" i="0" kern="1200" dirty="0" smtClean="0">
                <a:solidFill>
                  <a:schemeClr val="tx1"/>
                </a:solidFill>
                <a:effectLst/>
                <a:latin typeface="+mn-lt"/>
                <a:ea typeface="+mn-ea"/>
                <a:cs typeface="+mn-cs"/>
              </a:rPr>
              <a:t>Trường 4 bit này xác định phiên bản giao thức IP của gói dữ liệu. IPv4 sử dụng phiên bản 4.</a:t>
            </a:r>
          </a:p>
          <a:p>
            <a:r>
              <a:rPr lang="vi-VN" sz="1200" b="1" i="0" kern="1200" dirty="0" smtClean="0">
                <a:solidFill>
                  <a:schemeClr val="tx1"/>
                </a:solidFill>
                <a:effectLst/>
                <a:latin typeface="+mn-lt"/>
                <a:ea typeface="+mn-ea"/>
                <a:cs typeface="+mn-cs"/>
              </a:rPr>
              <a:t>Chiều dài thông tin điều khiển (Header Length): </a:t>
            </a:r>
            <a:r>
              <a:rPr lang="vi-VN" sz="1200" b="0" i="0" kern="1200" dirty="0" smtClean="0">
                <a:solidFill>
                  <a:schemeClr val="tx1"/>
                </a:solidFill>
                <a:effectLst/>
                <a:latin typeface="+mn-lt"/>
                <a:ea typeface="+mn-ea"/>
                <a:cs typeface="+mn-cs"/>
              </a:rPr>
              <a:t>Trường 4 bit này xác định vị trí bắt đầu của dữ liệu thực sự trong gói dữ liệu IP. Đối với hầu hết các gói dữ liệu IP, tiêu đề có độ dài cố định là 20 byte.</a:t>
            </a:r>
          </a:p>
          <a:p>
            <a:r>
              <a:rPr lang="vi-VN" sz="1200" b="1" i="0" kern="1200" dirty="0" smtClean="0">
                <a:solidFill>
                  <a:schemeClr val="tx1"/>
                </a:solidFill>
                <a:effectLst/>
                <a:latin typeface="+mn-lt"/>
                <a:ea typeface="+mn-ea"/>
                <a:cs typeface="+mn-cs"/>
              </a:rPr>
              <a:t>Kiểu dịch vụ (Type of Service - TOS): </a:t>
            </a:r>
            <a:r>
              <a:rPr lang="vi-VN" sz="1200" b="0" i="0" kern="1200" dirty="0" smtClean="0">
                <a:solidFill>
                  <a:schemeClr val="tx1"/>
                </a:solidFill>
                <a:effectLst/>
                <a:latin typeface="+mn-lt"/>
                <a:ea typeface="+mn-ea"/>
                <a:cs typeface="+mn-cs"/>
              </a:rPr>
              <a:t>Trường này giúp phân biệt các kiểu khác nhau của gói dữ liệu IP để có thể xử lý chúng theo cách khác nhau. Các mức dịch vụ có thể được xác định bằng 3 bit đầu tiên của trường TOS.</a:t>
            </a:r>
          </a:p>
          <a:p>
            <a:r>
              <a:rPr lang="vi-VN" sz="1200" b="1" i="0" kern="1200" dirty="0" smtClean="0">
                <a:solidFill>
                  <a:schemeClr val="tx1"/>
                </a:solidFill>
                <a:effectLst/>
                <a:latin typeface="+mn-lt"/>
                <a:ea typeface="+mn-ea"/>
                <a:cs typeface="+mn-cs"/>
              </a:rPr>
              <a:t>Chiều dài gói dữ liệu (Datagram Length): </a:t>
            </a:r>
            <a:r>
              <a:rPr lang="vi-VN" sz="1200" b="0" i="0" kern="1200" dirty="0" smtClean="0">
                <a:solidFill>
                  <a:schemeClr val="tx1"/>
                </a:solidFill>
                <a:effectLst/>
                <a:latin typeface="+mn-lt"/>
                <a:ea typeface="+mn-ea"/>
                <a:cs typeface="+mn-cs"/>
              </a:rPr>
              <a:t>Trường này xác định tổng độ dài của gói dữ liệu IP tính bằng byte, bao gồm cả phần tiêu đề và phần dữ liệu. Độ dài tối đa lý thuyết của gói dữ liệu IP là 65.535 byte, nhưng thường giới hạn là 576 bytes.</a:t>
            </a:r>
          </a:p>
          <a:p>
            <a:r>
              <a:rPr lang="vi-VN" sz="1200" b="0" i="0" kern="1200" dirty="0" smtClean="0">
                <a:solidFill>
                  <a:schemeClr val="tx1"/>
                </a:solidFill>
                <a:effectLst/>
                <a:latin typeface="+mn-lt"/>
                <a:ea typeface="+mn-ea"/>
                <a:cs typeface="+mn-cs"/>
              </a:rPr>
              <a:t>Định danh, cờ và vị trí phân đoạn (Identifier, Flags, Fragment Offset): Các trường này được sử dụng khi gói dữ liệu IP phải bị phân mảnh thành các gói nhỏ hơn.</a:t>
            </a:r>
          </a:p>
          <a:p>
            <a:r>
              <a:rPr lang="vi-VN" sz="1200" b="0" i="0" kern="1200" dirty="0" smtClean="0">
                <a:solidFill>
                  <a:schemeClr val="tx1"/>
                </a:solidFill>
                <a:effectLst/>
                <a:latin typeface="+mn-lt"/>
                <a:ea typeface="+mn-ea"/>
                <a:cs typeface="+mn-cs"/>
              </a:rPr>
              <a:t>Thời gian sống (Time-To-Live - TTL): Trường TTL được sử dụng để đảm bảo gói dữ liệu không lưu chuyển mãi mãi trong mạng và tránh lặp vô tận. Giá trị TTL giảm đi 1 mỗi khi gói tin đi qua một thiết bị định tuyến và gói tin sẽ bị loại bỏ nếu TTL giảm xuống 0.</a:t>
            </a:r>
          </a:p>
          <a:p>
            <a:r>
              <a:rPr lang="vi-VN" sz="1200" b="0" i="0" kern="1200" dirty="0" smtClean="0">
                <a:solidFill>
                  <a:schemeClr val="tx1"/>
                </a:solidFill>
                <a:effectLst/>
                <a:latin typeface="+mn-lt"/>
                <a:ea typeface="+mn-ea"/>
                <a:cs typeface="+mn-cs"/>
              </a:rPr>
              <a:t>Giao thức tầng trên (Upper Protocol): Trường này xác định giao thức tầng vận tải (TCP, UDP, vv.) mà gói dữ liệu IP sẽ được chuyển đến khi đến máy tính đích.</a:t>
            </a:r>
          </a:p>
          <a:p>
            <a:r>
              <a:rPr lang="vi-VN" sz="1200" b="0" i="0" kern="1200" dirty="0" smtClean="0">
                <a:solidFill>
                  <a:schemeClr val="tx1"/>
                </a:solidFill>
                <a:effectLst/>
                <a:latin typeface="+mn-lt"/>
                <a:ea typeface="+mn-ea"/>
                <a:cs typeface="+mn-cs"/>
              </a:rPr>
              <a:t>Kiểm tra tổng của phần thông tin điều khiển (Header Checksum): Trường này được sử dụng để kiểm tra lỗi trong phần thông tin điều khiển của gói dữ liệu IP.</a:t>
            </a:r>
          </a:p>
          <a:p>
            <a:r>
              <a:rPr lang="vi-VN" sz="1200" b="0" i="0" kern="1200" dirty="0" smtClean="0">
                <a:solidFill>
                  <a:schemeClr val="tx1"/>
                </a:solidFill>
                <a:effectLst/>
                <a:latin typeface="+mn-lt"/>
                <a:ea typeface="+mn-ea"/>
                <a:cs typeface="+mn-cs"/>
              </a:rPr>
              <a:t>Địa chỉ IP nguồn và đích: Các trường này chứa địa chỉ IP nguồn và đích của gói dữ liệu IP.</a:t>
            </a:r>
          </a:p>
          <a:p>
            <a:r>
              <a:rPr lang="vi-VN" sz="1200" b="0" i="0" kern="1200" dirty="0" smtClean="0">
                <a:solidFill>
                  <a:schemeClr val="tx1"/>
                </a:solidFill>
                <a:effectLst/>
                <a:latin typeface="+mn-lt"/>
                <a:ea typeface="+mn-ea"/>
                <a:cs typeface="+mn-cs"/>
              </a:rPr>
              <a:t>Tùy chọn (Options): Trường này cho phép mở rộng tiêu đề IP, nhưng hiếm khi được sử dụng trong thực tế và có thể làm phức tạp việc xử lý gói tin.</a:t>
            </a:r>
          </a:p>
          <a:p>
            <a:r>
              <a:rPr lang="vi-VN" sz="1200" b="0" i="0" kern="1200" dirty="0" smtClean="0">
                <a:solidFill>
                  <a:schemeClr val="tx1"/>
                </a:solidFill>
                <a:effectLst/>
                <a:latin typeface="+mn-lt"/>
                <a:ea typeface="+mn-ea"/>
                <a:cs typeface="+mn-cs"/>
              </a:rPr>
              <a:t>Dữ liệu (Data): Trường này chứa dữ liệu thực sự của gói IP, thường là dữ liệu của tầng vận tải (TCP, UDP) hoặc các kiểu dữ liệu khác.</a:t>
            </a:r>
          </a:p>
          <a:p>
            <a:endParaRPr lang="en-US" dirty="0"/>
          </a:p>
        </p:txBody>
      </p:sp>
      <p:sp>
        <p:nvSpPr>
          <p:cNvPr id="4" name="Slide Number Placeholder 3"/>
          <p:cNvSpPr>
            <a:spLocks noGrp="1"/>
          </p:cNvSpPr>
          <p:nvPr>
            <p:ph type="sldNum" sz="quarter" idx="10"/>
          </p:nvPr>
        </p:nvSpPr>
        <p:spPr/>
        <p:txBody>
          <a:bodyPr/>
          <a:lstStyle/>
          <a:p>
            <a:fld id="{9630F246-9F4B-4104-A621-D35403E68772}" type="slidenum">
              <a:rPr lang="en-US" smtClean="0"/>
              <a:t>3</a:t>
            </a:fld>
            <a:endParaRPr lang="en-US"/>
          </a:p>
        </p:txBody>
      </p:sp>
    </p:spTree>
    <p:extLst>
      <p:ext uri="{BB962C8B-B14F-4D97-AF65-F5344CB8AC3E}">
        <p14:creationId xmlns:p14="http://schemas.microsoft.com/office/powerpoint/2010/main" val="605279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30F246-9F4B-4104-A621-D35403E68772}" type="slidenum">
              <a:rPr lang="en-US" smtClean="0"/>
              <a:t>4</a:t>
            </a:fld>
            <a:endParaRPr lang="en-US"/>
          </a:p>
        </p:txBody>
      </p:sp>
    </p:spTree>
    <p:extLst>
      <p:ext uri="{BB962C8B-B14F-4D97-AF65-F5344CB8AC3E}">
        <p14:creationId xmlns:p14="http://schemas.microsoft.com/office/powerpoint/2010/main" val="1927708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30F246-9F4B-4104-A621-D35403E68772}" type="slidenum">
              <a:rPr lang="en-US" smtClean="0"/>
              <a:t>6</a:t>
            </a:fld>
            <a:endParaRPr lang="en-US"/>
          </a:p>
        </p:txBody>
      </p:sp>
    </p:spTree>
    <p:extLst>
      <p:ext uri="{BB962C8B-B14F-4D97-AF65-F5344CB8AC3E}">
        <p14:creationId xmlns:p14="http://schemas.microsoft.com/office/powerpoint/2010/main" val="2710154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30F246-9F4B-4104-A621-D35403E68772}" type="slidenum">
              <a:rPr lang="en-US" smtClean="0"/>
              <a:t>7</a:t>
            </a:fld>
            <a:endParaRPr lang="en-US"/>
          </a:p>
        </p:txBody>
      </p:sp>
    </p:spTree>
    <p:extLst>
      <p:ext uri="{BB962C8B-B14F-4D97-AF65-F5344CB8AC3E}">
        <p14:creationId xmlns:p14="http://schemas.microsoft.com/office/powerpoint/2010/main" val="3058900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30F246-9F4B-4104-A621-D35403E68772}" type="slidenum">
              <a:rPr lang="en-US" smtClean="0"/>
              <a:t>8</a:t>
            </a:fld>
            <a:endParaRPr lang="en-US"/>
          </a:p>
        </p:txBody>
      </p:sp>
    </p:spTree>
    <p:extLst>
      <p:ext uri="{BB962C8B-B14F-4D97-AF65-F5344CB8AC3E}">
        <p14:creationId xmlns:p14="http://schemas.microsoft.com/office/powerpoint/2010/main" val="1173591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30F246-9F4B-4104-A621-D35403E68772}" type="slidenum">
              <a:rPr lang="en-US" smtClean="0"/>
              <a:t>9</a:t>
            </a:fld>
            <a:endParaRPr lang="en-US"/>
          </a:p>
        </p:txBody>
      </p:sp>
    </p:spTree>
    <p:extLst>
      <p:ext uri="{BB962C8B-B14F-4D97-AF65-F5344CB8AC3E}">
        <p14:creationId xmlns:p14="http://schemas.microsoft.com/office/powerpoint/2010/main" val="2252972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30F246-9F4B-4104-A621-D35403E68772}" type="slidenum">
              <a:rPr lang="en-US" smtClean="0"/>
              <a:t>10</a:t>
            </a:fld>
            <a:endParaRPr lang="en-US"/>
          </a:p>
        </p:txBody>
      </p:sp>
    </p:spTree>
    <p:extLst>
      <p:ext uri="{BB962C8B-B14F-4D97-AF65-F5344CB8AC3E}">
        <p14:creationId xmlns:p14="http://schemas.microsoft.com/office/powerpoint/2010/main" val="4282845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30F246-9F4B-4104-A621-D35403E68772}" type="slidenum">
              <a:rPr lang="en-US" smtClean="0"/>
              <a:t>11</a:t>
            </a:fld>
            <a:endParaRPr lang="en-US"/>
          </a:p>
        </p:txBody>
      </p:sp>
    </p:spTree>
    <p:extLst>
      <p:ext uri="{BB962C8B-B14F-4D97-AF65-F5344CB8AC3E}">
        <p14:creationId xmlns:p14="http://schemas.microsoft.com/office/powerpoint/2010/main" val="3649637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FA0DA9C-76D8-4D00-9D3B-AAD7AA2559A3}"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52560-D46B-4CD8-B555-DFFD6833C23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7606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A0DA9C-76D8-4D00-9D3B-AAD7AA2559A3}"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52560-D46B-4CD8-B555-DFFD6833C23E}" type="slidenum">
              <a:rPr lang="en-US" smtClean="0"/>
              <a:t>‹#›</a:t>
            </a:fld>
            <a:endParaRPr lang="en-US"/>
          </a:p>
        </p:txBody>
      </p:sp>
    </p:spTree>
    <p:extLst>
      <p:ext uri="{BB962C8B-B14F-4D97-AF65-F5344CB8AC3E}">
        <p14:creationId xmlns:p14="http://schemas.microsoft.com/office/powerpoint/2010/main" val="579910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A0DA9C-76D8-4D00-9D3B-AAD7AA2559A3}"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52560-D46B-4CD8-B555-DFFD6833C23E}" type="slidenum">
              <a:rPr lang="en-US" smtClean="0"/>
              <a:t>‹#›</a:t>
            </a:fld>
            <a:endParaRPr lang="en-US"/>
          </a:p>
        </p:txBody>
      </p:sp>
    </p:spTree>
    <p:extLst>
      <p:ext uri="{BB962C8B-B14F-4D97-AF65-F5344CB8AC3E}">
        <p14:creationId xmlns:p14="http://schemas.microsoft.com/office/powerpoint/2010/main" val="894323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A0DA9C-76D8-4D00-9D3B-AAD7AA2559A3}"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52560-D46B-4CD8-B555-DFFD6833C23E}" type="slidenum">
              <a:rPr lang="en-US" smtClean="0"/>
              <a:t>‹#›</a:t>
            </a:fld>
            <a:endParaRPr lang="en-US"/>
          </a:p>
        </p:txBody>
      </p:sp>
    </p:spTree>
    <p:extLst>
      <p:ext uri="{BB962C8B-B14F-4D97-AF65-F5344CB8AC3E}">
        <p14:creationId xmlns:p14="http://schemas.microsoft.com/office/powerpoint/2010/main" val="1838661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FA0DA9C-76D8-4D00-9D3B-AAD7AA2559A3}"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52560-D46B-4CD8-B555-DFFD6833C23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4926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A0DA9C-76D8-4D00-9D3B-AAD7AA2559A3}"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252560-D46B-4CD8-B555-DFFD6833C23E}" type="slidenum">
              <a:rPr lang="en-US" smtClean="0"/>
              <a:t>‹#›</a:t>
            </a:fld>
            <a:endParaRPr lang="en-US"/>
          </a:p>
        </p:txBody>
      </p:sp>
    </p:spTree>
    <p:extLst>
      <p:ext uri="{BB962C8B-B14F-4D97-AF65-F5344CB8AC3E}">
        <p14:creationId xmlns:p14="http://schemas.microsoft.com/office/powerpoint/2010/main" val="3888238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A0DA9C-76D8-4D00-9D3B-AAD7AA2559A3}" type="datetimeFigureOut">
              <a:rPr lang="en-US" smtClean="0"/>
              <a:t>10/1/2023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252560-D46B-4CD8-B555-DFFD6833C23E}" type="slidenum">
              <a:rPr lang="en-US" smtClean="0"/>
              <a:t>‹#›</a:t>
            </a:fld>
            <a:endParaRPr lang="en-US"/>
          </a:p>
        </p:txBody>
      </p:sp>
    </p:spTree>
    <p:extLst>
      <p:ext uri="{BB962C8B-B14F-4D97-AF65-F5344CB8AC3E}">
        <p14:creationId xmlns:p14="http://schemas.microsoft.com/office/powerpoint/2010/main" val="3656338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FA0DA9C-76D8-4D00-9D3B-AAD7AA2559A3}" type="datetimeFigureOut">
              <a:rPr lang="en-US" smtClean="0"/>
              <a:t>10/1/2023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252560-D46B-4CD8-B555-DFFD6833C23E}" type="slidenum">
              <a:rPr lang="en-US" smtClean="0"/>
              <a:t>‹#›</a:t>
            </a:fld>
            <a:endParaRPr lang="en-US"/>
          </a:p>
        </p:txBody>
      </p:sp>
    </p:spTree>
    <p:extLst>
      <p:ext uri="{BB962C8B-B14F-4D97-AF65-F5344CB8AC3E}">
        <p14:creationId xmlns:p14="http://schemas.microsoft.com/office/powerpoint/2010/main" val="548026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FA0DA9C-76D8-4D00-9D3B-AAD7AA2559A3}" type="datetimeFigureOut">
              <a:rPr lang="en-US" smtClean="0"/>
              <a:t>10/1/2023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4252560-D46B-4CD8-B555-DFFD6833C23E}" type="slidenum">
              <a:rPr lang="en-US" smtClean="0"/>
              <a:t>‹#›</a:t>
            </a:fld>
            <a:endParaRPr lang="en-US"/>
          </a:p>
        </p:txBody>
      </p:sp>
    </p:spTree>
    <p:extLst>
      <p:ext uri="{BB962C8B-B14F-4D97-AF65-F5344CB8AC3E}">
        <p14:creationId xmlns:p14="http://schemas.microsoft.com/office/powerpoint/2010/main" val="1973490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A0DA9C-76D8-4D00-9D3B-AAD7AA2559A3}" type="datetimeFigureOut">
              <a:rPr lang="en-US" smtClean="0"/>
              <a:t>10/1/2023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4252560-D46B-4CD8-B555-DFFD6833C23E}" type="slidenum">
              <a:rPr lang="en-US" smtClean="0"/>
              <a:t>‹#›</a:t>
            </a:fld>
            <a:endParaRPr lang="en-US"/>
          </a:p>
        </p:txBody>
      </p:sp>
    </p:spTree>
    <p:extLst>
      <p:ext uri="{BB962C8B-B14F-4D97-AF65-F5344CB8AC3E}">
        <p14:creationId xmlns:p14="http://schemas.microsoft.com/office/powerpoint/2010/main" val="475594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FA0DA9C-76D8-4D00-9D3B-AAD7AA2559A3}"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252560-D46B-4CD8-B555-DFFD6833C23E}" type="slidenum">
              <a:rPr lang="en-US" smtClean="0"/>
              <a:t>‹#›</a:t>
            </a:fld>
            <a:endParaRPr lang="en-US"/>
          </a:p>
        </p:txBody>
      </p:sp>
    </p:spTree>
    <p:extLst>
      <p:ext uri="{BB962C8B-B14F-4D97-AF65-F5344CB8AC3E}">
        <p14:creationId xmlns:p14="http://schemas.microsoft.com/office/powerpoint/2010/main" val="364875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A0DA9C-76D8-4D00-9D3B-AAD7AA2559A3}" type="datetimeFigureOut">
              <a:rPr lang="en-US" smtClean="0"/>
              <a:t>10/1/2023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4252560-D46B-4CD8-B555-DFFD6833C23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3240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IP Address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767278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a:t>
            </a:r>
            <a:r>
              <a:rPr lang="en-US" dirty="0"/>
              <a:t>Address Class</a:t>
            </a:r>
          </a:p>
        </p:txBody>
      </p:sp>
      <p:sp>
        <p:nvSpPr>
          <p:cNvPr id="3" name="Content Placeholder 2"/>
          <p:cNvSpPr>
            <a:spLocks noGrp="1"/>
          </p:cNvSpPr>
          <p:nvPr>
            <p:ph idx="1"/>
          </p:nvPr>
        </p:nvSpPr>
        <p:spPr/>
        <p:txBody>
          <a:bodyPr/>
          <a:lstStyle/>
          <a:p>
            <a:r>
              <a:rPr lang="en-US" b="1" dirty="0" smtClean="0">
                <a:latin typeface="Calibri (Body)"/>
              </a:rPr>
              <a:t>Lớp E</a:t>
            </a:r>
          </a:p>
          <a:p>
            <a:r>
              <a:rPr lang="vi-VN" dirty="0" smtClean="0">
                <a:latin typeface="Calibri (Body)"/>
              </a:rPr>
              <a:t>Lớp này gồm các địa chỉ IP có octet đầu tiên có giá trị từ 240-255. </a:t>
            </a:r>
            <a:endParaRPr lang="en-US" dirty="0" smtClean="0">
              <a:latin typeface="Calibri (Body)"/>
            </a:endParaRPr>
          </a:p>
          <a:p>
            <a:r>
              <a:rPr lang="vi-VN" dirty="0" smtClean="0">
                <a:latin typeface="Calibri (Body)"/>
              </a:rPr>
              <a:t>Lớp E có 4 bit đầu tiên luôn là </a:t>
            </a:r>
            <a:r>
              <a:rPr lang="vi-VN" b="1" dirty="0" smtClean="0">
                <a:latin typeface="Calibri (Body)"/>
              </a:rPr>
              <a:t>1111. </a:t>
            </a:r>
            <a:endParaRPr lang="en-US" b="1" dirty="0" smtClean="0">
              <a:latin typeface="Calibri (Body)"/>
            </a:endParaRPr>
          </a:p>
          <a:p>
            <a:r>
              <a:rPr lang="vi-VN" dirty="0" smtClean="0">
                <a:latin typeface="Calibri (Body)"/>
              </a:rPr>
              <a:t>Lớp E được dành riêng cho việc </a:t>
            </a:r>
            <a:r>
              <a:rPr lang="en-US" dirty="0" err="1" smtClean="0">
                <a:latin typeface="Calibri (Body)"/>
              </a:rPr>
              <a:t>nghiên</a:t>
            </a:r>
            <a:r>
              <a:rPr lang="vi-VN" dirty="0" smtClean="0">
                <a:latin typeface="Calibri (Body)"/>
              </a:rPr>
              <a:t> cứu.</a:t>
            </a:r>
            <a:endParaRPr lang="en-US" b="1" dirty="0" smtClean="0">
              <a:latin typeface="Calibri (Body)"/>
            </a:endParaRPr>
          </a:p>
        </p:txBody>
      </p:sp>
    </p:spTree>
    <p:extLst>
      <p:ext uri="{BB962C8B-B14F-4D97-AF65-F5344CB8AC3E}">
        <p14:creationId xmlns:p14="http://schemas.microsoft.com/office/powerpoint/2010/main" val="1812320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a:t>
            </a:r>
            <a:r>
              <a:rPr lang="en-US" dirty="0"/>
              <a:t>Address Class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7616570"/>
              </p:ext>
            </p:extLst>
          </p:nvPr>
        </p:nvGraphicFramePr>
        <p:xfrm>
          <a:off x="3222413" y="2798534"/>
          <a:ext cx="6111240" cy="2377440"/>
        </p:xfrm>
        <a:graphic>
          <a:graphicData uri="http://schemas.openxmlformats.org/drawingml/2006/table">
            <a:tbl>
              <a:tblPr firstRow="1" bandRow="1">
                <a:tableStyleId>{5C22544A-7EE6-4342-B048-85BDC9FD1C3A}</a:tableStyleId>
              </a:tblPr>
              <a:tblGrid>
                <a:gridCol w="2377440">
                  <a:extLst>
                    <a:ext uri="{9D8B030D-6E8A-4147-A177-3AD203B41FA5}">
                      <a16:colId xmlns:a16="http://schemas.microsoft.com/office/drawing/2014/main" val="3229037086"/>
                    </a:ext>
                  </a:extLst>
                </a:gridCol>
                <a:gridCol w="3733800">
                  <a:extLst>
                    <a:ext uri="{9D8B030D-6E8A-4147-A177-3AD203B41FA5}">
                      <a16:colId xmlns:a16="http://schemas.microsoft.com/office/drawing/2014/main" val="3761086613"/>
                    </a:ext>
                  </a:extLst>
                </a:gridCol>
              </a:tblGrid>
              <a:tr h="370840">
                <a:tc>
                  <a:txBody>
                    <a:bodyPr/>
                    <a:lstStyle/>
                    <a:p>
                      <a:endParaRPr lang="en-US" sz="2000" dirty="0"/>
                    </a:p>
                  </a:txBody>
                  <a:tcPr/>
                </a:tc>
                <a:tc>
                  <a:txBody>
                    <a:bodyPr/>
                    <a:lstStyle/>
                    <a:p>
                      <a:endParaRPr lang="en-US" sz="2000" dirty="0"/>
                    </a:p>
                  </a:txBody>
                  <a:tcPr/>
                </a:tc>
                <a:extLst>
                  <a:ext uri="{0D108BD9-81ED-4DB2-BD59-A6C34878D82A}">
                    <a16:rowId xmlns:a16="http://schemas.microsoft.com/office/drawing/2014/main" val="296731940"/>
                  </a:ext>
                </a:extLst>
              </a:tr>
              <a:tr h="370840">
                <a:tc>
                  <a:txBody>
                    <a:bodyPr/>
                    <a:lstStyle/>
                    <a:p>
                      <a:r>
                        <a:rPr lang="en-US" sz="2000" b="1" dirty="0" smtClean="0"/>
                        <a:t>Địa</a:t>
                      </a:r>
                      <a:r>
                        <a:rPr lang="en-US" sz="2000" b="1" baseline="0" dirty="0" smtClean="0"/>
                        <a:t> </a:t>
                      </a:r>
                      <a:r>
                        <a:rPr lang="en-US" sz="2000" b="1" baseline="0" dirty="0" err="1" smtClean="0"/>
                        <a:t>chỉ</a:t>
                      </a:r>
                      <a:r>
                        <a:rPr lang="en-US" sz="2000" b="1" baseline="0" dirty="0" smtClean="0"/>
                        <a:t> lớp A</a:t>
                      </a:r>
                      <a:endParaRPr lang="en-US" sz="2000" b="1" dirty="0"/>
                    </a:p>
                  </a:txBody>
                  <a:tcPr/>
                </a:tc>
                <a:tc>
                  <a:txBody>
                    <a:bodyPr/>
                    <a:lstStyle/>
                    <a:p>
                      <a:r>
                        <a:rPr lang="en-US" sz="2000" baseline="0" dirty="0" smtClean="0"/>
                        <a:t> 1 =&gt; 126</a:t>
                      </a:r>
                      <a:endParaRPr lang="en-US" sz="2000" dirty="0"/>
                    </a:p>
                  </a:txBody>
                  <a:tcPr/>
                </a:tc>
                <a:extLst>
                  <a:ext uri="{0D108BD9-81ED-4DB2-BD59-A6C34878D82A}">
                    <a16:rowId xmlns:a16="http://schemas.microsoft.com/office/drawing/2014/main" val="3958800505"/>
                  </a:ext>
                </a:extLst>
              </a:tr>
              <a:tr h="370840">
                <a:tc>
                  <a:txBody>
                    <a:bodyPr/>
                    <a:lstStyle/>
                    <a:p>
                      <a:r>
                        <a:rPr lang="en-US" sz="2000" b="1" dirty="0" smtClean="0"/>
                        <a:t>Địa</a:t>
                      </a:r>
                      <a:r>
                        <a:rPr lang="en-US" sz="2000" b="1" baseline="0" dirty="0" smtClean="0"/>
                        <a:t> </a:t>
                      </a:r>
                      <a:r>
                        <a:rPr lang="en-US" sz="2000" b="1" baseline="0" dirty="0" err="1" smtClean="0"/>
                        <a:t>chỉ</a:t>
                      </a:r>
                      <a:r>
                        <a:rPr lang="en-US" sz="2000" b="1" baseline="0" dirty="0" smtClean="0"/>
                        <a:t> lớp B</a:t>
                      </a:r>
                      <a:endParaRPr lang="en-US" sz="2000" b="1" dirty="0"/>
                    </a:p>
                  </a:txBody>
                  <a:tcPr/>
                </a:tc>
                <a:tc>
                  <a:txBody>
                    <a:bodyPr/>
                    <a:lstStyle/>
                    <a:p>
                      <a:r>
                        <a:rPr lang="en-US" sz="2000" dirty="0" smtClean="0"/>
                        <a:t>128 =&gt; 191</a:t>
                      </a:r>
                      <a:endParaRPr lang="en-US" sz="2000" dirty="0"/>
                    </a:p>
                  </a:txBody>
                  <a:tcPr/>
                </a:tc>
                <a:extLst>
                  <a:ext uri="{0D108BD9-81ED-4DB2-BD59-A6C34878D82A}">
                    <a16:rowId xmlns:a16="http://schemas.microsoft.com/office/drawing/2014/main" val="2474956762"/>
                  </a:ext>
                </a:extLst>
              </a:tr>
              <a:tr h="370840">
                <a:tc>
                  <a:txBody>
                    <a:bodyPr/>
                    <a:lstStyle/>
                    <a:p>
                      <a:r>
                        <a:rPr lang="en-US" sz="2000" b="1" dirty="0" smtClean="0"/>
                        <a:t>Địa</a:t>
                      </a:r>
                      <a:r>
                        <a:rPr lang="en-US" sz="2000" b="1" baseline="0" dirty="0" smtClean="0"/>
                        <a:t> </a:t>
                      </a:r>
                      <a:r>
                        <a:rPr lang="en-US" sz="2000" b="1" baseline="0" dirty="0" err="1" smtClean="0"/>
                        <a:t>chỉ</a:t>
                      </a:r>
                      <a:r>
                        <a:rPr lang="en-US" sz="2000" b="1" baseline="0" dirty="0" smtClean="0"/>
                        <a:t> lớp C</a:t>
                      </a:r>
                      <a:endParaRPr lang="en-US" sz="2000" b="1" dirty="0"/>
                    </a:p>
                  </a:txBody>
                  <a:tcPr/>
                </a:tc>
                <a:tc>
                  <a:txBody>
                    <a:bodyPr/>
                    <a:lstStyle/>
                    <a:p>
                      <a:r>
                        <a:rPr lang="en-US" sz="2000" dirty="0" smtClean="0"/>
                        <a:t>192 =&gt; 223</a:t>
                      </a:r>
                      <a:endParaRPr lang="en-US" sz="2000" dirty="0"/>
                    </a:p>
                  </a:txBody>
                  <a:tcPr/>
                </a:tc>
                <a:extLst>
                  <a:ext uri="{0D108BD9-81ED-4DB2-BD59-A6C34878D82A}">
                    <a16:rowId xmlns:a16="http://schemas.microsoft.com/office/drawing/2014/main" val="2548194872"/>
                  </a:ext>
                </a:extLst>
              </a:tr>
              <a:tr h="370840">
                <a:tc>
                  <a:txBody>
                    <a:bodyPr/>
                    <a:lstStyle/>
                    <a:p>
                      <a:r>
                        <a:rPr lang="en-US" sz="2000" b="1" dirty="0" smtClean="0"/>
                        <a:t>Địa</a:t>
                      </a:r>
                      <a:r>
                        <a:rPr lang="en-US" sz="2000" b="1" baseline="0" dirty="0" smtClean="0"/>
                        <a:t> </a:t>
                      </a:r>
                      <a:r>
                        <a:rPr lang="en-US" sz="2000" b="1" baseline="0" dirty="0" err="1" smtClean="0"/>
                        <a:t>chỉ</a:t>
                      </a:r>
                      <a:r>
                        <a:rPr lang="en-US" sz="2000" b="1" baseline="0" dirty="0" smtClean="0"/>
                        <a:t> lớp D</a:t>
                      </a:r>
                      <a:endParaRPr lang="en-US" sz="2000" b="1" dirty="0"/>
                    </a:p>
                  </a:txBody>
                  <a:tcPr/>
                </a:tc>
                <a:tc>
                  <a:txBody>
                    <a:bodyPr/>
                    <a:lstStyle/>
                    <a:p>
                      <a:r>
                        <a:rPr lang="en-US" sz="2000" dirty="0" smtClean="0"/>
                        <a:t>224 =&gt;</a:t>
                      </a:r>
                      <a:r>
                        <a:rPr lang="en-US" sz="2000" baseline="0" dirty="0" smtClean="0"/>
                        <a:t> 239</a:t>
                      </a:r>
                      <a:endParaRPr lang="en-US" sz="2000" dirty="0"/>
                    </a:p>
                  </a:txBody>
                  <a:tcPr/>
                </a:tc>
                <a:extLst>
                  <a:ext uri="{0D108BD9-81ED-4DB2-BD59-A6C34878D82A}">
                    <a16:rowId xmlns:a16="http://schemas.microsoft.com/office/drawing/2014/main" val="1361259296"/>
                  </a:ext>
                </a:extLst>
              </a:tr>
              <a:tr h="370840">
                <a:tc>
                  <a:txBody>
                    <a:bodyPr/>
                    <a:lstStyle/>
                    <a:p>
                      <a:r>
                        <a:rPr lang="en-US" sz="2000" b="1" dirty="0" smtClean="0"/>
                        <a:t>Địa</a:t>
                      </a:r>
                      <a:r>
                        <a:rPr lang="en-US" sz="2000" b="1" baseline="0" dirty="0" smtClean="0"/>
                        <a:t> </a:t>
                      </a:r>
                      <a:r>
                        <a:rPr lang="en-US" sz="2000" b="1" baseline="0" dirty="0" err="1" smtClean="0"/>
                        <a:t>chỉ</a:t>
                      </a:r>
                      <a:r>
                        <a:rPr lang="en-US" sz="2000" b="1" baseline="0" dirty="0" smtClean="0"/>
                        <a:t> lớp E</a:t>
                      </a:r>
                      <a:endParaRPr lang="en-US" sz="2000" b="1" dirty="0"/>
                    </a:p>
                  </a:txBody>
                  <a:tcPr/>
                </a:tc>
                <a:tc>
                  <a:txBody>
                    <a:bodyPr/>
                    <a:lstStyle/>
                    <a:p>
                      <a:r>
                        <a:rPr lang="en-US" sz="2000" dirty="0" smtClean="0"/>
                        <a:t>240 =&gt; 255</a:t>
                      </a:r>
                      <a:endParaRPr lang="en-US" sz="2000" dirty="0"/>
                    </a:p>
                  </a:txBody>
                  <a:tcPr/>
                </a:tc>
                <a:extLst>
                  <a:ext uri="{0D108BD9-81ED-4DB2-BD59-A6C34878D82A}">
                    <a16:rowId xmlns:a16="http://schemas.microsoft.com/office/drawing/2014/main" val="2328851912"/>
                  </a:ext>
                </a:extLst>
              </a:tr>
            </a:tbl>
          </a:graphicData>
        </a:graphic>
      </p:graphicFrame>
      <p:sp>
        <p:nvSpPr>
          <p:cNvPr id="5" name="TextBox 4"/>
          <p:cNvSpPr txBox="1"/>
          <p:nvPr/>
        </p:nvSpPr>
        <p:spPr>
          <a:xfrm>
            <a:off x="1097280" y="2090648"/>
            <a:ext cx="10058400" cy="707886"/>
          </a:xfrm>
          <a:prstGeom prst="rect">
            <a:avLst/>
          </a:prstGeom>
          <a:noFill/>
        </p:spPr>
        <p:txBody>
          <a:bodyPr wrap="square" rtlCol="0">
            <a:spAutoFit/>
          </a:bodyPr>
          <a:lstStyle/>
          <a:p>
            <a:r>
              <a:rPr lang="en-US" sz="2000" dirty="0" smtClean="0"/>
              <a:t>Để </a:t>
            </a:r>
            <a:r>
              <a:rPr lang="en-US" sz="2000" dirty="0" err="1" smtClean="0"/>
              <a:t>nhận</a:t>
            </a:r>
            <a:r>
              <a:rPr lang="en-US" sz="2000" dirty="0" smtClean="0"/>
              <a:t> diện </a:t>
            </a:r>
            <a:r>
              <a:rPr lang="en-US" sz="2000" dirty="0" err="1" smtClean="0"/>
              <a:t>một</a:t>
            </a:r>
            <a:r>
              <a:rPr lang="en-US" sz="2000" dirty="0" smtClean="0"/>
              <a:t> địa </a:t>
            </a:r>
            <a:r>
              <a:rPr lang="en-US" sz="2000" dirty="0" err="1" smtClean="0"/>
              <a:t>chỉ</a:t>
            </a:r>
            <a:r>
              <a:rPr lang="en-US" sz="2000" dirty="0" smtClean="0"/>
              <a:t> IP thuộc lớp </a:t>
            </a:r>
            <a:r>
              <a:rPr lang="en-US" sz="2000" dirty="0" err="1" smtClean="0"/>
              <a:t>nào</a:t>
            </a:r>
            <a:r>
              <a:rPr lang="en-US" sz="2000" dirty="0" smtClean="0"/>
              <a:t>,  </a:t>
            </a:r>
            <a:r>
              <a:rPr lang="en-US" sz="2000" dirty="0" err="1" smtClean="0"/>
              <a:t>quan</a:t>
            </a:r>
            <a:r>
              <a:rPr lang="en-US" sz="2000" dirty="0" smtClean="0"/>
              <a:t> sát octet đầu </a:t>
            </a:r>
            <a:r>
              <a:rPr lang="en-US" sz="2000" dirty="0" err="1" smtClean="0"/>
              <a:t>của</a:t>
            </a:r>
            <a:r>
              <a:rPr lang="en-US" sz="2000" dirty="0" smtClean="0"/>
              <a:t> địa </a:t>
            </a:r>
            <a:r>
              <a:rPr lang="en-US" sz="2000" dirty="0" err="1" smtClean="0"/>
              <a:t>chỉ</a:t>
            </a:r>
            <a:r>
              <a:rPr lang="en-US" sz="2000" dirty="0" smtClean="0"/>
              <a:t>, </a:t>
            </a:r>
            <a:r>
              <a:rPr lang="en-US" sz="2000" dirty="0" err="1" smtClean="0"/>
              <a:t>nếu</a:t>
            </a:r>
            <a:r>
              <a:rPr lang="en-US" sz="2000" dirty="0" smtClean="0"/>
              <a:t> octet </a:t>
            </a:r>
            <a:r>
              <a:rPr lang="en-US" sz="2000" dirty="0" err="1" smtClean="0"/>
              <a:t>này</a:t>
            </a:r>
            <a:r>
              <a:rPr lang="en-US" sz="2000" dirty="0" smtClean="0"/>
              <a:t> có giá trị:</a:t>
            </a:r>
            <a:endParaRPr lang="en-US" sz="2000" dirty="0"/>
          </a:p>
        </p:txBody>
      </p:sp>
    </p:spTree>
    <p:extLst>
      <p:ext uri="{BB962C8B-B14F-4D97-AF65-F5344CB8AC3E}">
        <p14:creationId xmlns:p14="http://schemas.microsoft.com/office/powerpoint/2010/main" val="26923283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Broadcast </a:t>
            </a:r>
            <a:r>
              <a:rPr lang="en-US" dirty="0" smtClean="0"/>
              <a:t>Address</a:t>
            </a:r>
            <a:endParaRPr lang="en-US" dirty="0"/>
          </a:p>
        </p:txBody>
      </p:sp>
      <p:sp>
        <p:nvSpPr>
          <p:cNvPr id="3" name="Content Placeholder 2"/>
          <p:cNvSpPr>
            <a:spLocks noGrp="1"/>
          </p:cNvSpPr>
          <p:nvPr>
            <p:ph idx="1"/>
          </p:nvPr>
        </p:nvSpPr>
        <p:spPr/>
        <p:txBody>
          <a:bodyPr/>
          <a:lstStyle/>
          <a:p>
            <a:r>
              <a:rPr lang="vi-VN" dirty="0">
                <a:latin typeface="Calibri (Body)"/>
              </a:rPr>
              <a:t>Một địa chỉ broadcast sẽ đại diện cho tất cả các thiết bị kết nối cùng mạng. </a:t>
            </a:r>
            <a:endParaRPr lang="en-US" dirty="0" smtClean="0">
              <a:latin typeface="Calibri (Body)"/>
            </a:endParaRPr>
          </a:p>
          <a:p>
            <a:pPr>
              <a:buFont typeface="Wingdings" panose="05000000000000000000" pitchFamily="2" charset="2"/>
              <a:buChar char="à"/>
            </a:pPr>
            <a:r>
              <a:rPr lang="en-US" dirty="0" smtClean="0">
                <a:latin typeface="Calibri (Body)"/>
                <a:sym typeface="Wingdings" panose="05000000000000000000" pitchFamily="2" charset="2"/>
              </a:rPr>
              <a:t> K</a:t>
            </a:r>
            <a:r>
              <a:rPr lang="vi-VN" dirty="0" smtClean="0">
                <a:latin typeface="Calibri (Body)"/>
              </a:rPr>
              <a:t>hi </a:t>
            </a:r>
            <a:r>
              <a:rPr lang="vi-VN" dirty="0">
                <a:latin typeface="Calibri (Body)"/>
              </a:rPr>
              <a:t>một gói tin được gửi đến địa chỉ broadcast, toàn bộ các thiết bị trong mạng đều nhận được</a:t>
            </a:r>
            <a:r>
              <a:rPr lang="vi-VN" dirty="0" smtClean="0">
                <a:latin typeface="Calibri (Body)"/>
              </a:rPr>
              <a:t>.</a:t>
            </a:r>
            <a:endParaRPr lang="en-US" dirty="0" smtClean="0">
              <a:latin typeface="Calibri (Body)"/>
            </a:endParaRPr>
          </a:p>
          <a:p>
            <a:pPr marL="0" indent="0">
              <a:buNone/>
            </a:pPr>
            <a:r>
              <a:rPr lang="en-US" dirty="0" smtClean="0">
                <a:latin typeface="Calibri (Body)"/>
              </a:rPr>
              <a:t>Có 2 loại: </a:t>
            </a:r>
          </a:p>
          <a:p>
            <a:r>
              <a:rPr lang="en-US" dirty="0">
                <a:latin typeface="Calibri (Body)"/>
              </a:rPr>
              <a:t>-  Direct:</a:t>
            </a:r>
          </a:p>
          <a:p>
            <a:r>
              <a:rPr lang="en-US" dirty="0">
                <a:latin typeface="Calibri (Body)"/>
              </a:rPr>
              <a:t>   VD: 192.168.1.255</a:t>
            </a:r>
          </a:p>
          <a:p>
            <a:r>
              <a:rPr lang="en-US" dirty="0">
                <a:latin typeface="Calibri (Body)"/>
              </a:rPr>
              <a:t>-  Local:</a:t>
            </a:r>
          </a:p>
          <a:p>
            <a:r>
              <a:rPr lang="en-US" dirty="0">
                <a:latin typeface="Calibri (Body)"/>
              </a:rPr>
              <a:t>   VD: 255.255.255.255</a:t>
            </a:r>
          </a:p>
          <a:p>
            <a:pPr marL="0" indent="0">
              <a:buNone/>
            </a:pPr>
            <a:endParaRPr lang="en-US" dirty="0" smtClean="0">
              <a:latin typeface="Calibri (Body)"/>
            </a:endParaRPr>
          </a:p>
          <a:p>
            <a:pPr marL="0" indent="0">
              <a:buNone/>
            </a:pPr>
            <a:endParaRPr lang="en-US" dirty="0">
              <a:latin typeface="Calibri (Body)"/>
            </a:endParaRPr>
          </a:p>
          <a:p>
            <a:endParaRPr lang="en-US" dirty="0">
              <a:latin typeface="Calibri (Body)"/>
            </a:endParaRPr>
          </a:p>
        </p:txBody>
      </p:sp>
    </p:spTree>
    <p:extLst>
      <p:ext uri="{BB962C8B-B14F-4D97-AF65-F5344CB8AC3E}">
        <p14:creationId xmlns:p14="http://schemas.microsoft.com/office/powerpoint/2010/main" val="4524663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Loopback </a:t>
            </a:r>
            <a:r>
              <a:rPr lang="en-US" dirty="0"/>
              <a:t>Address</a:t>
            </a:r>
          </a:p>
        </p:txBody>
      </p:sp>
      <p:sp>
        <p:nvSpPr>
          <p:cNvPr id="3" name="Content Placeholder 2"/>
          <p:cNvSpPr>
            <a:spLocks noGrp="1"/>
          </p:cNvSpPr>
          <p:nvPr>
            <p:ph idx="1"/>
          </p:nvPr>
        </p:nvSpPr>
        <p:spPr/>
        <p:txBody>
          <a:bodyPr/>
          <a:lstStyle/>
          <a:p>
            <a:pPr marL="0" indent="0">
              <a:buNone/>
            </a:pPr>
            <a:r>
              <a:rPr lang="en-US" dirty="0" err="1" smtClean="0">
                <a:latin typeface="Calibri (Body)"/>
              </a:rPr>
              <a:t>Là</a:t>
            </a:r>
            <a:r>
              <a:rPr lang="en-US" dirty="0" smtClean="0">
                <a:latin typeface="Calibri (Body)"/>
              </a:rPr>
              <a:t> </a:t>
            </a:r>
            <a:r>
              <a:rPr lang="vi-VN" dirty="0" smtClean="0">
                <a:latin typeface="Calibri (Body)"/>
              </a:rPr>
              <a:t>một </a:t>
            </a:r>
            <a:r>
              <a:rPr lang="vi-VN" dirty="0">
                <a:latin typeface="Calibri (Body)"/>
              </a:rPr>
              <a:t>địa chỉ đặc biệt được sử dụng để kiểm tra và thử nghiệm kết nối mạng trên cùng một thiết bị mà không cần truyền dữ liệu qua </a:t>
            </a:r>
            <a:r>
              <a:rPr lang="vi-VN" dirty="0" smtClean="0">
                <a:latin typeface="Calibri (Body)"/>
              </a:rPr>
              <a:t>mạn</a:t>
            </a:r>
            <a:r>
              <a:rPr lang="en-US" dirty="0" smtClean="0">
                <a:latin typeface="Calibri (Body)"/>
              </a:rPr>
              <a:t>g. </a:t>
            </a:r>
          </a:p>
          <a:p>
            <a:pPr marL="0" indent="0">
              <a:buNone/>
            </a:pPr>
            <a:r>
              <a:rPr lang="vi-VN" dirty="0" smtClean="0">
                <a:latin typeface="Calibri (Body)"/>
              </a:rPr>
              <a:t>Địa </a:t>
            </a:r>
            <a:r>
              <a:rPr lang="vi-VN" dirty="0">
                <a:latin typeface="Calibri (Body)"/>
              </a:rPr>
              <a:t>chỉ vòng lặp thường được biểu diễn bằng địa chỉ IPv4 là 127.0.0.1.</a:t>
            </a:r>
            <a:endParaRPr lang="en-US" dirty="0">
              <a:latin typeface="Calibri (Body)"/>
            </a:endParaRPr>
          </a:p>
        </p:txBody>
      </p:sp>
    </p:spTree>
    <p:extLst>
      <p:ext uri="{BB962C8B-B14F-4D97-AF65-F5344CB8AC3E}">
        <p14:creationId xmlns:p14="http://schemas.microsoft.com/office/powerpoint/2010/main" val="29657206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Subnet </a:t>
            </a:r>
            <a:r>
              <a:rPr lang="en-US" dirty="0" smtClean="0"/>
              <a:t>mask</a:t>
            </a:r>
            <a:endParaRPr lang="en-US" dirty="0"/>
          </a:p>
        </p:txBody>
      </p:sp>
      <p:sp>
        <p:nvSpPr>
          <p:cNvPr id="3" name="Content Placeholder 2"/>
          <p:cNvSpPr>
            <a:spLocks noGrp="1"/>
          </p:cNvSpPr>
          <p:nvPr>
            <p:ph idx="1"/>
          </p:nvPr>
        </p:nvSpPr>
        <p:spPr/>
        <p:txBody>
          <a:bodyPr/>
          <a:lstStyle/>
          <a:p>
            <a:r>
              <a:rPr lang="en-US" dirty="0"/>
              <a:t>Subnet mask có tất cả các bit </a:t>
            </a:r>
            <a:r>
              <a:rPr lang="en-US" dirty="0" smtClean="0"/>
              <a:t>network</a:t>
            </a:r>
            <a:r>
              <a:rPr lang="en-US" dirty="0"/>
              <a:t> </a:t>
            </a:r>
            <a:r>
              <a:rPr lang="en-US" dirty="0" smtClean="0"/>
              <a:t> </a:t>
            </a:r>
            <a:r>
              <a:rPr lang="en-US" dirty="0" err="1"/>
              <a:t>bằng</a:t>
            </a:r>
            <a:r>
              <a:rPr lang="en-US" dirty="0"/>
              <a:t> 1, các bit host đều </a:t>
            </a:r>
            <a:r>
              <a:rPr lang="en-US" dirty="0" err="1"/>
              <a:t>bằng</a:t>
            </a:r>
            <a:r>
              <a:rPr lang="en-US" dirty="0"/>
              <a:t> 0.</a:t>
            </a:r>
          </a:p>
          <a:p>
            <a:r>
              <a:rPr lang="en-US" dirty="0"/>
              <a:t>Tất cả các máy trong cùng </a:t>
            </a:r>
            <a:r>
              <a:rPr lang="en-US" dirty="0" err="1"/>
              <a:t>một</a:t>
            </a:r>
            <a:r>
              <a:rPr lang="en-US" dirty="0"/>
              <a:t> hệ thống mạng </a:t>
            </a:r>
            <a:r>
              <a:rPr lang="en-US" dirty="0" err="1"/>
              <a:t>phải</a:t>
            </a:r>
            <a:r>
              <a:rPr lang="en-US" dirty="0"/>
              <a:t> có cùng subnet.</a:t>
            </a:r>
          </a:p>
        </p:txBody>
      </p:sp>
      <p:pic>
        <p:nvPicPr>
          <p:cNvPr id="4" name="Picture 3"/>
          <p:cNvPicPr>
            <a:picLocks noChangeAspect="1"/>
          </p:cNvPicPr>
          <p:nvPr/>
        </p:nvPicPr>
        <p:blipFill>
          <a:blip r:embed="rId2"/>
          <a:stretch>
            <a:fillRect/>
          </a:stretch>
        </p:blipFill>
        <p:spPr>
          <a:xfrm>
            <a:off x="1564753" y="3052450"/>
            <a:ext cx="8691767" cy="1859916"/>
          </a:xfrm>
          <a:prstGeom prst="rect">
            <a:avLst/>
          </a:prstGeom>
        </p:spPr>
      </p:pic>
    </p:spTree>
    <p:extLst>
      <p:ext uri="{BB962C8B-B14F-4D97-AF65-F5344CB8AC3E}">
        <p14:creationId xmlns:p14="http://schemas.microsoft.com/office/powerpoint/2010/main" val="40213034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lstStyle/>
          <a:p>
            <a:r>
              <a:rPr lang="en-US" dirty="0" smtClean="0"/>
              <a:t>- IPv4 </a:t>
            </a:r>
            <a:r>
              <a:rPr lang="en-US" dirty="0"/>
              <a:t>Datagram Format</a:t>
            </a:r>
          </a:p>
          <a:p>
            <a:r>
              <a:rPr lang="en-US" dirty="0" smtClean="0"/>
              <a:t>- IP </a:t>
            </a:r>
            <a:r>
              <a:rPr lang="en-US" dirty="0"/>
              <a:t>Address Class</a:t>
            </a:r>
          </a:p>
          <a:p>
            <a:r>
              <a:rPr lang="en-US" dirty="0" smtClean="0"/>
              <a:t>- IP </a:t>
            </a:r>
            <a:r>
              <a:rPr lang="en-US" dirty="0"/>
              <a:t>Broadcast Address, Loopback </a:t>
            </a:r>
            <a:r>
              <a:rPr lang="en-US" dirty="0" smtClean="0"/>
              <a:t>Address</a:t>
            </a:r>
            <a:endParaRPr lang="en-US" dirty="0"/>
          </a:p>
          <a:p>
            <a:r>
              <a:rPr lang="en-US" dirty="0" smtClean="0"/>
              <a:t>- Subnet </a:t>
            </a:r>
            <a:r>
              <a:rPr lang="en-US" dirty="0"/>
              <a:t>mask</a:t>
            </a:r>
          </a:p>
        </p:txBody>
      </p:sp>
    </p:spTree>
    <p:extLst>
      <p:ext uri="{BB962C8B-B14F-4D97-AF65-F5344CB8AC3E}">
        <p14:creationId xmlns:p14="http://schemas.microsoft.com/office/powerpoint/2010/main" val="26624602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IPv4 </a:t>
            </a:r>
            <a:r>
              <a:rPr lang="en-US" dirty="0"/>
              <a:t>Datagram Format</a:t>
            </a:r>
          </a:p>
        </p:txBody>
      </p:sp>
      <p:pic>
        <p:nvPicPr>
          <p:cNvPr id="4" name="Content Placeholder 3"/>
          <p:cNvPicPr>
            <a:picLocks noGrp="1" noChangeAspect="1"/>
          </p:cNvPicPr>
          <p:nvPr>
            <p:ph idx="1"/>
          </p:nvPr>
        </p:nvPicPr>
        <p:blipFill>
          <a:blip r:embed="rId3"/>
          <a:stretch>
            <a:fillRect/>
          </a:stretch>
        </p:blipFill>
        <p:spPr>
          <a:xfrm>
            <a:off x="2565167" y="1737360"/>
            <a:ext cx="6783958" cy="4617442"/>
          </a:xfrm>
          <a:prstGeom prst="rect">
            <a:avLst/>
          </a:prstGeom>
        </p:spPr>
      </p:pic>
    </p:spTree>
    <p:extLst>
      <p:ext uri="{BB962C8B-B14F-4D97-AF65-F5344CB8AC3E}">
        <p14:creationId xmlns:p14="http://schemas.microsoft.com/office/powerpoint/2010/main" val="22915539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Address</a:t>
            </a:r>
            <a:endParaRPr lang="en-US" dirty="0"/>
          </a:p>
        </p:txBody>
      </p:sp>
      <p:sp>
        <p:nvSpPr>
          <p:cNvPr id="3" name="Content Placeholder 2"/>
          <p:cNvSpPr>
            <a:spLocks noGrp="1"/>
          </p:cNvSpPr>
          <p:nvPr>
            <p:ph idx="1"/>
          </p:nvPr>
        </p:nvSpPr>
        <p:spPr/>
        <p:txBody>
          <a:bodyPr/>
          <a:lstStyle/>
          <a:p>
            <a:r>
              <a:rPr lang="en-US" dirty="0" smtClean="0"/>
              <a:t>Địa </a:t>
            </a:r>
            <a:r>
              <a:rPr lang="en-US" dirty="0" err="1" smtClean="0"/>
              <a:t>chỉ</a:t>
            </a:r>
            <a:r>
              <a:rPr lang="en-US" dirty="0" smtClean="0"/>
              <a:t> IPv4 </a:t>
            </a:r>
            <a:r>
              <a:rPr lang="en-US" dirty="0" err="1" smtClean="0"/>
              <a:t>là</a:t>
            </a:r>
            <a:r>
              <a:rPr lang="en-US" dirty="0" smtClean="0"/>
              <a:t> </a:t>
            </a:r>
            <a:r>
              <a:rPr lang="en-US" dirty="0" err="1" smtClean="0"/>
              <a:t>một</a:t>
            </a:r>
            <a:r>
              <a:rPr lang="en-US" dirty="0" smtClean="0"/>
              <a:t> dài nhị phân dài 32 bit và chia </a:t>
            </a:r>
            <a:r>
              <a:rPr lang="en-US" dirty="0" err="1" smtClean="0"/>
              <a:t>thành</a:t>
            </a:r>
            <a:r>
              <a:rPr lang="en-US" dirty="0" smtClean="0"/>
              <a:t> 4 bộ 8 bit</a:t>
            </a:r>
          </a:p>
          <a:p>
            <a:endParaRPr lang="en-US" dirty="0"/>
          </a:p>
        </p:txBody>
      </p:sp>
      <p:sp>
        <p:nvSpPr>
          <p:cNvPr id="5" name="TextBox 4"/>
          <p:cNvSpPr txBox="1"/>
          <p:nvPr/>
        </p:nvSpPr>
        <p:spPr>
          <a:xfrm>
            <a:off x="1097280" y="2375888"/>
            <a:ext cx="4236720" cy="1323439"/>
          </a:xfrm>
          <a:prstGeom prst="rect">
            <a:avLst/>
          </a:prstGeom>
          <a:noFill/>
        </p:spPr>
        <p:txBody>
          <a:bodyPr wrap="square" rtlCol="0">
            <a:spAutoFit/>
          </a:bodyPr>
          <a:lstStyle/>
          <a:p>
            <a:r>
              <a:rPr lang="en-US" sz="2000" dirty="0" err="1" smtClean="0"/>
              <a:t>Bao</a:t>
            </a:r>
            <a:r>
              <a:rPr lang="en-US" sz="2000" dirty="0" smtClean="0"/>
              <a:t> </a:t>
            </a:r>
            <a:r>
              <a:rPr lang="en-US" sz="2000" dirty="0" err="1" smtClean="0"/>
              <a:t>gồm</a:t>
            </a:r>
            <a:r>
              <a:rPr lang="en-US" sz="2000" dirty="0" smtClean="0"/>
              <a:t>:</a:t>
            </a:r>
          </a:p>
          <a:p>
            <a:pPr marL="285750" indent="-285750">
              <a:buFontTx/>
              <a:buChar char="-"/>
            </a:pPr>
            <a:r>
              <a:rPr lang="en-US" sz="2000" dirty="0" smtClean="0"/>
              <a:t>net-id: Xác định mạng </a:t>
            </a:r>
            <a:r>
              <a:rPr lang="en-US" sz="2000" dirty="0" err="1" smtClean="0"/>
              <a:t>mà</a:t>
            </a:r>
            <a:r>
              <a:rPr lang="en-US" sz="2000" dirty="0" smtClean="0"/>
              <a:t> thiết </a:t>
            </a:r>
            <a:r>
              <a:rPr lang="en-US" sz="2000" dirty="0" err="1" smtClean="0"/>
              <a:t>bị</a:t>
            </a:r>
            <a:r>
              <a:rPr lang="en-US" sz="2000" dirty="0" smtClean="0"/>
              <a:t> </a:t>
            </a:r>
            <a:r>
              <a:rPr lang="en-US" sz="2000" dirty="0" err="1" smtClean="0"/>
              <a:t>kết</a:t>
            </a:r>
            <a:r>
              <a:rPr lang="en-US" sz="2000" dirty="0" smtClean="0"/>
              <a:t> nối </a:t>
            </a:r>
            <a:r>
              <a:rPr lang="en-US" sz="2000" dirty="0" err="1" smtClean="0"/>
              <a:t>vào</a:t>
            </a:r>
            <a:r>
              <a:rPr lang="en-US" sz="2000" dirty="0" smtClean="0"/>
              <a:t> </a:t>
            </a:r>
          </a:p>
          <a:p>
            <a:pPr marL="285750" indent="-285750">
              <a:buFontTx/>
              <a:buChar char="-"/>
            </a:pPr>
            <a:r>
              <a:rPr lang="en-US" sz="2000" dirty="0" smtClean="0"/>
              <a:t>host-id: Xác định thiết </a:t>
            </a:r>
            <a:r>
              <a:rPr lang="en-US" sz="2000" dirty="0" err="1" smtClean="0"/>
              <a:t>bị</a:t>
            </a:r>
            <a:endParaRPr lang="en-US" sz="2000" dirty="0"/>
          </a:p>
        </p:txBody>
      </p:sp>
      <p:pic>
        <p:nvPicPr>
          <p:cNvPr id="6" name="Picture 5"/>
          <p:cNvPicPr>
            <a:picLocks noChangeAspect="1"/>
          </p:cNvPicPr>
          <p:nvPr/>
        </p:nvPicPr>
        <p:blipFill>
          <a:blip r:embed="rId3"/>
          <a:stretch>
            <a:fillRect/>
          </a:stretch>
        </p:blipFill>
        <p:spPr>
          <a:xfrm>
            <a:off x="5594773" y="2257354"/>
            <a:ext cx="6343227" cy="3885322"/>
          </a:xfrm>
          <a:prstGeom prst="rect">
            <a:avLst/>
          </a:prstGeom>
        </p:spPr>
      </p:pic>
    </p:spTree>
    <p:extLst>
      <p:ext uri="{BB962C8B-B14F-4D97-AF65-F5344CB8AC3E}">
        <p14:creationId xmlns:p14="http://schemas.microsoft.com/office/powerpoint/2010/main" val="24453845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Address</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smtClean="0">
                <a:latin typeface="Calibri" panose="020F0502020204030204" pitchFamily="34" charset="0"/>
                <a:cs typeface="Calibri" panose="020F0502020204030204" pitchFamily="34" charset="0"/>
              </a:rPr>
              <a:t> </a:t>
            </a:r>
            <a:r>
              <a:rPr lang="vi-VN" dirty="0" smtClean="0">
                <a:latin typeface="Calibri" panose="020F0502020204030204" pitchFamily="34" charset="0"/>
                <a:cs typeface="Calibri" panose="020F0502020204030204" pitchFamily="34" charset="0"/>
              </a:rPr>
              <a:t>Các </a:t>
            </a:r>
            <a:r>
              <a:rPr lang="vi-VN" dirty="0">
                <a:latin typeface="Calibri" panose="020F0502020204030204" pitchFamily="34" charset="0"/>
                <a:cs typeface="Calibri" panose="020F0502020204030204" pitchFamily="34" charset="0"/>
              </a:rPr>
              <a:t>bit phần mạng không được phép đồng thời bằng 0</a:t>
            </a:r>
            <a:r>
              <a:rPr lang="vi-VN" dirty="0" smtClean="0">
                <a:latin typeface="Calibri" panose="020F0502020204030204" pitchFamily="34" charset="0"/>
                <a:cs typeface="Calibri" panose="020F0502020204030204" pitchFamily="34" charset="0"/>
              </a:rPr>
              <a:t>.</a:t>
            </a:r>
            <a:endParaRPr lang="en-US" dirty="0" smtClean="0">
              <a:latin typeface="Calibri" panose="020F0502020204030204" pitchFamily="34" charset="0"/>
              <a:cs typeface="Calibri" panose="020F0502020204030204" pitchFamily="34" charset="0"/>
            </a:endParaRPr>
          </a:p>
          <a:p>
            <a:pPr>
              <a:buFont typeface="Arial" panose="020B0604020202020204" pitchFamily="34" charset="0"/>
              <a:buChar char="•"/>
            </a:pPr>
            <a:r>
              <a:rPr lang="en-US" dirty="0" smtClean="0">
                <a:latin typeface="Calibri" panose="020F0502020204030204" pitchFamily="34" charset="0"/>
                <a:cs typeface="Calibri" panose="020F0502020204030204" pitchFamily="34" charset="0"/>
              </a:rPr>
              <a:t> Nếu </a:t>
            </a:r>
            <a:r>
              <a:rPr lang="en-US" dirty="0">
                <a:latin typeface="Calibri" panose="020F0502020204030204" pitchFamily="34" charset="0"/>
                <a:cs typeface="Calibri" panose="020F0502020204030204" pitchFamily="34" charset="0"/>
              </a:rPr>
              <a:t>các bit </a:t>
            </a:r>
            <a:r>
              <a:rPr lang="en-US" dirty="0" err="1">
                <a:latin typeface="Calibri" panose="020F0502020204030204" pitchFamily="34" charset="0"/>
                <a:cs typeface="Calibri" panose="020F0502020204030204" pitchFamily="34" charset="0"/>
              </a:rPr>
              <a:t>phần</a:t>
            </a:r>
            <a:r>
              <a:rPr lang="en-US" dirty="0">
                <a:latin typeface="Calibri" panose="020F0502020204030204" pitchFamily="34" charset="0"/>
                <a:cs typeface="Calibri" panose="020F0502020204030204" pitchFamily="34" charset="0"/>
              </a:rPr>
              <a:t> host </a:t>
            </a:r>
            <a:r>
              <a:rPr lang="en-US" dirty="0" err="1">
                <a:latin typeface="Calibri" panose="020F0502020204030204" pitchFamily="34" charset="0"/>
                <a:cs typeface="Calibri" panose="020F0502020204030204" pitchFamily="34" charset="0"/>
              </a:rPr>
              <a:t>đồng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thời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bằng</a:t>
            </a:r>
            <a:r>
              <a:rPr lang="en-US" dirty="0">
                <a:latin typeface="Calibri" panose="020F0502020204030204" pitchFamily="34" charset="0"/>
                <a:cs typeface="Calibri" panose="020F0502020204030204" pitchFamily="34" charset="0"/>
              </a:rPr>
              <a:t> 0, </a:t>
            </a:r>
            <a:r>
              <a:rPr lang="en-US" dirty="0" smtClean="0">
                <a:latin typeface="Calibri" panose="020F0502020204030204" pitchFamily="34" charset="0"/>
                <a:cs typeface="Calibri" panose="020F0502020204030204" pitchFamily="34" charset="0"/>
              </a:rPr>
              <a:t>có </a:t>
            </a:r>
            <a:r>
              <a:rPr lang="en-US" dirty="0" err="1">
                <a:latin typeface="Calibri" panose="020F0502020204030204" pitchFamily="34" charset="0"/>
                <a:cs typeface="Calibri" panose="020F0502020204030204" pitchFamily="34" charset="0"/>
              </a:rPr>
              <a:t>một</a:t>
            </a:r>
            <a:r>
              <a:rPr lang="en-US" dirty="0">
                <a:latin typeface="Calibri" panose="020F0502020204030204" pitchFamily="34" charset="0"/>
                <a:cs typeface="Calibri" panose="020F0502020204030204" pitchFamily="34" charset="0"/>
              </a:rPr>
              <a:t> địa </a:t>
            </a:r>
            <a:r>
              <a:rPr lang="en-US" dirty="0" err="1">
                <a:latin typeface="Calibri" panose="020F0502020204030204" pitchFamily="34" charset="0"/>
                <a:cs typeface="Calibri" panose="020F0502020204030204" pitchFamily="34" charset="0"/>
              </a:rPr>
              <a:t>chỉ</a:t>
            </a:r>
            <a:r>
              <a:rPr lang="en-US" dirty="0">
                <a:latin typeface="Calibri" panose="020F0502020204030204" pitchFamily="34" charset="0"/>
                <a:cs typeface="Calibri" panose="020F0502020204030204" pitchFamily="34" charset="0"/>
              </a:rPr>
              <a:t> mạng</a:t>
            </a:r>
            <a:r>
              <a:rPr lang="en-US" dirty="0" smtClean="0">
                <a:latin typeface="Calibri" panose="020F0502020204030204" pitchFamily="34" charset="0"/>
                <a:cs typeface="Calibri" panose="020F0502020204030204" pitchFamily="34" charset="0"/>
              </a:rPr>
              <a:t>.</a:t>
            </a:r>
          </a:p>
          <a:p>
            <a:pPr>
              <a:buFont typeface="Arial" panose="020B0604020202020204" pitchFamily="34" charset="0"/>
              <a:buChar char="•"/>
            </a:pPr>
            <a:r>
              <a:rPr lang="en-US" dirty="0" smtClean="0">
                <a:latin typeface="Calibri" panose="020F0502020204030204" pitchFamily="34" charset="0"/>
                <a:cs typeface="Calibri" panose="020F0502020204030204" pitchFamily="34" charset="0"/>
              </a:rPr>
              <a:t> Nếu </a:t>
            </a:r>
            <a:r>
              <a:rPr lang="en-US" dirty="0">
                <a:latin typeface="Calibri" panose="020F0502020204030204" pitchFamily="34" charset="0"/>
                <a:cs typeface="Calibri" panose="020F0502020204030204" pitchFamily="34" charset="0"/>
              </a:rPr>
              <a:t>các bit </a:t>
            </a:r>
            <a:r>
              <a:rPr lang="en-US" dirty="0" err="1">
                <a:latin typeface="Calibri" panose="020F0502020204030204" pitchFamily="34" charset="0"/>
                <a:cs typeface="Calibri" panose="020F0502020204030204" pitchFamily="34" charset="0"/>
              </a:rPr>
              <a:t>phần</a:t>
            </a:r>
            <a:r>
              <a:rPr lang="en-US" dirty="0">
                <a:latin typeface="Calibri" panose="020F0502020204030204" pitchFamily="34" charset="0"/>
                <a:cs typeface="Calibri" panose="020F0502020204030204" pitchFamily="34" charset="0"/>
              </a:rPr>
              <a:t> host </a:t>
            </a:r>
            <a:r>
              <a:rPr lang="en-US" dirty="0" err="1">
                <a:latin typeface="Calibri" panose="020F0502020204030204" pitchFamily="34" charset="0"/>
                <a:cs typeface="Calibri" panose="020F0502020204030204" pitchFamily="34" charset="0"/>
              </a:rPr>
              <a:t>đồng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thời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bằng</a:t>
            </a:r>
            <a:r>
              <a:rPr lang="en-US" dirty="0">
                <a:latin typeface="Calibri" panose="020F0502020204030204" pitchFamily="34" charset="0"/>
                <a:cs typeface="Calibri" panose="020F0502020204030204" pitchFamily="34" charset="0"/>
              </a:rPr>
              <a:t> 1,  </a:t>
            </a:r>
            <a:r>
              <a:rPr lang="en-US" dirty="0" smtClean="0">
                <a:latin typeface="Calibri" panose="020F0502020204030204" pitchFamily="34" charset="0"/>
                <a:cs typeface="Calibri" panose="020F0502020204030204" pitchFamily="34" charset="0"/>
              </a:rPr>
              <a:t>có </a:t>
            </a:r>
            <a:r>
              <a:rPr lang="en-US" dirty="0" err="1">
                <a:latin typeface="Calibri" panose="020F0502020204030204" pitchFamily="34" charset="0"/>
                <a:cs typeface="Calibri" panose="020F0502020204030204" pitchFamily="34" charset="0"/>
              </a:rPr>
              <a:t>một</a:t>
            </a:r>
            <a:r>
              <a:rPr lang="en-US" dirty="0">
                <a:latin typeface="Calibri" panose="020F0502020204030204" pitchFamily="34" charset="0"/>
                <a:cs typeface="Calibri" panose="020F0502020204030204" pitchFamily="34" charset="0"/>
              </a:rPr>
              <a:t> địa </a:t>
            </a:r>
            <a:r>
              <a:rPr lang="en-US" dirty="0" err="1">
                <a:latin typeface="Calibri" panose="020F0502020204030204" pitchFamily="34" charset="0"/>
                <a:cs typeface="Calibri" panose="020F0502020204030204" pitchFamily="34" charset="0"/>
              </a:rPr>
              <a:t>chỉ</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quảng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bá</a:t>
            </a:r>
            <a:r>
              <a:rPr lang="en-US" dirty="0">
                <a:latin typeface="Calibri" panose="020F0502020204030204" pitchFamily="34" charset="0"/>
                <a:cs typeface="Calibri" panose="020F0502020204030204" pitchFamily="34" charset="0"/>
              </a:rPr>
              <a:t> (broadcast).</a:t>
            </a:r>
          </a:p>
          <a:p>
            <a:pPr>
              <a:buFont typeface="Arial" panose="020B0604020202020204" pitchFamily="34" charset="0"/>
              <a:buChar char="•"/>
            </a:pPr>
            <a:endParaRPr lang="vi-V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619496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a:t>
            </a:r>
            <a:r>
              <a:rPr lang="en-US" dirty="0"/>
              <a:t>Address Class</a:t>
            </a:r>
          </a:p>
        </p:txBody>
      </p:sp>
      <p:sp>
        <p:nvSpPr>
          <p:cNvPr id="3" name="Content Placeholder 2"/>
          <p:cNvSpPr>
            <a:spLocks noGrp="1"/>
          </p:cNvSpPr>
          <p:nvPr>
            <p:ph idx="1"/>
          </p:nvPr>
        </p:nvSpPr>
        <p:spPr/>
        <p:txBody>
          <a:bodyPr/>
          <a:lstStyle/>
          <a:p>
            <a:r>
              <a:rPr lang="en-US" b="1" dirty="0" smtClean="0">
                <a:latin typeface="Calibri (Body)"/>
              </a:rPr>
              <a:t>Lớp A</a:t>
            </a:r>
            <a:endParaRPr lang="en-US" b="1" dirty="0">
              <a:latin typeface="Calibri (Body)"/>
            </a:endParaRPr>
          </a:p>
          <a:p>
            <a:r>
              <a:rPr lang="en-US" dirty="0">
                <a:latin typeface="Calibri (Body)"/>
              </a:rPr>
              <a:t>Địa </a:t>
            </a:r>
            <a:r>
              <a:rPr lang="en-US" dirty="0" err="1">
                <a:latin typeface="Calibri (Body)"/>
              </a:rPr>
              <a:t>chỉ</a:t>
            </a:r>
            <a:r>
              <a:rPr lang="en-US" dirty="0">
                <a:latin typeface="Calibri (Body)"/>
              </a:rPr>
              <a:t> lớp A sử </a:t>
            </a:r>
            <a:r>
              <a:rPr lang="en-US" dirty="0" err="1">
                <a:latin typeface="Calibri (Body)"/>
              </a:rPr>
              <a:t>dụng</a:t>
            </a:r>
            <a:r>
              <a:rPr lang="en-US" dirty="0">
                <a:latin typeface="Calibri (Body)"/>
              </a:rPr>
              <a:t> </a:t>
            </a:r>
            <a:r>
              <a:rPr lang="en-US" dirty="0" err="1">
                <a:latin typeface="Calibri (Body)"/>
              </a:rPr>
              <a:t>một</a:t>
            </a:r>
            <a:r>
              <a:rPr lang="en-US" dirty="0">
                <a:latin typeface="Calibri (Body)"/>
              </a:rPr>
              <a:t> octet đầu làm </a:t>
            </a:r>
            <a:r>
              <a:rPr lang="en-US" dirty="0" err="1">
                <a:latin typeface="Calibri (Body)"/>
              </a:rPr>
              <a:t>phần</a:t>
            </a:r>
            <a:r>
              <a:rPr lang="en-US" dirty="0">
                <a:latin typeface="Calibri (Body)"/>
              </a:rPr>
              <a:t> mạng, </a:t>
            </a:r>
            <a:r>
              <a:rPr lang="en-US" dirty="0" err="1">
                <a:latin typeface="Calibri (Body)"/>
              </a:rPr>
              <a:t>ba</a:t>
            </a:r>
            <a:r>
              <a:rPr lang="en-US" dirty="0">
                <a:latin typeface="Calibri (Body)"/>
              </a:rPr>
              <a:t> octet </a:t>
            </a:r>
            <a:r>
              <a:rPr lang="en-US" dirty="0" err="1">
                <a:latin typeface="Calibri (Body)"/>
              </a:rPr>
              <a:t>sau</a:t>
            </a:r>
            <a:r>
              <a:rPr lang="en-US" dirty="0">
                <a:latin typeface="Calibri (Body)"/>
              </a:rPr>
              <a:t> làm </a:t>
            </a:r>
            <a:r>
              <a:rPr lang="en-US" dirty="0" err="1">
                <a:latin typeface="Calibri (Body)"/>
              </a:rPr>
              <a:t>phần</a:t>
            </a:r>
            <a:r>
              <a:rPr lang="en-US" dirty="0">
                <a:latin typeface="Calibri (Body)"/>
              </a:rPr>
              <a:t> host</a:t>
            </a:r>
            <a:r>
              <a:rPr lang="en-US" dirty="0" smtClean="0">
                <a:latin typeface="Calibri (Body)"/>
              </a:rPr>
              <a:t>.</a:t>
            </a:r>
          </a:p>
          <a:p>
            <a:r>
              <a:rPr lang="vi-VN" dirty="0">
                <a:latin typeface="Calibri (Body)"/>
              </a:rPr>
              <a:t>Bit đầu của một địa chỉ lớp A luôn được giữ là </a:t>
            </a:r>
            <a:r>
              <a:rPr lang="vi-VN" b="1" dirty="0">
                <a:latin typeface="Calibri (Body)"/>
              </a:rPr>
              <a:t>0</a:t>
            </a:r>
            <a:r>
              <a:rPr lang="vi-VN" dirty="0">
                <a:latin typeface="Calibri (Body)"/>
              </a:rPr>
              <a:t>. </a:t>
            </a:r>
            <a:endParaRPr lang="en-US" dirty="0">
              <a:latin typeface="Calibri (Body)"/>
            </a:endParaRPr>
          </a:p>
          <a:p>
            <a:r>
              <a:rPr lang="en-US" dirty="0" err="1" smtClean="0">
                <a:latin typeface="Calibri (Body)"/>
              </a:rPr>
              <a:t>Phần</a:t>
            </a:r>
            <a:r>
              <a:rPr lang="en-US" dirty="0" smtClean="0">
                <a:latin typeface="Calibri (Body)"/>
              </a:rPr>
              <a:t> </a:t>
            </a:r>
            <a:r>
              <a:rPr lang="en-US" dirty="0">
                <a:latin typeface="Calibri (Body)"/>
              </a:rPr>
              <a:t>host có 24 bit =&gt; mỗi mạng lớp A có (2</a:t>
            </a:r>
            <a:r>
              <a:rPr lang="en-US" baseline="30000" dirty="0">
                <a:latin typeface="Calibri (Body)"/>
              </a:rPr>
              <a:t>24</a:t>
            </a:r>
            <a:r>
              <a:rPr lang="en-US" dirty="0">
                <a:latin typeface="Calibri (Body)"/>
              </a:rPr>
              <a:t> – 2) host.</a:t>
            </a:r>
          </a:p>
        </p:txBody>
      </p:sp>
      <p:pic>
        <p:nvPicPr>
          <p:cNvPr id="5" name="Picture 4"/>
          <p:cNvPicPr>
            <a:picLocks noChangeAspect="1"/>
          </p:cNvPicPr>
          <p:nvPr/>
        </p:nvPicPr>
        <p:blipFill>
          <a:blip r:embed="rId3"/>
          <a:stretch>
            <a:fillRect/>
          </a:stretch>
        </p:blipFill>
        <p:spPr>
          <a:xfrm>
            <a:off x="2568807" y="4297681"/>
            <a:ext cx="7115345" cy="1815253"/>
          </a:xfrm>
          <a:prstGeom prst="rect">
            <a:avLst/>
          </a:prstGeom>
        </p:spPr>
      </p:pic>
    </p:spTree>
    <p:extLst>
      <p:ext uri="{BB962C8B-B14F-4D97-AF65-F5344CB8AC3E}">
        <p14:creationId xmlns:p14="http://schemas.microsoft.com/office/powerpoint/2010/main" val="24320080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a:t>
            </a:r>
            <a:r>
              <a:rPr lang="en-US" dirty="0"/>
              <a:t>Address Class</a:t>
            </a:r>
          </a:p>
        </p:txBody>
      </p:sp>
      <p:sp>
        <p:nvSpPr>
          <p:cNvPr id="3" name="Content Placeholder 2"/>
          <p:cNvSpPr>
            <a:spLocks noGrp="1"/>
          </p:cNvSpPr>
          <p:nvPr>
            <p:ph idx="1"/>
          </p:nvPr>
        </p:nvSpPr>
        <p:spPr/>
        <p:txBody>
          <a:bodyPr/>
          <a:lstStyle/>
          <a:p>
            <a:r>
              <a:rPr lang="en-US" b="1" dirty="0" smtClean="0">
                <a:latin typeface="Calibri (Body)"/>
              </a:rPr>
              <a:t>Lớp B</a:t>
            </a:r>
            <a:endParaRPr lang="en-US" b="1" dirty="0">
              <a:latin typeface="Calibri (Body)"/>
            </a:endParaRPr>
          </a:p>
          <a:p>
            <a:r>
              <a:rPr lang="en-US" dirty="0" smtClean="0">
                <a:latin typeface="Calibri (Body)"/>
              </a:rPr>
              <a:t>Địa </a:t>
            </a:r>
            <a:r>
              <a:rPr lang="en-US" dirty="0" err="1" smtClean="0">
                <a:latin typeface="Calibri (Body)"/>
              </a:rPr>
              <a:t>chỉ</a:t>
            </a:r>
            <a:r>
              <a:rPr lang="en-US" dirty="0" smtClean="0">
                <a:latin typeface="Calibri (Body)"/>
              </a:rPr>
              <a:t> lớp B sử </a:t>
            </a:r>
            <a:r>
              <a:rPr lang="en-US" dirty="0" err="1" smtClean="0">
                <a:latin typeface="Calibri (Body)"/>
              </a:rPr>
              <a:t>dụng</a:t>
            </a:r>
            <a:r>
              <a:rPr lang="en-US" dirty="0" smtClean="0">
                <a:latin typeface="Calibri (Body)"/>
              </a:rPr>
              <a:t> </a:t>
            </a:r>
            <a:r>
              <a:rPr lang="en-US" dirty="0" err="1" smtClean="0">
                <a:latin typeface="Calibri (Body)"/>
              </a:rPr>
              <a:t>hai</a:t>
            </a:r>
            <a:r>
              <a:rPr lang="en-US" dirty="0" smtClean="0">
                <a:latin typeface="Calibri (Body)"/>
              </a:rPr>
              <a:t> octet đầu làm </a:t>
            </a:r>
            <a:r>
              <a:rPr lang="en-US" dirty="0" err="1" smtClean="0">
                <a:latin typeface="Calibri (Body)"/>
              </a:rPr>
              <a:t>phần</a:t>
            </a:r>
            <a:r>
              <a:rPr lang="en-US" dirty="0" smtClean="0">
                <a:latin typeface="Calibri (Body)"/>
              </a:rPr>
              <a:t> mạng, </a:t>
            </a:r>
            <a:r>
              <a:rPr lang="en-US" dirty="0" err="1" smtClean="0">
                <a:latin typeface="Calibri (Body)"/>
              </a:rPr>
              <a:t>hai</a:t>
            </a:r>
            <a:r>
              <a:rPr lang="en-US" dirty="0" smtClean="0">
                <a:latin typeface="Calibri (Body)"/>
              </a:rPr>
              <a:t> octet </a:t>
            </a:r>
            <a:r>
              <a:rPr lang="en-US" dirty="0" err="1" smtClean="0">
                <a:latin typeface="Calibri (Body)"/>
              </a:rPr>
              <a:t>sau</a:t>
            </a:r>
            <a:r>
              <a:rPr lang="en-US" dirty="0" smtClean="0">
                <a:latin typeface="Calibri (Body)"/>
              </a:rPr>
              <a:t> làm </a:t>
            </a:r>
            <a:r>
              <a:rPr lang="en-US" dirty="0" err="1" smtClean="0">
                <a:latin typeface="Calibri (Body)"/>
              </a:rPr>
              <a:t>phần</a:t>
            </a:r>
            <a:r>
              <a:rPr lang="en-US" dirty="0" smtClean="0">
                <a:latin typeface="Calibri (Body)"/>
              </a:rPr>
              <a:t> host.</a:t>
            </a:r>
          </a:p>
          <a:p>
            <a:r>
              <a:rPr lang="vi-VN" dirty="0" smtClean="0">
                <a:latin typeface="Calibri (Body)"/>
              </a:rPr>
              <a:t>Hai bit đầu của</a:t>
            </a:r>
            <a:r>
              <a:rPr lang="en-US" dirty="0" smtClean="0">
                <a:latin typeface="Calibri (Body)"/>
              </a:rPr>
              <a:t> </a:t>
            </a:r>
            <a:r>
              <a:rPr lang="vi-VN" dirty="0" smtClean="0">
                <a:latin typeface="Calibri (Body)"/>
              </a:rPr>
              <a:t>lớp B luôn được giữ là </a:t>
            </a:r>
            <a:r>
              <a:rPr lang="vi-VN" b="1" dirty="0" smtClean="0">
                <a:latin typeface="Calibri (Body)"/>
              </a:rPr>
              <a:t>10</a:t>
            </a:r>
            <a:r>
              <a:rPr lang="vi-VN" dirty="0" smtClean="0">
                <a:latin typeface="Calibri (Body)"/>
              </a:rPr>
              <a:t>. </a:t>
            </a:r>
            <a:endParaRPr lang="en-US" dirty="0">
              <a:latin typeface="Calibri (Body)"/>
            </a:endParaRPr>
          </a:p>
          <a:p>
            <a:r>
              <a:rPr lang="en-US" dirty="0" err="1" smtClean="0">
                <a:latin typeface="Calibri (Body)"/>
              </a:rPr>
              <a:t>Phần</a:t>
            </a:r>
            <a:r>
              <a:rPr lang="en-US" dirty="0" smtClean="0">
                <a:latin typeface="Calibri (Body)"/>
              </a:rPr>
              <a:t> </a:t>
            </a:r>
            <a:r>
              <a:rPr lang="en-US" dirty="0">
                <a:latin typeface="Calibri (Body)"/>
              </a:rPr>
              <a:t>host có </a:t>
            </a:r>
            <a:r>
              <a:rPr lang="en-US" dirty="0" smtClean="0">
                <a:latin typeface="Calibri (Body)"/>
              </a:rPr>
              <a:t>16 </a:t>
            </a:r>
            <a:r>
              <a:rPr lang="en-US" dirty="0">
                <a:latin typeface="Calibri (Body)"/>
              </a:rPr>
              <a:t>bit =&gt; mỗi mạng lớp </a:t>
            </a:r>
            <a:r>
              <a:rPr lang="en-US" dirty="0" smtClean="0">
                <a:latin typeface="Calibri (Body)"/>
              </a:rPr>
              <a:t>B có </a:t>
            </a:r>
            <a:r>
              <a:rPr lang="en-US" dirty="0">
                <a:latin typeface="Calibri (Body)"/>
              </a:rPr>
              <a:t>(</a:t>
            </a:r>
            <a:r>
              <a:rPr lang="en-US" dirty="0" smtClean="0">
                <a:latin typeface="Calibri (Body)"/>
              </a:rPr>
              <a:t>2</a:t>
            </a:r>
            <a:r>
              <a:rPr lang="en-US" baseline="30000" dirty="0" smtClean="0">
                <a:latin typeface="Calibri (Body)"/>
              </a:rPr>
              <a:t>16</a:t>
            </a:r>
            <a:r>
              <a:rPr lang="en-US" dirty="0">
                <a:latin typeface="Calibri (Body)"/>
              </a:rPr>
              <a:t> – 2) host.</a:t>
            </a:r>
          </a:p>
        </p:txBody>
      </p:sp>
      <p:pic>
        <p:nvPicPr>
          <p:cNvPr id="4" name="Picture 3"/>
          <p:cNvPicPr>
            <a:picLocks noChangeAspect="1"/>
          </p:cNvPicPr>
          <p:nvPr/>
        </p:nvPicPr>
        <p:blipFill>
          <a:blip r:embed="rId3"/>
          <a:stretch>
            <a:fillRect/>
          </a:stretch>
        </p:blipFill>
        <p:spPr>
          <a:xfrm>
            <a:off x="2261233" y="4293927"/>
            <a:ext cx="7481858" cy="1852873"/>
          </a:xfrm>
          <a:prstGeom prst="rect">
            <a:avLst/>
          </a:prstGeom>
        </p:spPr>
      </p:pic>
    </p:spTree>
    <p:extLst>
      <p:ext uri="{BB962C8B-B14F-4D97-AF65-F5344CB8AC3E}">
        <p14:creationId xmlns:p14="http://schemas.microsoft.com/office/powerpoint/2010/main" val="35746577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a:t>
            </a:r>
            <a:r>
              <a:rPr lang="en-US" dirty="0"/>
              <a:t>Address Class</a:t>
            </a:r>
          </a:p>
        </p:txBody>
      </p:sp>
      <p:sp>
        <p:nvSpPr>
          <p:cNvPr id="3" name="Content Placeholder 2"/>
          <p:cNvSpPr>
            <a:spLocks noGrp="1"/>
          </p:cNvSpPr>
          <p:nvPr>
            <p:ph idx="1"/>
          </p:nvPr>
        </p:nvSpPr>
        <p:spPr/>
        <p:txBody>
          <a:bodyPr/>
          <a:lstStyle/>
          <a:p>
            <a:r>
              <a:rPr lang="en-US" b="1" dirty="0" smtClean="0">
                <a:latin typeface="Calibri (Body)"/>
              </a:rPr>
              <a:t>Lớp C</a:t>
            </a:r>
            <a:endParaRPr lang="en-US" b="1" dirty="0">
              <a:latin typeface="Calibri (Body)"/>
            </a:endParaRPr>
          </a:p>
          <a:p>
            <a:r>
              <a:rPr lang="en-US" dirty="0">
                <a:latin typeface="Calibri (Body)"/>
              </a:rPr>
              <a:t>Địa </a:t>
            </a:r>
            <a:r>
              <a:rPr lang="en-US" dirty="0" err="1">
                <a:latin typeface="Calibri (Body)"/>
              </a:rPr>
              <a:t>chỉ</a:t>
            </a:r>
            <a:r>
              <a:rPr lang="en-US" dirty="0">
                <a:latin typeface="Calibri (Body)"/>
              </a:rPr>
              <a:t> lớp C sử </a:t>
            </a:r>
            <a:r>
              <a:rPr lang="en-US" dirty="0" err="1">
                <a:latin typeface="Calibri (Body)"/>
              </a:rPr>
              <a:t>dụng</a:t>
            </a:r>
            <a:r>
              <a:rPr lang="en-US" dirty="0">
                <a:latin typeface="Calibri (Body)"/>
              </a:rPr>
              <a:t> </a:t>
            </a:r>
            <a:r>
              <a:rPr lang="en-US" dirty="0" err="1">
                <a:latin typeface="Calibri (Body)"/>
              </a:rPr>
              <a:t>ba</a:t>
            </a:r>
            <a:r>
              <a:rPr lang="en-US" dirty="0">
                <a:latin typeface="Calibri (Body)"/>
              </a:rPr>
              <a:t> octet đầu làm </a:t>
            </a:r>
            <a:r>
              <a:rPr lang="en-US" dirty="0" err="1">
                <a:latin typeface="Calibri (Body)"/>
              </a:rPr>
              <a:t>phần</a:t>
            </a:r>
            <a:r>
              <a:rPr lang="en-US" dirty="0">
                <a:latin typeface="Calibri (Body)"/>
              </a:rPr>
              <a:t> mạng, </a:t>
            </a:r>
            <a:r>
              <a:rPr lang="en-US" dirty="0" err="1">
                <a:latin typeface="Calibri (Body)"/>
              </a:rPr>
              <a:t>một</a:t>
            </a:r>
            <a:r>
              <a:rPr lang="en-US" dirty="0">
                <a:latin typeface="Calibri (Body)"/>
              </a:rPr>
              <a:t> octet </a:t>
            </a:r>
            <a:r>
              <a:rPr lang="en-US" dirty="0" err="1">
                <a:latin typeface="Calibri (Body)"/>
              </a:rPr>
              <a:t>sau</a:t>
            </a:r>
            <a:r>
              <a:rPr lang="en-US" dirty="0">
                <a:latin typeface="Calibri (Body)"/>
              </a:rPr>
              <a:t> làm </a:t>
            </a:r>
            <a:r>
              <a:rPr lang="en-US" dirty="0" err="1">
                <a:latin typeface="Calibri (Body)"/>
              </a:rPr>
              <a:t>phần</a:t>
            </a:r>
            <a:r>
              <a:rPr lang="en-US" dirty="0">
                <a:latin typeface="Calibri (Body)"/>
              </a:rPr>
              <a:t> </a:t>
            </a:r>
            <a:r>
              <a:rPr lang="en-US" dirty="0" smtClean="0">
                <a:latin typeface="Calibri (Body)"/>
              </a:rPr>
              <a:t>host.</a:t>
            </a:r>
          </a:p>
          <a:p>
            <a:r>
              <a:rPr lang="vi-VN" dirty="0">
                <a:latin typeface="Calibri (Body)"/>
              </a:rPr>
              <a:t>Ba bit đầu của một địa chỉ lớp C luôn được giữ là </a:t>
            </a:r>
            <a:r>
              <a:rPr lang="vi-VN" b="1" dirty="0">
                <a:latin typeface="Calibri (Body)"/>
              </a:rPr>
              <a:t>110. </a:t>
            </a:r>
            <a:r>
              <a:rPr lang="vi-VN" dirty="0">
                <a:latin typeface="Calibri (Body)"/>
              </a:rPr>
              <a:t> </a:t>
            </a:r>
            <a:endParaRPr lang="en-US" dirty="0" smtClean="0">
              <a:latin typeface="Calibri (Body)"/>
            </a:endParaRPr>
          </a:p>
          <a:p>
            <a:r>
              <a:rPr lang="en-US" dirty="0" err="1" smtClean="0">
                <a:latin typeface="Calibri (Body)"/>
              </a:rPr>
              <a:t>Phần</a:t>
            </a:r>
            <a:r>
              <a:rPr lang="en-US" dirty="0" smtClean="0">
                <a:latin typeface="Calibri (Body)"/>
              </a:rPr>
              <a:t> </a:t>
            </a:r>
            <a:r>
              <a:rPr lang="en-US" dirty="0">
                <a:latin typeface="Calibri (Body)"/>
              </a:rPr>
              <a:t>host có 8</a:t>
            </a:r>
            <a:r>
              <a:rPr lang="en-US" dirty="0" smtClean="0">
                <a:latin typeface="Calibri (Body)"/>
              </a:rPr>
              <a:t> </a:t>
            </a:r>
            <a:r>
              <a:rPr lang="en-US" dirty="0">
                <a:latin typeface="Calibri (Body)"/>
              </a:rPr>
              <a:t>bit =&gt; mỗi mạng lớp A có (</a:t>
            </a:r>
            <a:r>
              <a:rPr lang="en-US" dirty="0" smtClean="0">
                <a:latin typeface="Calibri (Body)"/>
              </a:rPr>
              <a:t>2</a:t>
            </a:r>
            <a:r>
              <a:rPr lang="en-US" baseline="30000" dirty="0" smtClean="0">
                <a:latin typeface="Calibri (Body)"/>
              </a:rPr>
              <a:t>8</a:t>
            </a:r>
            <a:r>
              <a:rPr lang="en-US" dirty="0" smtClean="0">
                <a:latin typeface="Calibri (Body)"/>
              </a:rPr>
              <a:t> – </a:t>
            </a:r>
            <a:r>
              <a:rPr lang="en-US" dirty="0">
                <a:latin typeface="Calibri (Body)"/>
              </a:rPr>
              <a:t>2) host.</a:t>
            </a:r>
          </a:p>
        </p:txBody>
      </p:sp>
      <p:pic>
        <p:nvPicPr>
          <p:cNvPr id="4" name="Picture 3"/>
          <p:cNvPicPr>
            <a:picLocks noChangeAspect="1"/>
          </p:cNvPicPr>
          <p:nvPr/>
        </p:nvPicPr>
        <p:blipFill>
          <a:blip r:embed="rId3"/>
          <a:stretch>
            <a:fillRect/>
          </a:stretch>
        </p:blipFill>
        <p:spPr>
          <a:xfrm>
            <a:off x="2294576" y="4195657"/>
            <a:ext cx="7679158" cy="1935001"/>
          </a:xfrm>
          <a:prstGeom prst="rect">
            <a:avLst/>
          </a:prstGeom>
        </p:spPr>
      </p:pic>
    </p:spTree>
    <p:extLst>
      <p:ext uri="{BB962C8B-B14F-4D97-AF65-F5344CB8AC3E}">
        <p14:creationId xmlns:p14="http://schemas.microsoft.com/office/powerpoint/2010/main" val="20376385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a:t>
            </a:r>
            <a:r>
              <a:rPr lang="en-US" dirty="0"/>
              <a:t>Address Class</a:t>
            </a:r>
          </a:p>
        </p:txBody>
      </p:sp>
      <p:sp>
        <p:nvSpPr>
          <p:cNvPr id="3" name="Content Placeholder 2"/>
          <p:cNvSpPr>
            <a:spLocks noGrp="1"/>
          </p:cNvSpPr>
          <p:nvPr>
            <p:ph idx="1"/>
          </p:nvPr>
        </p:nvSpPr>
        <p:spPr/>
        <p:txBody>
          <a:bodyPr/>
          <a:lstStyle/>
          <a:p>
            <a:r>
              <a:rPr lang="en-US" b="1" dirty="0" smtClean="0">
                <a:latin typeface="Calibri (Body)"/>
              </a:rPr>
              <a:t>Lớp D</a:t>
            </a:r>
          </a:p>
          <a:p>
            <a:r>
              <a:rPr lang="en-US" dirty="0">
                <a:latin typeface="Calibri (Body)"/>
              </a:rPr>
              <a:t>Lớp </a:t>
            </a:r>
            <a:r>
              <a:rPr lang="en-US" dirty="0" err="1">
                <a:latin typeface="Calibri (Body)"/>
              </a:rPr>
              <a:t>này</a:t>
            </a:r>
            <a:r>
              <a:rPr lang="en-US" dirty="0">
                <a:latin typeface="Calibri (Body)"/>
              </a:rPr>
              <a:t> </a:t>
            </a:r>
            <a:r>
              <a:rPr lang="en-US" dirty="0" err="1">
                <a:latin typeface="Calibri (Body)"/>
              </a:rPr>
              <a:t>gồm</a:t>
            </a:r>
            <a:r>
              <a:rPr lang="en-US" dirty="0">
                <a:latin typeface="Calibri (Body)"/>
              </a:rPr>
              <a:t> các </a:t>
            </a:r>
            <a:r>
              <a:rPr lang="en-US" b="1" dirty="0">
                <a:latin typeface="Calibri (Body)"/>
              </a:rPr>
              <a:t>địa </a:t>
            </a:r>
            <a:r>
              <a:rPr lang="en-US" b="1" dirty="0" err="1">
                <a:latin typeface="Calibri (Body)"/>
              </a:rPr>
              <a:t>chỉ</a:t>
            </a:r>
            <a:r>
              <a:rPr lang="en-US" b="1" dirty="0">
                <a:latin typeface="Calibri (Body)"/>
              </a:rPr>
              <a:t> IP</a:t>
            </a:r>
            <a:r>
              <a:rPr lang="en-US" dirty="0">
                <a:latin typeface="Calibri (Body)"/>
              </a:rPr>
              <a:t> có </a:t>
            </a:r>
            <a:r>
              <a:rPr lang="en-US" dirty="0" smtClean="0">
                <a:latin typeface="Calibri (Body)"/>
              </a:rPr>
              <a:t>octet </a:t>
            </a:r>
            <a:r>
              <a:rPr lang="en-US" dirty="0">
                <a:latin typeface="Calibri (Body)"/>
              </a:rPr>
              <a:t>đầu tiên có giá trị </a:t>
            </a:r>
            <a:r>
              <a:rPr lang="en-US" dirty="0" err="1">
                <a:latin typeface="Calibri (Body)"/>
              </a:rPr>
              <a:t>từ</a:t>
            </a:r>
            <a:r>
              <a:rPr lang="en-US" dirty="0">
                <a:latin typeface="Calibri (Body)"/>
              </a:rPr>
              <a:t> 224-239. </a:t>
            </a:r>
            <a:endParaRPr lang="en-US" dirty="0" smtClean="0">
              <a:latin typeface="Calibri (Body)"/>
            </a:endParaRPr>
          </a:p>
          <a:p>
            <a:r>
              <a:rPr lang="en-US" dirty="0" smtClean="0">
                <a:latin typeface="Calibri (Body)"/>
              </a:rPr>
              <a:t>Lớp </a:t>
            </a:r>
            <a:r>
              <a:rPr lang="en-US" dirty="0">
                <a:latin typeface="Calibri (Body)"/>
              </a:rPr>
              <a:t>D có 4 bit đầu tiên luôn </a:t>
            </a:r>
            <a:r>
              <a:rPr lang="en-US" dirty="0" err="1">
                <a:latin typeface="Calibri (Body)"/>
              </a:rPr>
              <a:t>là</a:t>
            </a:r>
            <a:r>
              <a:rPr lang="en-US" dirty="0">
                <a:latin typeface="Calibri (Body)"/>
              </a:rPr>
              <a:t> </a:t>
            </a:r>
            <a:r>
              <a:rPr lang="en-US" b="1" dirty="0">
                <a:latin typeface="Calibri (Body)"/>
              </a:rPr>
              <a:t>1110</a:t>
            </a:r>
            <a:r>
              <a:rPr lang="en-US" b="1" dirty="0" smtClean="0">
                <a:latin typeface="Calibri (Body)"/>
              </a:rPr>
              <a:t>.</a:t>
            </a:r>
          </a:p>
          <a:p>
            <a:r>
              <a:rPr lang="en-US" dirty="0">
                <a:latin typeface="Calibri (Body)"/>
              </a:rPr>
              <a:t>L</a:t>
            </a:r>
            <a:r>
              <a:rPr lang="vi-VN" dirty="0" smtClean="0">
                <a:latin typeface="Calibri (Body)"/>
              </a:rPr>
              <a:t>ớp </a:t>
            </a:r>
            <a:r>
              <a:rPr lang="vi-VN" dirty="0">
                <a:latin typeface="Calibri (Body)"/>
              </a:rPr>
              <a:t>D được dành cho phát các thông tin (multicast/broadcast)</a:t>
            </a:r>
            <a:endParaRPr lang="en-US" b="1" dirty="0">
              <a:latin typeface="Calibri (Body)"/>
            </a:endParaRPr>
          </a:p>
        </p:txBody>
      </p:sp>
    </p:spTree>
    <p:extLst>
      <p:ext uri="{BB962C8B-B14F-4D97-AF65-F5344CB8AC3E}">
        <p14:creationId xmlns:p14="http://schemas.microsoft.com/office/powerpoint/2010/main" val="386321319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449</TotalTime>
  <Words>850</Words>
  <Application>Microsoft Office PowerPoint</Application>
  <PresentationFormat>Widescreen</PresentationFormat>
  <Paragraphs>87</Paragraphs>
  <Slides>14</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(Body)</vt:lpstr>
      <vt:lpstr>Calibri Light</vt:lpstr>
      <vt:lpstr>Wingdings</vt:lpstr>
      <vt:lpstr>Retrospect</vt:lpstr>
      <vt:lpstr>IP Address</vt:lpstr>
      <vt:lpstr>Content</vt:lpstr>
      <vt:lpstr>IPv4 Datagram Format</vt:lpstr>
      <vt:lpstr>IP Address</vt:lpstr>
      <vt:lpstr>IP Address</vt:lpstr>
      <vt:lpstr>IP Address Class</vt:lpstr>
      <vt:lpstr>IP Address Class</vt:lpstr>
      <vt:lpstr>IP Address Class</vt:lpstr>
      <vt:lpstr>IP Address Class</vt:lpstr>
      <vt:lpstr>IP Address Class</vt:lpstr>
      <vt:lpstr>IP Address Class</vt:lpstr>
      <vt:lpstr>IP Broadcast Address</vt:lpstr>
      <vt:lpstr>Loopback Address</vt:lpstr>
      <vt:lpstr>Subnet mask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 Address</dc:title>
  <dc:creator>NGUYEN THI UOC D20CN10</dc:creator>
  <cp:lastModifiedBy>NGUYEN THI UOC D20CN10</cp:lastModifiedBy>
  <cp:revision>39</cp:revision>
  <dcterms:created xsi:type="dcterms:W3CDTF">2023-09-24T23:43:58Z</dcterms:created>
  <dcterms:modified xsi:type="dcterms:W3CDTF">2023-10-01T16:24:17Z</dcterms:modified>
</cp:coreProperties>
</file>