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88C1DCA-2DBA-E34E-A959-86D3269B2DA2}" type="datetimeFigureOut">
              <a:rPr lang="en-VN" smtClean="0"/>
              <a:t>18/05/2023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7BF30C8-654A-4A40-890D-FB88B3D769A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0371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1DCA-2DBA-E34E-A959-86D3269B2DA2}" type="datetimeFigureOut">
              <a:rPr lang="en-VN" smtClean="0"/>
              <a:t>18/05/2023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30C8-654A-4A40-890D-FB88B3D769A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9301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1DCA-2DBA-E34E-A959-86D3269B2DA2}" type="datetimeFigureOut">
              <a:rPr lang="en-VN" smtClean="0"/>
              <a:t>18/05/2023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30C8-654A-4A40-890D-FB88B3D769A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2937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1DCA-2DBA-E34E-A959-86D3269B2DA2}" type="datetimeFigureOut">
              <a:rPr lang="en-VN" smtClean="0"/>
              <a:t>18/05/2023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30C8-654A-4A40-890D-FB88B3D769A6}" type="slidenum">
              <a:rPr lang="en-VN" smtClean="0"/>
              <a:t>‹#›</a:t>
            </a:fld>
            <a:endParaRPr lang="en-V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0867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1DCA-2DBA-E34E-A959-86D3269B2DA2}" type="datetimeFigureOut">
              <a:rPr lang="en-VN" smtClean="0"/>
              <a:t>18/05/2023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30C8-654A-4A40-890D-FB88B3D769A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84044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1DCA-2DBA-E34E-A959-86D3269B2DA2}" type="datetimeFigureOut">
              <a:rPr lang="en-VN" smtClean="0"/>
              <a:t>18/05/2023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30C8-654A-4A40-890D-FB88B3D769A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45260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1DCA-2DBA-E34E-A959-86D3269B2DA2}" type="datetimeFigureOut">
              <a:rPr lang="en-VN" smtClean="0"/>
              <a:t>18/05/2023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30C8-654A-4A40-890D-FB88B3D769A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81161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1DCA-2DBA-E34E-A959-86D3269B2DA2}" type="datetimeFigureOut">
              <a:rPr lang="en-VN" smtClean="0"/>
              <a:t>18/05/2023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30C8-654A-4A40-890D-FB88B3D769A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44155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1DCA-2DBA-E34E-A959-86D3269B2DA2}" type="datetimeFigureOut">
              <a:rPr lang="en-VN" smtClean="0"/>
              <a:t>18/05/2023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30C8-654A-4A40-890D-FB88B3D769A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4647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1DCA-2DBA-E34E-A959-86D3269B2DA2}" type="datetimeFigureOut">
              <a:rPr lang="en-VN" smtClean="0"/>
              <a:t>18/05/2023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30C8-654A-4A40-890D-FB88B3D769A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8178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1DCA-2DBA-E34E-A959-86D3269B2DA2}" type="datetimeFigureOut">
              <a:rPr lang="en-VN" smtClean="0"/>
              <a:t>18/05/2023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30C8-654A-4A40-890D-FB88B3D769A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7247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1DCA-2DBA-E34E-A959-86D3269B2DA2}" type="datetimeFigureOut">
              <a:rPr lang="en-VN" smtClean="0"/>
              <a:t>18/05/2023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30C8-654A-4A40-890D-FB88B3D769A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4065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1DCA-2DBA-E34E-A959-86D3269B2DA2}" type="datetimeFigureOut">
              <a:rPr lang="en-VN" smtClean="0"/>
              <a:t>18/05/2023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30C8-654A-4A40-890D-FB88B3D769A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70504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1DCA-2DBA-E34E-A959-86D3269B2DA2}" type="datetimeFigureOut">
              <a:rPr lang="en-VN" smtClean="0"/>
              <a:t>18/05/2023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30C8-654A-4A40-890D-FB88B3D769A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6147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1DCA-2DBA-E34E-A959-86D3269B2DA2}" type="datetimeFigureOut">
              <a:rPr lang="en-VN" smtClean="0"/>
              <a:t>18/05/2023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30C8-654A-4A40-890D-FB88B3D769A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3013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1DCA-2DBA-E34E-A959-86D3269B2DA2}" type="datetimeFigureOut">
              <a:rPr lang="en-VN" smtClean="0"/>
              <a:t>18/05/2023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30C8-654A-4A40-890D-FB88B3D769A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8413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1DCA-2DBA-E34E-A959-86D3269B2DA2}" type="datetimeFigureOut">
              <a:rPr lang="en-VN" smtClean="0"/>
              <a:t>18/05/2023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30C8-654A-4A40-890D-FB88B3D769A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3145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C1DCA-2DBA-E34E-A959-86D3269B2DA2}" type="datetimeFigureOut">
              <a:rPr lang="en-VN" smtClean="0"/>
              <a:t>18/05/2023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F30C8-654A-4A40-890D-FB88B3D769A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70805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943A-42F4-00D0-8478-85A0032EF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2"/>
            <a:ext cx="9725768" cy="2479675"/>
          </a:xfrm>
        </p:spPr>
        <p:txBody>
          <a:bodyPr/>
          <a:lstStyle/>
          <a:p>
            <a:r>
              <a:rPr lang="en-VN" dirty="0"/>
              <a:t>Chương 15: </a:t>
            </a:r>
            <a:br>
              <a:rPr lang="en-VN" dirty="0"/>
            </a:br>
            <a:r>
              <a:rPr lang="en-VN" dirty="0"/>
              <a:t>Tạo 1 trang thương mại điên Tử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016B2-EFC2-4D81-5A06-62F263097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213633" cy="103063"/>
          </a:xfrm>
        </p:spPr>
        <p:txBody>
          <a:bodyPr>
            <a:normAutofit fontScale="25000" lnSpcReduction="20000"/>
          </a:bodyPr>
          <a:lstStyle/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899763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28B6-423F-087D-BE52-903BF6C3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V) Thiết kế website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C74DAD-9844-EB87-F299-13A9176A8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604" y="2970884"/>
            <a:ext cx="6133007" cy="32688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B7D0BE-0107-8362-E5D6-53DEDE17D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289" y="1567127"/>
            <a:ext cx="7772400" cy="130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40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28B6-423F-087D-BE52-903BF6C3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VI) Cung cấp các công cụ hỗ trợ Trang tmđt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EAEF3-8F06-B2D3-7970-7C8F90CE1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2511426"/>
          </a:xfrm>
        </p:spPr>
        <p:txBody>
          <a:bodyPr>
            <a:normAutofit/>
          </a:bodyPr>
          <a:lstStyle/>
          <a:p>
            <a:pPr lvl="3"/>
            <a:r>
              <a:rPr lang="en-VN" dirty="0"/>
              <a:t>Hiển thị các banner quảng cáo động</a:t>
            </a:r>
          </a:p>
          <a:p>
            <a:pPr lvl="3"/>
            <a:r>
              <a:rPr lang="en-VN" dirty="0"/>
              <a:t>Hỗ trợ đăng nhập từ những ứng dụng bên thứ 3</a:t>
            </a:r>
          </a:p>
          <a:p>
            <a:pPr lvl="3"/>
            <a:r>
              <a:rPr lang="en-VN" dirty="0"/>
              <a:t>Tích hợp công cụ phân tích, báo cáo dữ liệu để đưa ra những gợi ý hữu ích cho người dùng</a:t>
            </a:r>
          </a:p>
          <a:p>
            <a:pPr lvl="3"/>
            <a:r>
              <a:rPr lang="en-VN" dirty="0"/>
              <a:t>Các công cụ tìm kiếm thông minh, tích hợp AI để tăng tính ứng dụng cho trang web</a:t>
            </a:r>
          </a:p>
          <a:p>
            <a:pPr lvl="3"/>
            <a:r>
              <a:rPr lang="en-VN" dirty="0"/>
              <a:t>Tích hợp các phương thức thanh toán thông minh của nhiều các cổng thanh toán</a:t>
            </a:r>
          </a:p>
          <a:p>
            <a:pPr marL="1371600" lvl="3" indent="0">
              <a:buNone/>
            </a:pPr>
            <a:endParaRPr lang="en-VN" dirty="0"/>
          </a:p>
          <a:p>
            <a:pPr marL="914400" lvl="2" indent="0">
              <a:buNone/>
            </a:pP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930638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28B6-423F-087D-BE52-903BF6C3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VI) Cung cấp các công cụ hỗ trợ Trang tmđt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EAEF3-8F06-B2D3-7970-7C8F90CE1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2511426"/>
          </a:xfrm>
        </p:spPr>
        <p:txBody>
          <a:bodyPr>
            <a:normAutofit/>
          </a:bodyPr>
          <a:lstStyle/>
          <a:p>
            <a:pPr lvl="3"/>
            <a:r>
              <a:rPr lang="en-VN" dirty="0"/>
              <a:t>Hiển thị các banner quảng cáo động</a:t>
            </a:r>
          </a:p>
          <a:p>
            <a:pPr lvl="3"/>
            <a:r>
              <a:rPr lang="en-VN" dirty="0"/>
              <a:t>Hỗ trợ đăng nhập từ những ứng dụng bên thứ 3</a:t>
            </a:r>
          </a:p>
          <a:p>
            <a:pPr lvl="3"/>
            <a:r>
              <a:rPr lang="en-VN" dirty="0"/>
              <a:t>Tích hợp công cụ phân tích, báo cáo dữ liệu để đưa ra những gợi ý hữu ích cho người dùng</a:t>
            </a:r>
          </a:p>
          <a:p>
            <a:pPr lvl="3"/>
            <a:r>
              <a:rPr lang="en-VN" dirty="0"/>
              <a:t>Các công cụ tìm kiếm thông minh, tích hợp AI để tăng tính ứng dụng cho trang web</a:t>
            </a:r>
          </a:p>
          <a:p>
            <a:pPr lvl="3"/>
            <a:r>
              <a:rPr lang="en-VN" dirty="0"/>
              <a:t>Tích hợp các phương thức thanh toán thông minh của nhiều các cổng thanh toán</a:t>
            </a:r>
          </a:p>
          <a:p>
            <a:pPr marL="1371600" lvl="3" indent="0">
              <a:buNone/>
            </a:pPr>
            <a:endParaRPr lang="en-VN" dirty="0"/>
          </a:p>
          <a:p>
            <a:pPr marL="914400" lvl="2" indent="0">
              <a:buNone/>
            </a:pP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56358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28B6-423F-087D-BE52-903BF6C3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I) Tham Gia vào thị trường TMĐT và BẮt đầu mô hình kinh doanh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EAEF3-8F06-B2D3-7970-7C8F90CE1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VN" dirty="0"/>
              <a:t>1) Thành lập công ty hoặc 1 dự án TMĐT:</a:t>
            </a:r>
          </a:p>
          <a:p>
            <a:pPr lvl="2"/>
            <a:r>
              <a:rPr lang="en-VN" dirty="0"/>
              <a:t>Xác định nhu cầu của người tiêu dùng hoặc thị trường</a:t>
            </a:r>
          </a:p>
          <a:p>
            <a:pPr lvl="2"/>
            <a:r>
              <a:rPr lang="en-VN" dirty="0"/>
              <a:t>Nghiên cứu cơ hội</a:t>
            </a:r>
          </a:p>
          <a:p>
            <a:pPr lvl="2"/>
            <a:r>
              <a:rPr lang="en-VN" dirty="0"/>
              <a:t>Lập kế hoạch cụ thể cho công ty ngắn hạn và dài hạn</a:t>
            </a:r>
          </a:p>
          <a:p>
            <a:pPr marL="914400" lvl="2" indent="0">
              <a:buNone/>
            </a:pP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10805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28B6-423F-087D-BE52-903BF6C3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I) Tham Gia vào thị trường TMĐT và BẮt đầu mô hình kinh doanh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EAEF3-8F06-B2D3-7970-7C8F90CE1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VN" dirty="0"/>
              <a:t>2) Tìm nhà đầu tư:</a:t>
            </a:r>
          </a:p>
          <a:p>
            <a:pPr lvl="2"/>
            <a:r>
              <a:rPr lang="en-VN" dirty="0"/>
              <a:t>Cá nhân có nguồn lực tài chính tốt</a:t>
            </a:r>
          </a:p>
          <a:p>
            <a:pPr lvl="2"/>
            <a:r>
              <a:rPr lang="en-VN" dirty="0"/>
              <a:t>Công ty, trường học</a:t>
            </a:r>
          </a:p>
          <a:p>
            <a:pPr lvl="2"/>
            <a:r>
              <a:rPr lang="en-VN" dirty="0"/>
              <a:t> Các nguồn quỹ khởi nghiệp</a:t>
            </a:r>
          </a:p>
          <a:p>
            <a:pPr lvl="2"/>
            <a:r>
              <a:rPr lang="en-VN" dirty="0"/>
              <a:t>Các quỹ đầu tư mạo hiểm</a:t>
            </a:r>
          </a:p>
          <a:p>
            <a:pPr lvl="2"/>
            <a:r>
              <a:rPr lang="en-VN" dirty="0"/>
              <a:t>Lên sàn chứng khoán (IPO)</a:t>
            </a:r>
          </a:p>
          <a:p>
            <a:pPr marL="914400" lvl="2" indent="0">
              <a:buNone/>
            </a:pP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81035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28B6-423F-087D-BE52-903BF6C3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I) Tham Gia vào thị trường TMĐT và BẮt đầu mô hình kinh doanh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F5E64-18A6-A2CF-1268-8A43C6E12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253" y="1888166"/>
            <a:ext cx="7001494" cy="399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2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28B6-423F-087D-BE52-903BF6C3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II)Thêm các tính năng mới cho trang TMĐT, chuyển đổi sang doanh nghiêp điên tử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EAEF3-8F06-B2D3-7970-7C8F90CE1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VN" dirty="0"/>
              <a:t>1) Thêm các tính năng EC mới:</a:t>
            </a:r>
          </a:p>
          <a:p>
            <a:pPr lvl="2"/>
            <a:r>
              <a:rPr lang="en-VN" dirty="0"/>
              <a:t>Cửa hàng trực tuyến</a:t>
            </a:r>
          </a:p>
          <a:p>
            <a:pPr lvl="2"/>
            <a:r>
              <a:rPr lang="en-VN" dirty="0"/>
              <a:t>Cổng thông tin</a:t>
            </a:r>
          </a:p>
          <a:p>
            <a:pPr lvl="2"/>
            <a:r>
              <a:rPr lang="en-VN" dirty="0"/>
              <a:t>Đặt hàng online</a:t>
            </a:r>
          </a:p>
          <a:p>
            <a:pPr lvl="2"/>
            <a:r>
              <a:rPr lang="en-VN" dirty="0"/>
              <a:t>Đấu giá và đấu giá ngược</a:t>
            </a:r>
          </a:p>
          <a:p>
            <a:pPr lvl="2"/>
            <a:endParaRPr lang="en-VN" dirty="0"/>
          </a:p>
          <a:p>
            <a:pPr marL="914400" lvl="2" indent="0">
              <a:buNone/>
            </a:pP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375802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28B6-423F-087D-BE52-903BF6C3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II)Thêm các tính năng mới cho trang TMĐT, chuyển đổi sang doanh nghiêp điên tử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EAEF3-8F06-B2D3-7970-7C8F90CE1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VN" dirty="0"/>
              <a:t>2) Hình thức doanh nghiệp điện tử:</a:t>
            </a:r>
          </a:p>
          <a:p>
            <a:pPr lvl="2"/>
            <a:r>
              <a:rPr lang="en-VN" dirty="0"/>
              <a:t>Xây dựng BPM</a:t>
            </a:r>
          </a:p>
          <a:p>
            <a:pPr lvl="3"/>
            <a:r>
              <a:rPr lang="en-VN" dirty="0"/>
              <a:t>Tái cấu trúc doanh nghiệp với hệ thống quy trình được kiểm soát từ từ ng-ng, system-system, system-ng</a:t>
            </a:r>
          </a:p>
          <a:p>
            <a:pPr lvl="2"/>
            <a:r>
              <a:rPr lang="en-VN" dirty="0"/>
              <a:t>Quản lý các thay đổi trên trang TMĐT</a:t>
            </a:r>
          </a:p>
          <a:p>
            <a:pPr lvl="2"/>
            <a:r>
              <a:rPr lang="en-VN" dirty="0"/>
              <a:t>Sử dụng các công cụ phần mềm phục cụ chuyển đổi</a:t>
            </a:r>
          </a:p>
          <a:p>
            <a:pPr lvl="2"/>
            <a:endParaRPr lang="en-VN" dirty="0"/>
          </a:p>
          <a:p>
            <a:pPr marL="914400" lvl="2" indent="0">
              <a:buNone/>
            </a:pP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86886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28B6-423F-087D-BE52-903BF6C3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5027"/>
            <a:ext cx="9905998" cy="1478570"/>
          </a:xfrm>
        </p:spPr>
        <p:txBody>
          <a:bodyPr/>
          <a:lstStyle/>
          <a:p>
            <a:r>
              <a:rPr lang="en-VN" dirty="0"/>
              <a:t>III) Xây dựng 1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EAEF3-8F06-B2D3-7970-7C8F90CE1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8143"/>
            <a:ext cx="9669873" cy="1770857"/>
          </a:xfrm>
        </p:spPr>
        <p:txBody>
          <a:bodyPr/>
          <a:lstStyle/>
          <a:p>
            <a:pPr marL="914400" lvl="2" indent="0">
              <a:buNone/>
            </a:pPr>
            <a:r>
              <a:rPr lang="en-VN" dirty="0"/>
              <a:t>+)  Cung cấp sự tương tác của khách hàng với doanh nghiệp và doanh nghiệp với nhau</a:t>
            </a:r>
          </a:p>
          <a:p>
            <a:pPr marL="914400" lvl="2" indent="0">
              <a:buNone/>
            </a:pPr>
            <a:r>
              <a:rPr lang="en-VN" dirty="0"/>
              <a:t>+) Tăng lượng khách truy cập</a:t>
            </a:r>
          </a:p>
          <a:p>
            <a:pPr marL="914400" lvl="2" indent="0">
              <a:buNone/>
            </a:pPr>
            <a:r>
              <a:rPr lang="en-VN" dirty="0"/>
              <a:t>+) Hỗ trợ các tính năng như đặt hàng, thanh toán online</a:t>
            </a:r>
          </a:p>
          <a:p>
            <a:pPr marL="914400" lvl="2" indent="0">
              <a:buNone/>
            </a:pPr>
            <a:r>
              <a:rPr lang="en-VN" dirty="0"/>
              <a:t>+) T</a:t>
            </a:r>
            <a:r>
              <a:rPr lang="en-US" dirty="0"/>
              <a:t>h</a:t>
            </a:r>
            <a:r>
              <a:rPr lang="en-VN" dirty="0"/>
              <a:t>u hút các doanh nghiệp nhỏ và vừa quảng cáo trên website.</a:t>
            </a:r>
          </a:p>
          <a:p>
            <a:pPr marL="914400" lvl="2" indent="0">
              <a:buNone/>
            </a:pPr>
            <a:endParaRPr lang="en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6F65E8-FF97-D00C-DB3F-1847A78E6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686" y="3604708"/>
            <a:ext cx="6137748" cy="24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89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28B6-423F-087D-BE52-903BF6C3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IV) Lựa chọn phương án lưu trữ và tên miền cho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EAEF3-8F06-B2D3-7970-7C8F90CE1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693121"/>
          </a:xfrm>
        </p:spPr>
        <p:txBody>
          <a:bodyPr/>
          <a:lstStyle/>
          <a:p>
            <a:pPr marL="1257300" lvl="2" indent="-342900">
              <a:buFont typeface="+mj-lt"/>
              <a:buAutoNum type="arabicPeriod"/>
            </a:pPr>
            <a:r>
              <a:rPr lang="en-VN" dirty="0"/>
              <a:t>Hosting Web:</a:t>
            </a:r>
          </a:p>
          <a:p>
            <a:pPr lvl="3"/>
            <a:r>
              <a:rPr lang="en-VN" dirty="0"/>
              <a:t>Xây dựng máy chủ tại công ty ( chi phí đắt)</a:t>
            </a:r>
          </a:p>
          <a:p>
            <a:pPr lvl="3"/>
            <a:r>
              <a:rPr lang="en-VN" dirty="0"/>
              <a:t>Thuê các công ty chuyên cho thuê máy chủ</a:t>
            </a:r>
          </a:p>
          <a:p>
            <a:pPr lvl="3"/>
            <a:r>
              <a:rPr lang="en-VN" dirty="0"/>
              <a:t>On cloud</a:t>
            </a:r>
          </a:p>
          <a:p>
            <a:pPr lvl="3"/>
            <a:endParaRPr lang="en-VN" dirty="0"/>
          </a:p>
          <a:p>
            <a:pPr marL="1371600" lvl="3" indent="0">
              <a:buNone/>
            </a:pPr>
            <a:endParaRPr lang="en-VN" dirty="0"/>
          </a:p>
          <a:p>
            <a:pPr marL="914400" lvl="2" indent="0">
              <a:buNone/>
            </a:pPr>
            <a:endParaRPr lang="en-V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0197DB-8069-CE9C-85C0-9DEBB9F4E7D6}"/>
              </a:ext>
            </a:extLst>
          </p:cNvPr>
          <p:cNvSpPr txBox="1">
            <a:spLocks/>
          </p:cNvSpPr>
          <p:nvPr/>
        </p:nvSpPr>
        <p:spPr>
          <a:xfrm>
            <a:off x="1141412" y="3942608"/>
            <a:ext cx="9905999" cy="1693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r>
              <a:rPr lang="en-VN" dirty="0"/>
              <a:t>2. Đăng ký tên miền:</a:t>
            </a:r>
          </a:p>
          <a:p>
            <a:pPr lvl="3"/>
            <a:r>
              <a:rPr lang="en-VN" dirty="0"/>
              <a:t>Dựa vào chức năng của trang web để đăng ký</a:t>
            </a:r>
          </a:p>
          <a:p>
            <a:pPr lvl="3"/>
            <a:r>
              <a:rPr lang="en-VN" dirty="0"/>
              <a:t>Tên miền cũng ảnh hưởng lớn đến truyên thông của công ty</a:t>
            </a:r>
          </a:p>
        </p:txBody>
      </p:sp>
    </p:spTree>
    <p:extLst>
      <p:ext uri="{BB962C8B-B14F-4D97-AF65-F5344CB8AC3E}">
        <p14:creationId xmlns:p14="http://schemas.microsoft.com/office/powerpoint/2010/main" val="79180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28B6-423F-087D-BE52-903BF6C3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V) Thiết kế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EAEF3-8F06-B2D3-7970-7C8F90CE1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2511426"/>
          </a:xfrm>
        </p:spPr>
        <p:txBody>
          <a:bodyPr>
            <a:normAutofit/>
          </a:bodyPr>
          <a:lstStyle/>
          <a:p>
            <a:pPr marL="1257300" lvl="2" indent="-342900">
              <a:buFont typeface="+mj-lt"/>
              <a:buAutoNum type="arabicPeriod"/>
            </a:pPr>
            <a:r>
              <a:rPr lang="en-VN" dirty="0"/>
              <a:t>Guideline:</a:t>
            </a:r>
          </a:p>
          <a:p>
            <a:pPr lvl="3"/>
            <a:r>
              <a:rPr lang="en-VN" dirty="0"/>
              <a:t>Xây dựng cho ngươi dùng , hữu dụng và cung cấp cho họ đầy đủ thông tin</a:t>
            </a:r>
          </a:p>
          <a:p>
            <a:pPr lvl="3"/>
            <a:r>
              <a:rPr lang="en-VN" dirty="0"/>
              <a:t>Xây dựng phương án bảo mật tốt nhất cho website để bảo vệ thông tin người dùng</a:t>
            </a:r>
          </a:p>
          <a:p>
            <a:pPr lvl="3"/>
            <a:r>
              <a:rPr lang="en-VN" dirty="0"/>
              <a:t>Phát triển các tính năng mới và khắc phục các lôĩ cũ liên tục trên website</a:t>
            </a:r>
          </a:p>
          <a:p>
            <a:pPr lvl="3"/>
            <a:r>
              <a:rPr lang="en-VN" dirty="0"/>
              <a:t>Tổ chức các nhãn, điều hướng thông tin hữu ích cho người dùng</a:t>
            </a:r>
          </a:p>
          <a:p>
            <a:pPr lvl="3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truyên</a:t>
            </a:r>
            <a:r>
              <a:rPr lang="en-US" dirty="0"/>
              <a:t> </a:t>
            </a:r>
            <a:r>
              <a:rPr lang="en-US" dirty="0" err="1"/>
              <a:t>tải</a:t>
            </a:r>
            <a:endParaRPr lang="en-VN" dirty="0"/>
          </a:p>
          <a:p>
            <a:pPr lvl="3"/>
            <a:endParaRPr lang="en-VN" dirty="0"/>
          </a:p>
          <a:p>
            <a:pPr marL="1371600" lvl="3" indent="0">
              <a:buNone/>
            </a:pPr>
            <a:endParaRPr lang="en-VN" dirty="0"/>
          </a:p>
          <a:p>
            <a:pPr marL="914400" lvl="2" indent="0">
              <a:buNone/>
            </a:pP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124326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{0F96B316-8AF4-A047-9BF3-B7BD08658FEC}tf10001122</Template>
  <TotalTime>109</TotalTime>
  <Words>634</Words>
  <Application>Microsoft Macintosh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Chương 15:  Tạo 1 trang thương mại điên Tử</vt:lpstr>
      <vt:lpstr>I) Tham Gia vào thị trường TMĐT và BẮt đầu mô hình kinh doanh</vt:lpstr>
      <vt:lpstr>I) Tham Gia vào thị trường TMĐT và BẮt đầu mô hình kinh doanh</vt:lpstr>
      <vt:lpstr>I) Tham Gia vào thị trường TMĐT và BẮt đầu mô hình kinh doanh</vt:lpstr>
      <vt:lpstr>II)Thêm các tính năng mới cho trang TMĐT, chuyển đổi sang doanh nghiêp điên tử</vt:lpstr>
      <vt:lpstr>II)Thêm các tính năng mới cho trang TMĐT, chuyển đổi sang doanh nghiêp điên tử</vt:lpstr>
      <vt:lpstr>III) Xây dựng 1 website</vt:lpstr>
      <vt:lpstr>IV) Lựa chọn phương án lưu trữ và tên miền cho website</vt:lpstr>
      <vt:lpstr>V) Thiết kế website</vt:lpstr>
      <vt:lpstr>V) Thiết kế website</vt:lpstr>
      <vt:lpstr>VI) Cung cấp các công cụ hỗ trợ Trang tmđt</vt:lpstr>
      <vt:lpstr>VI) Cung cấp các công cụ hỗ trợ Trang tmđt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15:  Tạo 1 trang thương mại điên Tử</dc:title>
  <dc:creator>phuongin235@gmail.com</dc:creator>
  <cp:lastModifiedBy>phuongin235@gmail.com</cp:lastModifiedBy>
  <cp:revision>1</cp:revision>
  <dcterms:created xsi:type="dcterms:W3CDTF">2023-05-18T14:13:51Z</dcterms:created>
  <dcterms:modified xsi:type="dcterms:W3CDTF">2023-05-18T16:03:24Z</dcterms:modified>
</cp:coreProperties>
</file>