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Lst>
  <p:sldSz cx="18288000" cy="10287000"/>
  <p:notesSz cx="6858000" cy="9144000"/>
  <p:embeddedFontLst>
    <p:embeddedFont>
      <p:font typeface="Calibri" pitchFamily="34" charset="0"/>
      <p:regular r:id="rId50"/>
      <p:bold r:id="rId51"/>
      <p:italic r:id="rId52"/>
      <p:boldItalic r:id="rId53"/>
    </p:embeddedFont>
    <p:embeddedFont>
      <p:font typeface="Muli Bold Bold" charset="0"/>
      <p:regular r:id="rId54"/>
    </p:embeddedFont>
    <p:embeddedFont>
      <p:font typeface="Muli Bold" charset="0"/>
      <p:regular r:id="rId5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42" d="100"/>
          <a:sy n="42" d="100"/>
        </p:scale>
        <p:origin x="-120" y="-3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font" Target="fonts/font1.fntdata"/><Relationship Id="rId55"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4.fntdata"/><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font" Target="fonts/font2.fntdata"/><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04/12/23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04/12/23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04/12/23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04/12/23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04/12/23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04/12/23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04/12/23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04/12/23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04/12/23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04/12/23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04/12/23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04/12/23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hyperlink" Target="http://milliondollarhomepage.com/" TargetMode="Externa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TextBox 2"/>
          <p:cNvSpPr txBox="1"/>
          <p:nvPr/>
        </p:nvSpPr>
        <p:spPr>
          <a:xfrm>
            <a:off x="1028700" y="3407550"/>
            <a:ext cx="14416141" cy="2493645"/>
          </a:xfrm>
          <a:prstGeom prst="rect">
            <a:avLst/>
          </a:prstGeom>
        </p:spPr>
        <p:txBody>
          <a:bodyPr lIns="0" tIns="0" rIns="0" bIns="0" rtlCol="0" anchor="t">
            <a:spAutoFit/>
          </a:bodyPr>
          <a:lstStyle/>
          <a:p>
            <a:pPr>
              <a:lnSpc>
                <a:spcPts val="10080"/>
              </a:lnSpc>
            </a:pPr>
            <a:r>
              <a:rPr lang="en-US" sz="7200" spc="-79">
                <a:solidFill>
                  <a:srgbClr val="000000"/>
                </a:solidFill>
                <a:latin typeface="Muli Bold Bold"/>
              </a:rPr>
              <a:t>TIẾP THỊ VÀ QUẢNG CÁO TRONG THƯƠNG MẠI ĐIỆN TỬ</a:t>
            </a:r>
          </a:p>
        </p:txBody>
      </p:sp>
      <p:grpSp>
        <p:nvGrpSpPr>
          <p:cNvPr id="3" name="Group 3"/>
          <p:cNvGrpSpPr/>
          <p:nvPr/>
        </p:nvGrpSpPr>
        <p:grpSpPr>
          <a:xfrm>
            <a:off x="16580681" y="2340876"/>
            <a:ext cx="7321033" cy="6340049"/>
            <a:chOff x="0" y="0"/>
            <a:chExt cx="3619627" cy="3134614"/>
          </a:xfrm>
        </p:grpSpPr>
        <p:sp>
          <p:nvSpPr>
            <p:cNvPr id="4" name="Freeform 4"/>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5" name="Group 5"/>
          <p:cNvGrpSpPr/>
          <p:nvPr/>
        </p:nvGrpSpPr>
        <p:grpSpPr>
          <a:xfrm>
            <a:off x="13317846" y="7106212"/>
            <a:ext cx="4970154" cy="4304177"/>
            <a:chOff x="0" y="0"/>
            <a:chExt cx="3619627" cy="3134614"/>
          </a:xfrm>
        </p:grpSpPr>
        <p:sp>
          <p:nvSpPr>
            <p:cNvPr id="6" name="Freeform 6"/>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7" name="Group 7"/>
          <p:cNvGrpSpPr/>
          <p:nvPr/>
        </p:nvGrpSpPr>
        <p:grpSpPr>
          <a:xfrm>
            <a:off x="15444841" y="4527258"/>
            <a:ext cx="2271679" cy="1967285"/>
            <a:chOff x="0" y="0"/>
            <a:chExt cx="3619627" cy="3134614"/>
          </a:xfrm>
        </p:grpSpPr>
        <p:sp>
          <p:nvSpPr>
            <p:cNvPr id="8" name="Freeform 8"/>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grpSp>
        <p:nvGrpSpPr>
          <p:cNvPr id="9" name="Group 9"/>
          <p:cNvGrpSpPr/>
          <p:nvPr/>
        </p:nvGrpSpPr>
        <p:grpSpPr>
          <a:xfrm>
            <a:off x="14488381" y="-21818"/>
            <a:ext cx="3799619" cy="3290488"/>
            <a:chOff x="0" y="0"/>
            <a:chExt cx="3619627" cy="3134614"/>
          </a:xfrm>
        </p:grpSpPr>
        <p:sp>
          <p:nvSpPr>
            <p:cNvPr id="10" name="Freeform 10"/>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11" name="Group 11"/>
          <p:cNvGrpSpPr/>
          <p:nvPr/>
        </p:nvGrpSpPr>
        <p:grpSpPr>
          <a:xfrm>
            <a:off x="1028700" y="1054262"/>
            <a:ext cx="4334635" cy="603249"/>
            <a:chOff x="0" y="0"/>
            <a:chExt cx="5779513" cy="804333"/>
          </a:xfrm>
        </p:grpSpPr>
        <p:sp>
          <p:nvSpPr>
            <p:cNvPr id="12" name="TextBox 12"/>
            <p:cNvSpPr txBox="1"/>
            <p:nvPr/>
          </p:nvSpPr>
          <p:spPr>
            <a:xfrm>
              <a:off x="1331364" y="-85725"/>
              <a:ext cx="4448149" cy="890058"/>
            </a:xfrm>
            <a:prstGeom prst="rect">
              <a:avLst/>
            </a:prstGeom>
          </p:spPr>
          <p:txBody>
            <a:bodyPr lIns="0" tIns="0" rIns="0" bIns="0" rtlCol="0" anchor="t">
              <a:spAutoFit/>
            </a:bodyPr>
            <a:lstStyle/>
            <a:p>
              <a:pPr>
                <a:lnSpc>
                  <a:spcPts val="5600"/>
                </a:lnSpc>
                <a:spcBef>
                  <a:spcPct val="0"/>
                </a:spcBef>
              </a:pPr>
              <a:r>
                <a:rPr lang="en-US" sz="4000">
                  <a:solidFill>
                    <a:srgbClr val="000000"/>
                  </a:solidFill>
                  <a:latin typeface="Muli Bold"/>
                </a:rPr>
                <a:t>CHƯƠNG 8</a:t>
              </a:r>
            </a:p>
          </p:txBody>
        </p:sp>
        <p:pic>
          <p:nvPicPr>
            <p:cNvPr id="13" name="Picture 13"/>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a:off x="0" y="69"/>
              <a:ext cx="931174" cy="804196"/>
            </a:xfrm>
            <a:prstGeom prst="rect">
              <a:avLst/>
            </a:prstGeom>
          </p:spPr>
        </p:pic>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TextBox 2"/>
          <p:cNvSpPr txBox="1"/>
          <p:nvPr/>
        </p:nvSpPr>
        <p:spPr>
          <a:xfrm>
            <a:off x="4590021" y="269704"/>
            <a:ext cx="12669279" cy="2337435"/>
          </a:xfrm>
          <a:prstGeom prst="rect">
            <a:avLst/>
          </a:prstGeom>
        </p:spPr>
        <p:txBody>
          <a:bodyPr lIns="0" tIns="0" rIns="0" bIns="0" rtlCol="0" anchor="t">
            <a:spAutoFit/>
          </a:bodyPr>
          <a:lstStyle/>
          <a:p>
            <a:pPr>
              <a:lnSpc>
                <a:spcPts val="9359"/>
              </a:lnSpc>
              <a:spcBef>
                <a:spcPct val="0"/>
              </a:spcBef>
            </a:pPr>
            <a:r>
              <a:rPr lang="en-US" sz="7199" spc="-71">
                <a:solidFill>
                  <a:srgbClr val="000000"/>
                </a:solidFill>
                <a:latin typeface="Muli Bold"/>
              </a:rPr>
              <a:t>Lòng trung thành, sự hài lòng và độ tin cậy trong EC</a:t>
            </a:r>
          </a:p>
        </p:txBody>
      </p:sp>
      <p:grpSp>
        <p:nvGrpSpPr>
          <p:cNvPr id="3" name="Group 3"/>
          <p:cNvGrpSpPr/>
          <p:nvPr/>
        </p:nvGrpSpPr>
        <p:grpSpPr>
          <a:xfrm rot="-10800000">
            <a:off x="-6381026" y="-3966374"/>
            <a:ext cx="9822161" cy="6226137"/>
            <a:chOff x="0" y="0"/>
            <a:chExt cx="8474859" cy="5372100"/>
          </a:xfrm>
        </p:grpSpPr>
        <p:sp>
          <p:nvSpPr>
            <p:cNvPr id="4" name="Freeform 4"/>
            <p:cNvSpPr/>
            <p:nvPr/>
          </p:nvSpPr>
          <p:spPr>
            <a:xfrm>
              <a:off x="0" y="0"/>
              <a:ext cx="8474859" cy="5372100"/>
            </a:xfrm>
            <a:custGeom>
              <a:avLst/>
              <a:gdLst/>
              <a:ahLst/>
              <a:cxnLst/>
              <a:rect l="l" t="t" r="r" b="b"/>
              <a:pathLst>
                <a:path w="8474859" h="5372100">
                  <a:moveTo>
                    <a:pt x="6924189" y="0"/>
                  </a:moveTo>
                  <a:lnTo>
                    <a:pt x="1550670" y="0"/>
                  </a:lnTo>
                  <a:lnTo>
                    <a:pt x="0" y="2686050"/>
                  </a:lnTo>
                  <a:lnTo>
                    <a:pt x="1550670" y="5372100"/>
                  </a:lnTo>
                  <a:lnTo>
                    <a:pt x="6924189" y="5372100"/>
                  </a:lnTo>
                  <a:lnTo>
                    <a:pt x="8474859" y="2686050"/>
                  </a:lnTo>
                  <a:lnTo>
                    <a:pt x="6924189" y="0"/>
                  </a:lnTo>
                  <a:close/>
                </a:path>
              </a:pathLst>
            </a:custGeom>
            <a:solidFill>
              <a:srgbClr val="004651"/>
            </a:solidFill>
          </p:spPr>
        </p:sp>
      </p:grpSp>
      <p:grpSp>
        <p:nvGrpSpPr>
          <p:cNvPr id="5" name="Group 5"/>
          <p:cNvGrpSpPr/>
          <p:nvPr/>
        </p:nvGrpSpPr>
        <p:grpSpPr>
          <a:xfrm>
            <a:off x="1571952" y="-1167251"/>
            <a:ext cx="2695438" cy="2334501"/>
            <a:chOff x="0" y="0"/>
            <a:chExt cx="6202680" cy="5372100"/>
          </a:xfrm>
        </p:grpSpPr>
        <p:sp>
          <p:nvSpPr>
            <p:cNvPr id="6" name="Freeform 6"/>
            <p:cNvSpPr/>
            <p:nvPr/>
          </p:nvSpPr>
          <p:spPr>
            <a:xfrm>
              <a:off x="0" y="0"/>
              <a:ext cx="6202680" cy="5372100"/>
            </a:xfrm>
            <a:custGeom>
              <a:avLst/>
              <a:gdLst/>
              <a:ahLst/>
              <a:cxnLst/>
              <a:rect l="l" t="t" r="r" b="b"/>
              <a:pathLst>
                <a:path w="6202680" h="5372100">
                  <a:moveTo>
                    <a:pt x="4652010" y="0"/>
                  </a:moveTo>
                  <a:lnTo>
                    <a:pt x="1550670" y="0"/>
                  </a:lnTo>
                  <a:lnTo>
                    <a:pt x="0" y="2686050"/>
                  </a:lnTo>
                  <a:lnTo>
                    <a:pt x="1550670" y="5372100"/>
                  </a:lnTo>
                  <a:lnTo>
                    <a:pt x="4652010" y="5372100"/>
                  </a:lnTo>
                  <a:lnTo>
                    <a:pt x="6202680" y="2686050"/>
                  </a:lnTo>
                  <a:lnTo>
                    <a:pt x="4652010" y="0"/>
                  </a:lnTo>
                  <a:close/>
                </a:path>
              </a:pathLst>
            </a:custGeom>
            <a:solidFill>
              <a:srgbClr val="00A181"/>
            </a:solidFill>
          </p:spPr>
        </p:sp>
      </p:grpSp>
      <p:sp>
        <p:nvSpPr>
          <p:cNvPr id="7" name="TextBox 7"/>
          <p:cNvSpPr txBox="1"/>
          <p:nvPr/>
        </p:nvSpPr>
        <p:spPr>
          <a:xfrm>
            <a:off x="1028700" y="3123946"/>
            <a:ext cx="16159970" cy="909955"/>
          </a:xfrm>
          <a:prstGeom prst="rect">
            <a:avLst/>
          </a:prstGeom>
        </p:spPr>
        <p:txBody>
          <a:bodyPr lIns="0" tIns="0" rIns="0" bIns="0" rtlCol="0" anchor="t">
            <a:spAutoFit/>
          </a:bodyPr>
          <a:lstStyle/>
          <a:p>
            <a:pPr>
              <a:lnSpc>
                <a:spcPts val="7280"/>
              </a:lnSpc>
              <a:spcBef>
                <a:spcPct val="0"/>
              </a:spcBef>
            </a:pPr>
            <a:r>
              <a:rPr lang="en-US" sz="5600" spc="-56">
                <a:solidFill>
                  <a:srgbClr val="000000"/>
                </a:solidFill>
                <a:latin typeface="Muli Bold"/>
              </a:rPr>
              <a:t>Lòng trung thành của khách hàng</a:t>
            </a:r>
          </a:p>
        </p:txBody>
      </p:sp>
      <p:sp>
        <p:nvSpPr>
          <p:cNvPr id="8" name="TextBox 8"/>
          <p:cNvSpPr txBox="1"/>
          <p:nvPr/>
        </p:nvSpPr>
        <p:spPr>
          <a:xfrm>
            <a:off x="554641" y="4308510"/>
            <a:ext cx="16159970" cy="3282950"/>
          </a:xfrm>
          <a:prstGeom prst="rect">
            <a:avLst/>
          </a:prstGeom>
        </p:spPr>
        <p:txBody>
          <a:bodyPr lIns="0" tIns="0" rIns="0" bIns="0" rtlCol="0" anchor="t">
            <a:spAutoFit/>
          </a:bodyPr>
          <a:lstStyle/>
          <a:p>
            <a:pPr marL="863601" lvl="1" indent="-431801" algn="just">
              <a:lnSpc>
                <a:spcPts val="5200"/>
              </a:lnSpc>
              <a:buFont typeface="Arial"/>
              <a:buChar char="•"/>
            </a:pPr>
            <a:r>
              <a:rPr lang="en-US" sz="4000" spc="-40">
                <a:solidFill>
                  <a:srgbClr val="000000"/>
                </a:solidFill>
                <a:latin typeface="Muli Bold"/>
              </a:rPr>
              <a:t>Một cam kết sâu sắc để mua đi mua lại một sản phẩm / dịch vụ yêu thích liên tục trong tương lai, do đó gây ra việc mua lặp đi lặp lại cùng một nhãn hiệu hoặc cùng một bộ nhãn hiệu, bất chấp những ảnh hưởng của tình huống có thể gây ra hành vi chuyển đổi</a:t>
            </a:r>
          </a:p>
        </p:txBody>
      </p:sp>
      <p:sp>
        <p:nvSpPr>
          <p:cNvPr id="9" name="TextBox 9"/>
          <p:cNvSpPr txBox="1"/>
          <p:nvPr/>
        </p:nvSpPr>
        <p:spPr>
          <a:xfrm>
            <a:off x="554641" y="7875595"/>
            <a:ext cx="16230600" cy="1958975"/>
          </a:xfrm>
          <a:prstGeom prst="rect">
            <a:avLst/>
          </a:prstGeom>
        </p:spPr>
        <p:txBody>
          <a:bodyPr lIns="0" tIns="0" rIns="0" bIns="0" rtlCol="0" anchor="t">
            <a:spAutoFit/>
          </a:bodyPr>
          <a:lstStyle/>
          <a:p>
            <a:pPr marL="863599" lvl="1" indent="-431800" algn="just">
              <a:lnSpc>
                <a:spcPts val="5199"/>
              </a:lnSpc>
              <a:buFont typeface="Arial"/>
              <a:buChar char="•"/>
            </a:pPr>
            <a:r>
              <a:rPr lang="en-US" sz="3999" spc="-39">
                <a:solidFill>
                  <a:srgbClr val="000000"/>
                </a:solidFill>
                <a:latin typeface="Muli Bold"/>
              </a:rPr>
              <a:t>Lòng trung thành điện tử là lòng trung thành của khách hàng với một nhà bán lẻ điện tử hoặc chương trình khách hàng thân thiết được cung cấp trực tuyến và hỗ trợ điện tử</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TextBox 2"/>
          <p:cNvSpPr txBox="1"/>
          <p:nvPr/>
        </p:nvSpPr>
        <p:spPr>
          <a:xfrm>
            <a:off x="4590021" y="269704"/>
            <a:ext cx="12669279" cy="2337435"/>
          </a:xfrm>
          <a:prstGeom prst="rect">
            <a:avLst/>
          </a:prstGeom>
        </p:spPr>
        <p:txBody>
          <a:bodyPr lIns="0" tIns="0" rIns="0" bIns="0" rtlCol="0" anchor="t">
            <a:spAutoFit/>
          </a:bodyPr>
          <a:lstStyle/>
          <a:p>
            <a:pPr>
              <a:lnSpc>
                <a:spcPts val="9359"/>
              </a:lnSpc>
              <a:spcBef>
                <a:spcPct val="0"/>
              </a:spcBef>
            </a:pPr>
            <a:r>
              <a:rPr lang="en-US" sz="7199" spc="-71">
                <a:solidFill>
                  <a:srgbClr val="000000"/>
                </a:solidFill>
                <a:latin typeface="Muli Bold"/>
              </a:rPr>
              <a:t>Lòng trung thành, sự hài lòng và độ tin cậy trong EC</a:t>
            </a:r>
          </a:p>
        </p:txBody>
      </p:sp>
      <p:grpSp>
        <p:nvGrpSpPr>
          <p:cNvPr id="3" name="Group 3"/>
          <p:cNvGrpSpPr/>
          <p:nvPr/>
        </p:nvGrpSpPr>
        <p:grpSpPr>
          <a:xfrm rot="-10800000">
            <a:off x="-6381026" y="-3966374"/>
            <a:ext cx="9822161" cy="6226137"/>
            <a:chOff x="0" y="0"/>
            <a:chExt cx="8474859" cy="5372100"/>
          </a:xfrm>
        </p:grpSpPr>
        <p:sp>
          <p:nvSpPr>
            <p:cNvPr id="4" name="Freeform 4"/>
            <p:cNvSpPr/>
            <p:nvPr/>
          </p:nvSpPr>
          <p:spPr>
            <a:xfrm>
              <a:off x="0" y="0"/>
              <a:ext cx="8474859" cy="5372100"/>
            </a:xfrm>
            <a:custGeom>
              <a:avLst/>
              <a:gdLst/>
              <a:ahLst/>
              <a:cxnLst/>
              <a:rect l="l" t="t" r="r" b="b"/>
              <a:pathLst>
                <a:path w="8474859" h="5372100">
                  <a:moveTo>
                    <a:pt x="6924189" y="0"/>
                  </a:moveTo>
                  <a:lnTo>
                    <a:pt x="1550670" y="0"/>
                  </a:lnTo>
                  <a:lnTo>
                    <a:pt x="0" y="2686050"/>
                  </a:lnTo>
                  <a:lnTo>
                    <a:pt x="1550670" y="5372100"/>
                  </a:lnTo>
                  <a:lnTo>
                    <a:pt x="6924189" y="5372100"/>
                  </a:lnTo>
                  <a:lnTo>
                    <a:pt x="8474859" y="2686050"/>
                  </a:lnTo>
                  <a:lnTo>
                    <a:pt x="6924189" y="0"/>
                  </a:lnTo>
                  <a:close/>
                </a:path>
              </a:pathLst>
            </a:custGeom>
            <a:solidFill>
              <a:srgbClr val="004651"/>
            </a:solidFill>
          </p:spPr>
        </p:sp>
      </p:grpSp>
      <p:grpSp>
        <p:nvGrpSpPr>
          <p:cNvPr id="5" name="Group 5"/>
          <p:cNvGrpSpPr/>
          <p:nvPr/>
        </p:nvGrpSpPr>
        <p:grpSpPr>
          <a:xfrm>
            <a:off x="1571952" y="-1167251"/>
            <a:ext cx="2695438" cy="2334501"/>
            <a:chOff x="0" y="0"/>
            <a:chExt cx="6202680" cy="5372100"/>
          </a:xfrm>
        </p:grpSpPr>
        <p:sp>
          <p:nvSpPr>
            <p:cNvPr id="6" name="Freeform 6"/>
            <p:cNvSpPr/>
            <p:nvPr/>
          </p:nvSpPr>
          <p:spPr>
            <a:xfrm>
              <a:off x="0" y="0"/>
              <a:ext cx="6202680" cy="5372100"/>
            </a:xfrm>
            <a:custGeom>
              <a:avLst/>
              <a:gdLst/>
              <a:ahLst/>
              <a:cxnLst/>
              <a:rect l="l" t="t" r="r" b="b"/>
              <a:pathLst>
                <a:path w="6202680" h="5372100">
                  <a:moveTo>
                    <a:pt x="4652010" y="0"/>
                  </a:moveTo>
                  <a:lnTo>
                    <a:pt x="1550670" y="0"/>
                  </a:lnTo>
                  <a:lnTo>
                    <a:pt x="0" y="2686050"/>
                  </a:lnTo>
                  <a:lnTo>
                    <a:pt x="1550670" y="5372100"/>
                  </a:lnTo>
                  <a:lnTo>
                    <a:pt x="4652010" y="5372100"/>
                  </a:lnTo>
                  <a:lnTo>
                    <a:pt x="6202680" y="2686050"/>
                  </a:lnTo>
                  <a:lnTo>
                    <a:pt x="4652010" y="0"/>
                  </a:lnTo>
                  <a:close/>
                </a:path>
              </a:pathLst>
            </a:custGeom>
            <a:solidFill>
              <a:srgbClr val="00A181"/>
            </a:solidFill>
          </p:spPr>
        </p:sp>
      </p:grpSp>
      <p:sp>
        <p:nvSpPr>
          <p:cNvPr id="7" name="TextBox 7"/>
          <p:cNvSpPr txBox="1"/>
          <p:nvPr/>
        </p:nvSpPr>
        <p:spPr>
          <a:xfrm>
            <a:off x="1028700" y="3079113"/>
            <a:ext cx="16230600" cy="909955"/>
          </a:xfrm>
          <a:prstGeom prst="rect">
            <a:avLst/>
          </a:prstGeom>
        </p:spPr>
        <p:txBody>
          <a:bodyPr lIns="0" tIns="0" rIns="0" bIns="0" rtlCol="0" anchor="t">
            <a:spAutoFit/>
          </a:bodyPr>
          <a:lstStyle/>
          <a:p>
            <a:pPr>
              <a:lnSpc>
                <a:spcPts val="7280"/>
              </a:lnSpc>
              <a:spcBef>
                <a:spcPct val="0"/>
              </a:spcBef>
            </a:pPr>
            <a:r>
              <a:rPr lang="en-US" sz="5600" spc="-56">
                <a:solidFill>
                  <a:srgbClr val="000000"/>
                </a:solidFill>
                <a:latin typeface="Muli Bold"/>
              </a:rPr>
              <a:t>Độ tin cậy trong EC</a:t>
            </a:r>
          </a:p>
        </p:txBody>
      </p:sp>
      <p:sp>
        <p:nvSpPr>
          <p:cNvPr id="8" name="TextBox 8"/>
          <p:cNvSpPr txBox="1"/>
          <p:nvPr/>
        </p:nvSpPr>
        <p:spPr>
          <a:xfrm>
            <a:off x="1407947" y="5105151"/>
            <a:ext cx="15426616" cy="1311275"/>
          </a:xfrm>
          <a:prstGeom prst="rect">
            <a:avLst/>
          </a:prstGeom>
        </p:spPr>
        <p:txBody>
          <a:bodyPr lIns="0" tIns="0" rIns="0" bIns="0" rtlCol="0" anchor="t">
            <a:spAutoFit/>
          </a:bodyPr>
          <a:lstStyle/>
          <a:p>
            <a:pPr>
              <a:lnSpc>
                <a:spcPts val="5200"/>
              </a:lnSpc>
            </a:pPr>
            <a:r>
              <a:rPr lang="en-US" sz="4000" spc="-40">
                <a:solidFill>
                  <a:srgbClr val="000000"/>
                </a:solidFill>
                <a:latin typeface="Muli Bold"/>
              </a:rPr>
              <a:t>Lòng tin là trạng thái tâm lý dễ dàng phụ thuộc vào người khác hoặc phụ thuộc tập thể, tổ chức nào đó</a:t>
            </a:r>
          </a:p>
        </p:txBody>
      </p:sp>
      <p:sp>
        <p:nvSpPr>
          <p:cNvPr id="9" name="TextBox 9"/>
          <p:cNvSpPr txBox="1"/>
          <p:nvPr/>
        </p:nvSpPr>
        <p:spPr>
          <a:xfrm>
            <a:off x="1028700" y="6702176"/>
            <a:ext cx="15948081" cy="654050"/>
          </a:xfrm>
          <a:prstGeom prst="rect">
            <a:avLst/>
          </a:prstGeom>
        </p:spPr>
        <p:txBody>
          <a:bodyPr lIns="0" tIns="0" rIns="0" bIns="0" rtlCol="0" anchor="t">
            <a:spAutoFit/>
          </a:bodyPr>
          <a:lstStyle/>
          <a:p>
            <a:pPr marL="863601" lvl="1" indent="-431801">
              <a:lnSpc>
                <a:spcPts val="5200"/>
              </a:lnSpc>
              <a:buFont typeface="Arial"/>
              <a:buChar char="•"/>
            </a:pPr>
            <a:r>
              <a:rPr lang="en-US" sz="4000" spc="-40">
                <a:solidFill>
                  <a:srgbClr val="000000"/>
                </a:solidFill>
                <a:latin typeface="Muli Bold"/>
              </a:rPr>
              <a:t>Mô hình độ tin cậy trong EC</a:t>
            </a:r>
          </a:p>
        </p:txBody>
      </p:sp>
      <p:sp>
        <p:nvSpPr>
          <p:cNvPr id="10" name="TextBox 10"/>
          <p:cNvSpPr txBox="1"/>
          <p:nvPr/>
        </p:nvSpPr>
        <p:spPr>
          <a:xfrm>
            <a:off x="1407947" y="7641976"/>
            <a:ext cx="15568834" cy="1968500"/>
          </a:xfrm>
          <a:prstGeom prst="rect">
            <a:avLst/>
          </a:prstGeom>
        </p:spPr>
        <p:txBody>
          <a:bodyPr lIns="0" tIns="0" rIns="0" bIns="0" rtlCol="0" anchor="t">
            <a:spAutoFit/>
          </a:bodyPr>
          <a:lstStyle/>
          <a:p>
            <a:pPr>
              <a:lnSpc>
                <a:spcPts val="5200"/>
              </a:lnSpc>
            </a:pPr>
            <a:r>
              <a:rPr lang="en-US" sz="4000" spc="-40">
                <a:solidFill>
                  <a:srgbClr val="000000"/>
                </a:solidFill>
                <a:latin typeface="Muli Bold"/>
              </a:rPr>
              <a:t>Độ tin cậy trực tuyến là sự tin tưởng một trang web trực tuyến hoặc các thực thể kỹ thuật số khác có thể cung cấp những gì họ hứa để người nhận tin tưởng họ</a:t>
            </a:r>
          </a:p>
        </p:txBody>
      </p:sp>
      <p:sp>
        <p:nvSpPr>
          <p:cNvPr id="11" name="TextBox 11"/>
          <p:cNvSpPr txBox="1"/>
          <p:nvPr/>
        </p:nvSpPr>
        <p:spPr>
          <a:xfrm>
            <a:off x="1028700" y="4274818"/>
            <a:ext cx="15948081" cy="654050"/>
          </a:xfrm>
          <a:prstGeom prst="rect">
            <a:avLst/>
          </a:prstGeom>
        </p:spPr>
        <p:txBody>
          <a:bodyPr lIns="0" tIns="0" rIns="0" bIns="0" rtlCol="0" anchor="t">
            <a:spAutoFit/>
          </a:bodyPr>
          <a:lstStyle/>
          <a:p>
            <a:pPr marL="863601" lvl="1" indent="-431801">
              <a:lnSpc>
                <a:spcPts val="5200"/>
              </a:lnSpc>
              <a:buFont typeface="Arial"/>
              <a:buChar char="•"/>
            </a:pPr>
            <a:r>
              <a:rPr lang="en-US" sz="4000" spc="-40">
                <a:solidFill>
                  <a:srgbClr val="000000"/>
                </a:solidFill>
                <a:latin typeface="Muli Bold"/>
              </a:rPr>
              <a:t>Lòng tin</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TextBox 2"/>
          <p:cNvSpPr txBox="1"/>
          <p:nvPr/>
        </p:nvSpPr>
        <p:spPr>
          <a:xfrm>
            <a:off x="4590021" y="269704"/>
            <a:ext cx="12669279" cy="2337435"/>
          </a:xfrm>
          <a:prstGeom prst="rect">
            <a:avLst/>
          </a:prstGeom>
        </p:spPr>
        <p:txBody>
          <a:bodyPr lIns="0" tIns="0" rIns="0" bIns="0" rtlCol="0" anchor="t">
            <a:spAutoFit/>
          </a:bodyPr>
          <a:lstStyle/>
          <a:p>
            <a:pPr>
              <a:lnSpc>
                <a:spcPts val="9359"/>
              </a:lnSpc>
              <a:spcBef>
                <a:spcPct val="0"/>
              </a:spcBef>
            </a:pPr>
            <a:r>
              <a:rPr lang="en-US" sz="7199" spc="-71">
                <a:solidFill>
                  <a:srgbClr val="000000"/>
                </a:solidFill>
                <a:latin typeface="Muli Bold"/>
              </a:rPr>
              <a:t>Lòng trung thành, sự hài lòng và độ tin cậy trong EC</a:t>
            </a:r>
          </a:p>
        </p:txBody>
      </p:sp>
      <p:grpSp>
        <p:nvGrpSpPr>
          <p:cNvPr id="3" name="Group 3"/>
          <p:cNvGrpSpPr/>
          <p:nvPr/>
        </p:nvGrpSpPr>
        <p:grpSpPr>
          <a:xfrm rot="-10800000">
            <a:off x="-6381026" y="-3966374"/>
            <a:ext cx="9822161" cy="6226137"/>
            <a:chOff x="0" y="0"/>
            <a:chExt cx="8474859" cy="5372100"/>
          </a:xfrm>
        </p:grpSpPr>
        <p:sp>
          <p:nvSpPr>
            <p:cNvPr id="4" name="Freeform 4"/>
            <p:cNvSpPr/>
            <p:nvPr/>
          </p:nvSpPr>
          <p:spPr>
            <a:xfrm>
              <a:off x="0" y="0"/>
              <a:ext cx="8474859" cy="5372100"/>
            </a:xfrm>
            <a:custGeom>
              <a:avLst/>
              <a:gdLst/>
              <a:ahLst/>
              <a:cxnLst/>
              <a:rect l="l" t="t" r="r" b="b"/>
              <a:pathLst>
                <a:path w="8474859" h="5372100">
                  <a:moveTo>
                    <a:pt x="6924189" y="0"/>
                  </a:moveTo>
                  <a:lnTo>
                    <a:pt x="1550670" y="0"/>
                  </a:lnTo>
                  <a:lnTo>
                    <a:pt x="0" y="2686050"/>
                  </a:lnTo>
                  <a:lnTo>
                    <a:pt x="1550670" y="5372100"/>
                  </a:lnTo>
                  <a:lnTo>
                    <a:pt x="6924189" y="5372100"/>
                  </a:lnTo>
                  <a:lnTo>
                    <a:pt x="8474859" y="2686050"/>
                  </a:lnTo>
                  <a:lnTo>
                    <a:pt x="6924189" y="0"/>
                  </a:lnTo>
                  <a:close/>
                </a:path>
              </a:pathLst>
            </a:custGeom>
            <a:solidFill>
              <a:srgbClr val="004651"/>
            </a:solidFill>
          </p:spPr>
        </p:sp>
      </p:grpSp>
      <p:grpSp>
        <p:nvGrpSpPr>
          <p:cNvPr id="5" name="Group 5"/>
          <p:cNvGrpSpPr/>
          <p:nvPr/>
        </p:nvGrpSpPr>
        <p:grpSpPr>
          <a:xfrm>
            <a:off x="1571952" y="-1167251"/>
            <a:ext cx="2695438" cy="2334501"/>
            <a:chOff x="0" y="0"/>
            <a:chExt cx="6202680" cy="5372100"/>
          </a:xfrm>
        </p:grpSpPr>
        <p:sp>
          <p:nvSpPr>
            <p:cNvPr id="6" name="Freeform 6"/>
            <p:cNvSpPr/>
            <p:nvPr/>
          </p:nvSpPr>
          <p:spPr>
            <a:xfrm>
              <a:off x="0" y="0"/>
              <a:ext cx="6202680" cy="5372100"/>
            </a:xfrm>
            <a:custGeom>
              <a:avLst/>
              <a:gdLst/>
              <a:ahLst/>
              <a:cxnLst/>
              <a:rect l="l" t="t" r="r" b="b"/>
              <a:pathLst>
                <a:path w="6202680" h="5372100">
                  <a:moveTo>
                    <a:pt x="4652010" y="0"/>
                  </a:moveTo>
                  <a:lnTo>
                    <a:pt x="1550670" y="0"/>
                  </a:lnTo>
                  <a:lnTo>
                    <a:pt x="0" y="2686050"/>
                  </a:lnTo>
                  <a:lnTo>
                    <a:pt x="1550670" y="5372100"/>
                  </a:lnTo>
                  <a:lnTo>
                    <a:pt x="4652010" y="5372100"/>
                  </a:lnTo>
                  <a:lnTo>
                    <a:pt x="6202680" y="2686050"/>
                  </a:lnTo>
                  <a:lnTo>
                    <a:pt x="4652010" y="0"/>
                  </a:lnTo>
                  <a:close/>
                </a:path>
              </a:pathLst>
            </a:custGeom>
            <a:solidFill>
              <a:srgbClr val="00A181"/>
            </a:solidFill>
          </p:spPr>
        </p:sp>
      </p:grpSp>
      <p:sp>
        <p:nvSpPr>
          <p:cNvPr id="7" name="TextBox 7"/>
          <p:cNvSpPr txBox="1"/>
          <p:nvPr/>
        </p:nvSpPr>
        <p:spPr>
          <a:xfrm>
            <a:off x="1028700" y="3021963"/>
            <a:ext cx="15899006" cy="909955"/>
          </a:xfrm>
          <a:prstGeom prst="rect">
            <a:avLst/>
          </a:prstGeom>
        </p:spPr>
        <p:txBody>
          <a:bodyPr lIns="0" tIns="0" rIns="0" bIns="0" rtlCol="0" anchor="t">
            <a:spAutoFit/>
          </a:bodyPr>
          <a:lstStyle/>
          <a:p>
            <a:pPr>
              <a:lnSpc>
                <a:spcPts val="7280"/>
              </a:lnSpc>
              <a:spcBef>
                <a:spcPct val="0"/>
              </a:spcBef>
            </a:pPr>
            <a:r>
              <a:rPr lang="en-US" sz="5600" spc="-56">
                <a:solidFill>
                  <a:srgbClr val="000000"/>
                </a:solidFill>
                <a:latin typeface="Muli Bold"/>
              </a:rPr>
              <a:t>Độ tin cậy trong EC</a:t>
            </a:r>
          </a:p>
        </p:txBody>
      </p:sp>
      <p:sp>
        <p:nvSpPr>
          <p:cNvPr id="8" name="TextBox 8"/>
          <p:cNvSpPr txBox="1"/>
          <p:nvPr/>
        </p:nvSpPr>
        <p:spPr>
          <a:xfrm>
            <a:off x="1998851" y="5095875"/>
            <a:ext cx="14928855" cy="654050"/>
          </a:xfrm>
          <a:prstGeom prst="rect">
            <a:avLst/>
          </a:prstGeom>
        </p:spPr>
        <p:txBody>
          <a:bodyPr lIns="0" tIns="0" rIns="0" bIns="0" rtlCol="0" anchor="t">
            <a:spAutoFit/>
          </a:bodyPr>
          <a:lstStyle/>
          <a:p>
            <a:pPr marL="863601" lvl="1" indent="-431801">
              <a:lnSpc>
                <a:spcPts val="5200"/>
              </a:lnSpc>
              <a:buFont typeface="Arial"/>
              <a:buChar char="•"/>
            </a:pPr>
            <a:r>
              <a:rPr lang="en-US" sz="4000" spc="-40">
                <a:solidFill>
                  <a:srgbClr val="000000"/>
                </a:solidFill>
                <a:latin typeface="Muli Bold"/>
              </a:rPr>
              <a:t>Cải thiện trang web của bạn</a:t>
            </a:r>
          </a:p>
        </p:txBody>
      </p:sp>
      <p:sp>
        <p:nvSpPr>
          <p:cNvPr id="9" name="TextBox 9"/>
          <p:cNvSpPr txBox="1"/>
          <p:nvPr/>
        </p:nvSpPr>
        <p:spPr>
          <a:xfrm>
            <a:off x="1028700" y="4274818"/>
            <a:ext cx="15948081" cy="654050"/>
          </a:xfrm>
          <a:prstGeom prst="rect">
            <a:avLst/>
          </a:prstGeom>
        </p:spPr>
        <p:txBody>
          <a:bodyPr lIns="0" tIns="0" rIns="0" bIns="0" rtlCol="0" anchor="t">
            <a:spAutoFit/>
          </a:bodyPr>
          <a:lstStyle/>
          <a:p>
            <a:pPr marL="863601" lvl="1" indent="-431801">
              <a:lnSpc>
                <a:spcPts val="5200"/>
              </a:lnSpc>
              <a:buFont typeface="Arial"/>
              <a:buChar char="•"/>
            </a:pPr>
            <a:r>
              <a:rPr lang="en-US" sz="4000" spc="-40">
                <a:solidFill>
                  <a:srgbClr val="000000"/>
                </a:solidFill>
                <a:latin typeface="Muli Bold"/>
              </a:rPr>
              <a:t>Cách tăng cường độ tin cậy trong EC</a:t>
            </a:r>
          </a:p>
        </p:txBody>
      </p:sp>
      <p:sp>
        <p:nvSpPr>
          <p:cNvPr id="10" name="TextBox 10"/>
          <p:cNvSpPr txBox="1"/>
          <p:nvPr/>
        </p:nvSpPr>
        <p:spPr>
          <a:xfrm>
            <a:off x="1998851" y="5921375"/>
            <a:ext cx="14928855" cy="654050"/>
          </a:xfrm>
          <a:prstGeom prst="rect">
            <a:avLst/>
          </a:prstGeom>
        </p:spPr>
        <p:txBody>
          <a:bodyPr lIns="0" tIns="0" rIns="0" bIns="0" rtlCol="0" anchor="t">
            <a:spAutoFit/>
          </a:bodyPr>
          <a:lstStyle/>
          <a:p>
            <a:pPr marL="863601" lvl="1" indent="-431801">
              <a:lnSpc>
                <a:spcPts val="5200"/>
              </a:lnSpc>
              <a:buFont typeface="Arial"/>
              <a:buChar char="•"/>
            </a:pPr>
            <a:r>
              <a:rPr lang="en-US" sz="4000" spc="-40">
                <a:solidFill>
                  <a:srgbClr val="000000"/>
                </a:solidFill>
                <a:latin typeface="Muli Bold"/>
              </a:rPr>
              <a:t>Kết nối với một bên thứ ba khách quan</a:t>
            </a:r>
          </a:p>
        </p:txBody>
      </p:sp>
      <p:sp>
        <p:nvSpPr>
          <p:cNvPr id="11" name="TextBox 11"/>
          <p:cNvSpPr txBox="1"/>
          <p:nvPr/>
        </p:nvSpPr>
        <p:spPr>
          <a:xfrm>
            <a:off x="1998851" y="6746875"/>
            <a:ext cx="14928855" cy="654050"/>
          </a:xfrm>
          <a:prstGeom prst="rect">
            <a:avLst/>
          </a:prstGeom>
        </p:spPr>
        <p:txBody>
          <a:bodyPr lIns="0" tIns="0" rIns="0" bIns="0" rtlCol="0" anchor="t">
            <a:spAutoFit/>
          </a:bodyPr>
          <a:lstStyle/>
          <a:p>
            <a:pPr marL="863601" lvl="1" indent="-431801">
              <a:lnSpc>
                <a:spcPts val="5200"/>
              </a:lnSpc>
              <a:buFont typeface="Arial"/>
              <a:buChar char="•"/>
            </a:pPr>
            <a:r>
              <a:rPr lang="en-US" sz="4000" spc="-40">
                <a:solidFill>
                  <a:srgbClr val="000000"/>
                </a:solidFill>
                <a:latin typeface="Muli Bold"/>
              </a:rPr>
              <a:t>Thiết lập độ tin cậy</a:t>
            </a:r>
          </a:p>
        </p:txBody>
      </p:sp>
      <p:sp>
        <p:nvSpPr>
          <p:cNvPr id="12" name="TextBox 12"/>
          <p:cNvSpPr txBox="1"/>
          <p:nvPr/>
        </p:nvSpPr>
        <p:spPr>
          <a:xfrm>
            <a:off x="1028700" y="7745629"/>
            <a:ext cx="15948081" cy="654050"/>
          </a:xfrm>
          <a:prstGeom prst="rect">
            <a:avLst/>
          </a:prstGeom>
        </p:spPr>
        <p:txBody>
          <a:bodyPr lIns="0" tIns="0" rIns="0" bIns="0" rtlCol="0" anchor="t">
            <a:spAutoFit/>
          </a:bodyPr>
          <a:lstStyle/>
          <a:p>
            <a:pPr marL="863601" lvl="1" indent="-431801">
              <a:lnSpc>
                <a:spcPts val="5200"/>
              </a:lnSpc>
              <a:buFont typeface="Arial"/>
              <a:buChar char="•"/>
            </a:pPr>
            <a:r>
              <a:rPr lang="en-US" sz="4000" spc="-40">
                <a:solidFill>
                  <a:srgbClr val="000000"/>
                </a:solidFill>
                <a:latin typeface="Muli Bold"/>
              </a:rPr>
              <a:t>Các phương pháp tạo điều kiện cho độ tin cậy</a:t>
            </a:r>
          </a:p>
        </p:txBody>
      </p:sp>
      <p:sp>
        <p:nvSpPr>
          <p:cNvPr id="13" name="TextBox 13"/>
          <p:cNvSpPr txBox="1"/>
          <p:nvPr/>
        </p:nvSpPr>
        <p:spPr>
          <a:xfrm>
            <a:off x="1998851" y="9434729"/>
            <a:ext cx="14928855" cy="654050"/>
          </a:xfrm>
          <a:prstGeom prst="rect">
            <a:avLst/>
          </a:prstGeom>
        </p:spPr>
        <p:txBody>
          <a:bodyPr lIns="0" tIns="0" rIns="0" bIns="0" rtlCol="0" anchor="t">
            <a:spAutoFit/>
          </a:bodyPr>
          <a:lstStyle/>
          <a:p>
            <a:pPr marL="863601" lvl="1" indent="-431801">
              <a:lnSpc>
                <a:spcPts val="5200"/>
              </a:lnSpc>
              <a:buFont typeface="Arial"/>
              <a:buChar char="•"/>
            </a:pPr>
            <a:r>
              <a:rPr lang="en-US" sz="4000" spc="-40">
                <a:solidFill>
                  <a:srgbClr val="000000"/>
                </a:solidFill>
                <a:latin typeface="Muli Bold"/>
              </a:rPr>
              <a:t>Truyền miệng giữa các khách hàng</a:t>
            </a:r>
          </a:p>
        </p:txBody>
      </p:sp>
      <p:sp>
        <p:nvSpPr>
          <p:cNvPr id="14" name="TextBox 14"/>
          <p:cNvSpPr txBox="1"/>
          <p:nvPr/>
        </p:nvSpPr>
        <p:spPr>
          <a:xfrm>
            <a:off x="1998851" y="8590179"/>
            <a:ext cx="14928855" cy="654050"/>
          </a:xfrm>
          <a:prstGeom prst="rect">
            <a:avLst/>
          </a:prstGeom>
        </p:spPr>
        <p:txBody>
          <a:bodyPr lIns="0" tIns="0" rIns="0" bIns="0" rtlCol="0" anchor="t">
            <a:spAutoFit/>
          </a:bodyPr>
          <a:lstStyle/>
          <a:p>
            <a:pPr marL="863601" lvl="1" indent="-431801">
              <a:lnSpc>
                <a:spcPts val="5200"/>
              </a:lnSpc>
              <a:buFont typeface="Arial"/>
              <a:buChar char="•"/>
            </a:pPr>
            <a:r>
              <a:rPr lang="en-US" sz="4000" spc="-40">
                <a:solidFill>
                  <a:srgbClr val="000000"/>
                </a:solidFill>
                <a:latin typeface="Muli Bold"/>
              </a:rPr>
              <a:t>Các hệ thống dựa trên danh tiếng</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grpSp>
        <p:nvGrpSpPr>
          <p:cNvPr id="2" name="Group 2"/>
          <p:cNvGrpSpPr/>
          <p:nvPr/>
        </p:nvGrpSpPr>
        <p:grpSpPr>
          <a:xfrm rot="-10800000">
            <a:off x="15795270" y="6260641"/>
            <a:ext cx="4985461" cy="4317433"/>
            <a:chOff x="0" y="0"/>
            <a:chExt cx="3619627" cy="3134614"/>
          </a:xfrm>
        </p:grpSpPr>
        <p:sp>
          <p:nvSpPr>
            <p:cNvPr id="3" name="Freeform 3"/>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4" name="Group 4"/>
          <p:cNvGrpSpPr/>
          <p:nvPr/>
        </p:nvGrpSpPr>
        <p:grpSpPr>
          <a:xfrm rot="-10800000">
            <a:off x="12921558" y="9258300"/>
            <a:ext cx="3480308" cy="3013963"/>
            <a:chOff x="0" y="0"/>
            <a:chExt cx="3619627" cy="3134614"/>
          </a:xfrm>
        </p:grpSpPr>
        <p:sp>
          <p:nvSpPr>
            <p:cNvPr id="5" name="Freeform 5"/>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grpSp>
        <p:nvGrpSpPr>
          <p:cNvPr id="6" name="Group 6"/>
          <p:cNvGrpSpPr/>
          <p:nvPr/>
        </p:nvGrpSpPr>
        <p:grpSpPr>
          <a:xfrm rot="-10800000">
            <a:off x="16184315" y="-1453944"/>
            <a:ext cx="3378391" cy="2925703"/>
            <a:chOff x="0" y="0"/>
            <a:chExt cx="3619627" cy="3134614"/>
          </a:xfrm>
        </p:grpSpPr>
        <p:sp>
          <p:nvSpPr>
            <p:cNvPr id="7" name="Freeform 7"/>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pic>
        <p:nvPicPr>
          <p:cNvPr id="8" name="Picture 8"/>
          <p:cNvPicPr>
            <a:picLocks noChangeAspect="1"/>
          </p:cNvPicPr>
          <p:nvPr/>
        </p:nvPicPr>
        <p:blipFill>
          <a:blip r:embed="rId2"/>
          <a:srcRect/>
          <a:stretch>
            <a:fillRect/>
          </a:stretch>
        </p:blipFill>
        <p:spPr>
          <a:xfrm>
            <a:off x="2230220" y="2607140"/>
            <a:ext cx="11919144" cy="7679860"/>
          </a:xfrm>
          <a:prstGeom prst="rect">
            <a:avLst/>
          </a:prstGeom>
        </p:spPr>
      </p:pic>
      <p:sp>
        <p:nvSpPr>
          <p:cNvPr id="9" name="TextBox 9"/>
          <p:cNvSpPr txBox="1"/>
          <p:nvPr/>
        </p:nvSpPr>
        <p:spPr>
          <a:xfrm>
            <a:off x="1028700" y="269704"/>
            <a:ext cx="14352081" cy="2337435"/>
          </a:xfrm>
          <a:prstGeom prst="rect">
            <a:avLst/>
          </a:prstGeom>
        </p:spPr>
        <p:txBody>
          <a:bodyPr lIns="0" tIns="0" rIns="0" bIns="0" rtlCol="0" anchor="t">
            <a:spAutoFit/>
          </a:bodyPr>
          <a:lstStyle/>
          <a:p>
            <a:pPr>
              <a:lnSpc>
                <a:spcPts val="9359"/>
              </a:lnSpc>
              <a:spcBef>
                <a:spcPct val="0"/>
              </a:spcBef>
            </a:pPr>
            <a:r>
              <a:rPr lang="en-US" sz="7199" spc="-71">
                <a:solidFill>
                  <a:srgbClr val="000000"/>
                </a:solidFill>
                <a:latin typeface="Muli Bold"/>
              </a:rPr>
              <a:t>Tiếp thị đại chúng, phân khúc thị trường và tiếp thị mối quan hệ</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grpSp>
        <p:nvGrpSpPr>
          <p:cNvPr id="2" name="Group 2"/>
          <p:cNvGrpSpPr/>
          <p:nvPr/>
        </p:nvGrpSpPr>
        <p:grpSpPr>
          <a:xfrm rot="-10800000">
            <a:off x="15795270" y="6260641"/>
            <a:ext cx="4985461" cy="4317433"/>
            <a:chOff x="0" y="0"/>
            <a:chExt cx="3619627" cy="3134614"/>
          </a:xfrm>
        </p:grpSpPr>
        <p:sp>
          <p:nvSpPr>
            <p:cNvPr id="3" name="Freeform 3"/>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4" name="Group 4"/>
          <p:cNvGrpSpPr/>
          <p:nvPr/>
        </p:nvGrpSpPr>
        <p:grpSpPr>
          <a:xfrm rot="-10800000">
            <a:off x="12921558" y="9258300"/>
            <a:ext cx="3480308" cy="3013963"/>
            <a:chOff x="0" y="0"/>
            <a:chExt cx="3619627" cy="3134614"/>
          </a:xfrm>
        </p:grpSpPr>
        <p:sp>
          <p:nvSpPr>
            <p:cNvPr id="5" name="Freeform 5"/>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grpSp>
        <p:nvGrpSpPr>
          <p:cNvPr id="6" name="Group 6"/>
          <p:cNvGrpSpPr/>
          <p:nvPr/>
        </p:nvGrpSpPr>
        <p:grpSpPr>
          <a:xfrm rot="-10800000">
            <a:off x="16184315" y="-1453944"/>
            <a:ext cx="3378391" cy="2925703"/>
            <a:chOff x="0" y="0"/>
            <a:chExt cx="3619627" cy="3134614"/>
          </a:xfrm>
        </p:grpSpPr>
        <p:sp>
          <p:nvSpPr>
            <p:cNvPr id="7" name="Freeform 7"/>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sp>
        <p:nvSpPr>
          <p:cNvPr id="8" name="TextBox 8"/>
          <p:cNvSpPr txBox="1"/>
          <p:nvPr/>
        </p:nvSpPr>
        <p:spPr>
          <a:xfrm>
            <a:off x="1028700" y="269704"/>
            <a:ext cx="14352081" cy="2337435"/>
          </a:xfrm>
          <a:prstGeom prst="rect">
            <a:avLst/>
          </a:prstGeom>
        </p:spPr>
        <p:txBody>
          <a:bodyPr lIns="0" tIns="0" rIns="0" bIns="0" rtlCol="0" anchor="t">
            <a:spAutoFit/>
          </a:bodyPr>
          <a:lstStyle/>
          <a:p>
            <a:pPr>
              <a:lnSpc>
                <a:spcPts val="9359"/>
              </a:lnSpc>
              <a:spcBef>
                <a:spcPct val="0"/>
              </a:spcBef>
            </a:pPr>
            <a:r>
              <a:rPr lang="en-US" sz="7199" spc="-71">
                <a:solidFill>
                  <a:srgbClr val="000000"/>
                </a:solidFill>
                <a:latin typeface="Muli Bold"/>
              </a:rPr>
              <a:t>Tiếp thị đại chúng, phân khúc thị trường và tiếp thị mối quan hệ</a:t>
            </a:r>
          </a:p>
        </p:txBody>
      </p:sp>
      <p:sp>
        <p:nvSpPr>
          <p:cNvPr id="9" name="TextBox 9"/>
          <p:cNvSpPr txBox="1"/>
          <p:nvPr/>
        </p:nvSpPr>
        <p:spPr>
          <a:xfrm>
            <a:off x="1028700" y="3193413"/>
            <a:ext cx="15798067" cy="909955"/>
          </a:xfrm>
          <a:prstGeom prst="rect">
            <a:avLst/>
          </a:prstGeom>
        </p:spPr>
        <p:txBody>
          <a:bodyPr lIns="0" tIns="0" rIns="0" bIns="0" rtlCol="0" anchor="t">
            <a:spAutoFit/>
          </a:bodyPr>
          <a:lstStyle/>
          <a:p>
            <a:pPr algn="ctr">
              <a:lnSpc>
                <a:spcPts val="7280"/>
              </a:lnSpc>
              <a:spcBef>
                <a:spcPct val="0"/>
              </a:spcBef>
            </a:pPr>
            <a:r>
              <a:rPr lang="en-US" sz="5600" spc="-56">
                <a:solidFill>
                  <a:srgbClr val="000000"/>
                </a:solidFill>
                <a:latin typeface="Muli Bold"/>
              </a:rPr>
              <a:t>Từ tiếp thị đại chúng đến tiếp thị một đối một</a:t>
            </a:r>
          </a:p>
        </p:txBody>
      </p:sp>
      <p:sp>
        <p:nvSpPr>
          <p:cNvPr id="10" name="TextBox 10"/>
          <p:cNvSpPr txBox="1"/>
          <p:nvPr/>
        </p:nvSpPr>
        <p:spPr>
          <a:xfrm>
            <a:off x="615409" y="4831167"/>
            <a:ext cx="15948081" cy="654050"/>
          </a:xfrm>
          <a:prstGeom prst="rect">
            <a:avLst/>
          </a:prstGeom>
        </p:spPr>
        <p:txBody>
          <a:bodyPr lIns="0" tIns="0" rIns="0" bIns="0" rtlCol="0" anchor="t">
            <a:spAutoFit/>
          </a:bodyPr>
          <a:lstStyle/>
          <a:p>
            <a:pPr marL="863601" lvl="1" indent="-431801">
              <a:lnSpc>
                <a:spcPts val="5200"/>
              </a:lnSpc>
              <a:buFont typeface="Arial"/>
              <a:buChar char="•"/>
            </a:pPr>
            <a:r>
              <a:rPr lang="en-US" sz="4000" spc="-40">
                <a:solidFill>
                  <a:srgbClr val="000000"/>
                </a:solidFill>
                <a:latin typeface="Muli Bold"/>
              </a:rPr>
              <a:t>Tiếp thị đại chúng và quảng cáo </a:t>
            </a:r>
          </a:p>
        </p:txBody>
      </p:sp>
      <p:sp>
        <p:nvSpPr>
          <p:cNvPr id="11" name="TextBox 11"/>
          <p:cNvSpPr txBox="1"/>
          <p:nvPr/>
        </p:nvSpPr>
        <p:spPr>
          <a:xfrm>
            <a:off x="615409" y="5712121"/>
            <a:ext cx="15948081" cy="654050"/>
          </a:xfrm>
          <a:prstGeom prst="rect">
            <a:avLst/>
          </a:prstGeom>
        </p:spPr>
        <p:txBody>
          <a:bodyPr lIns="0" tIns="0" rIns="0" bIns="0" rtlCol="0" anchor="t">
            <a:spAutoFit/>
          </a:bodyPr>
          <a:lstStyle/>
          <a:p>
            <a:pPr marL="863601" lvl="1" indent="-431801">
              <a:lnSpc>
                <a:spcPts val="5200"/>
              </a:lnSpc>
              <a:buFont typeface="Arial"/>
              <a:buChar char="•"/>
            </a:pPr>
            <a:r>
              <a:rPr lang="en-US" sz="4000" spc="-40">
                <a:solidFill>
                  <a:srgbClr val="000000"/>
                </a:solidFill>
                <a:latin typeface="Muli Bold"/>
              </a:rPr>
              <a:t>Phân khúc thị trường </a:t>
            </a:r>
          </a:p>
        </p:txBody>
      </p:sp>
      <p:sp>
        <p:nvSpPr>
          <p:cNvPr id="12" name="TextBox 12"/>
          <p:cNvSpPr txBox="1"/>
          <p:nvPr/>
        </p:nvSpPr>
        <p:spPr>
          <a:xfrm>
            <a:off x="1028700" y="6594771"/>
            <a:ext cx="13744286" cy="1968500"/>
          </a:xfrm>
          <a:prstGeom prst="rect">
            <a:avLst/>
          </a:prstGeom>
        </p:spPr>
        <p:txBody>
          <a:bodyPr lIns="0" tIns="0" rIns="0" bIns="0" rtlCol="0" anchor="t">
            <a:spAutoFit/>
          </a:bodyPr>
          <a:lstStyle/>
          <a:p>
            <a:pPr algn="just">
              <a:lnSpc>
                <a:spcPts val="5200"/>
              </a:lnSpc>
            </a:pPr>
            <a:r>
              <a:rPr lang="en-US" sz="4000" spc="-40">
                <a:solidFill>
                  <a:srgbClr val="000000"/>
                </a:solidFill>
                <a:latin typeface="Muli Bold"/>
              </a:rPr>
              <a:t>Quá trình phân chia thị trường tiêu dùng thành các nhóm hợp lý để tiến hành nghiên cứu tiếp thị và phân tích thông tin cá nhân</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grpSp>
        <p:nvGrpSpPr>
          <p:cNvPr id="2" name="Group 2"/>
          <p:cNvGrpSpPr/>
          <p:nvPr/>
        </p:nvGrpSpPr>
        <p:grpSpPr>
          <a:xfrm rot="-10800000">
            <a:off x="15795270" y="6260641"/>
            <a:ext cx="4985461" cy="4317433"/>
            <a:chOff x="0" y="0"/>
            <a:chExt cx="3619627" cy="3134614"/>
          </a:xfrm>
        </p:grpSpPr>
        <p:sp>
          <p:nvSpPr>
            <p:cNvPr id="3" name="Freeform 3"/>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4" name="Group 4"/>
          <p:cNvGrpSpPr/>
          <p:nvPr/>
        </p:nvGrpSpPr>
        <p:grpSpPr>
          <a:xfrm rot="-10800000">
            <a:off x="12921558" y="9258300"/>
            <a:ext cx="3480308" cy="3013963"/>
            <a:chOff x="0" y="0"/>
            <a:chExt cx="3619627" cy="3134614"/>
          </a:xfrm>
        </p:grpSpPr>
        <p:sp>
          <p:nvSpPr>
            <p:cNvPr id="5" name="Freeform 5"/>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grpSp>
        <p:nvGrpSpPr>
          <p:cNvPr id="6" name="Group 6"/>
          <p:cNvGrpSpPr/>
          <p:nvPr/>
        </p:nvGrpSpPr>
        <p:grpSpPr>
          <a:xfrm rot="-10800000">
            <a:off x="16184315" y="-1453944"/>
            <a:ext cx="3378391" cy="2925703"/>
            <a:chOff x="0" y="0"/>
            <a:chExt cx="3619627" cy="3134614"/>
          </a:xfrm>
        </p:grpSpPr>
        <p:sp>
          <p:nvSpPr>
            <p:cNvPr id="7" name="Freeform 7"/>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sp>
        <p:nvSpPr>
          <p:cNvPr id="8" name="TextBox 8"/>
          <p:cNvSpPr txBox="1"/>
          <p:nvPr/>
        </p:nvSpPr>
        <p:spPr>
          <a:xfrm>
            <a:off x="1028700" y="269704"/>
            <a:ext cx="14352081" cy="2337435"/>
          </a:xfrm>
          <a:prstGeom prst="rect">
            <a:avLst/>
          </a:prstGeom>
        </p:spPr>
        <p:txBody>
          <a:bodyPr lIns="0" tIns="0" rIns="0" bIns="0" rtlCol="0" anchor="t">
            <a:spAutoFit/>
          </a:bodyPr>
          <a:lstStyle/>
          <a:p>
            <a:pPr>
              <a:lnSpc>
                <a:spcPts val="9359"/>
              </a:lnSpc>
              <a:spcBef>
                <a:spcPct val="0"/>
              </a:spcBef>
            </a:pPr>
            <a:r>
              <a:rPr lang="en-US" sz="7199" spc="-71">
                <a:solidFill>
                  <a:srgbClr val="000000"/>
                </a:solidFill>
                <a:latin typeface="Muli Bold"/>
              </a:rPr>
              <a:t>Tiếp thị đại chúng, phân khúc thị trường và tiếp thị mối quan hệ</a:t>
            </a:r>
          </a:p>
        </p:txBody>
      </p:sp>
      <p:sp>
        <p:nvSpPr>
          <p:cNvPr id="9" name="TextBox 9"/>
          <p:cNvSpPr txBox="1"/>
          <p:nvPr/>
        </p:nvSpPr>
        <p:spPr>
          <a:xfrm>
            <a:off x="1028700" y="3193413"/>
            <a:ext cx="15798067" cy="909955"/>
          </a:xfrm>
          <a:prstGeom prst="rect">
            <a:avLst/>
          </a:prstGeom>
        </p:spPr>
        <p:txBody>
          <a:bodyPr lIns="0" tIns="0" rIns="0" bIns="0" rtlCol="0" anchor="t">
            <a:spAutoFit/>
          </a:bodyPr>
          <a:lstStyle/>
          <a:p>
            <a:pPr algn="ctr">
              <a:lnSpc>
                <a:spcPts val="7280"/>
              </a:lnSpc>
              <a:spcBef>
                <a:spcPct val="0"/>
              </a:spcBef>
            </a:pPr>
            <a:r>
              <a:rPr lang="en-US" sz="5600" spc="-56">
                <a:solidFill>
                  <a:srgbClr val="000000"/>
                </a:solidFill>
                <a:latin typeface="Muli Bold"/>
              </a:rPr>
              <a:t>Từ tiếp thị đại chúng đến tiếp thị một đối một</a:t>
            </a:r>
          </a:p>
        </p:txBody>
      </p:sp>
      <p:sp>
        <p:nvSpPr>
          <p:cNvPr id="10" name="TextBox 10"/>
          <p:cNvSpPr txBox="1"/>
          <p:nvPr/>
        </p:nvSpPr>
        <p:spPr>
          <a:xfrm>
            <a:off x="615409" y="4703443"/>
            <a:ext cx="15948081" cy="654050"/>
          </a:xfrm>
          <a:prstGeom prst="rect">
            <a:avLst/>
          </a:prstGeom>
        </p:spPr>
        <p:txBody>
          <a:bodyPr lIns="0" tIns="0" rIns="0" bIns="0" rtlCol="0" anchor="t">
            <a:spAutoFit/>
          </a:bodyPr>
          <a:lstStyle/>
          <a:p>
            <a:pPr marL="863601" lvl="1" indent="-431801">
              <a:lnSpc>
                <a:spcPts val="5200"/>
              </a:lnSpc>
              <a:buFont typeface="Arial"/>
              <a:buChar char="•"/>
            </a:pPr>
            <a:r>
              <a:rPr lang="en-US" sz="4000" spc="-40">
                <a:solidFill>
                  <a:srgbClr val="000000"/>
                </a:solidFill>
                <a:latin typeface="Muli Bold"/>
              </a:rPr>
              <a:t>Tiếp thị mối quan hệ</a:t>
            </a:r>
          </a:p>
        </p:txBody>
      </p:sp>
      <p:sp>
        <p:nvSpPr>
          <p:cNvPr id="11" name="TextBox 11"/>
          <p:cNvSpPr txBox="1"/>
          <p:nvPr/>
        </p:nvSpPr>
        <p:spPr>
          <a:xfrm>
            <a:off x="615409" y="7111541"/>
            <a:ext cx="15948081" cy="654050"/>
          </a:xfrm>
          <a:prstGeom prst="rect">
            <a:avLst/>
          </a:prstGeom>
        </p:spPr>
        <p:txBody>
          <a:bodyPr lIns="0" tIns="0" rIns="0" bIns="0" rtlCol="0" anchor="t">
            <a:spAutoFit/>
          </a:bodyPr>
          <a:lstStyle/>
          <a:p>
            <a:pPr marL="863601" lvl="1" indent="-431801">
              <a:lnSpc>
                <a:spcPts val="5200"/>
              </a:lnSpc>
              <a:buFont typeface="Arial"/>
              <a:buChar char="•"/>
            </a:pPr>
            <a:r>
              <a:rPr lang="en-US" sz="4000" spc="-40">
                <a:solidFill>
                  <a:srgbClr val="000000"/>
                </a:solidFill>
                <a:latin typeface="Muli Bold"/>
              </a:rPr>
              <a:t>Tiếp thị một đối một</a:t>
            </a:r>
          </a:p>
        </p:txBody>
      </p:sp>
      <p:sp>
        <p:nvSpPr>
          <p:cNvPr id="12" name="TextBox 12"/>
          <p:cNvSpPr txBox="1"/>
          <p:nvPr/>
        </p:nvSpPr>
        <p:spPr>
          <a:xfrm>
            <a:off x="1028700" y="5581191"/>
            <a:ext cx="14352081" cy="1311275"/>
          </a:xfrm>
          <a:prstGeom prst="rect">
            <a:avLst/>
          </a:prstGeom>
        </p:spPr>
        <p:txBody>
          <a:bodyPr lIns="0" tIns="0" rIns="0" bIns="0" rtlCol="0" anchor="t">
            <a:spAutoFit/>
          </a:bodyPr>
          <a:lstStyle/>
          <a:p>
            <a:pPr algn="just">
              <a:lnSpc>
                <a:spcPts val="5200"/>
              </a:lnSpc>
            </a:pPr>
            <a:r>
              <a:rPr lang="en-US" sz="4000" spc="-40">
                <a:solidFill>
                  <a:srgbClr val="000000"/>
                </a:solidFill>
                <a:latin typeface="Muli Bold"/>
              </a:rPr>
              <a:t>Phương thức tiếp thị tập trung vào việc xây dựng mối quan hệ lâu dài với khách hàng</a:t>
            </a:r>
          </a:p>
        </p:txBody>
      </p:sp>
      <p:sp>
        <p:nvSpPr>
          <p:cNvPr id="13" name="TextBox 13"/>
          <p:cNvSpPr txBox="1"/>
          <p:nvPr/>
        </p:nvSpPr>
        <p:spPr>
          <a:xfrm>
            <a:off x="1028700" y="7984665"/>
            <a:ext cx="14352081" cy="654050"/>
          </a:xfrm>
          <a:prstGeom prst="rect">
            <a:avLst/>
          </a:prstGeom>
        </p:spPr>
        <p:txBody>
          <a:bodyPr lIns="0" tIns="0" rIns="0" bIns="0" rtlCol="0" anchor="t">
            <a:spAutoFit/>
          </a:bodyPr>
          <a:lstStyle/>
          <a:p>
            <a:pPr>
              <a:lnSpc>
                <a:spcPts val="5200"/>
              </a:lnSpc>
            </a:pPr>
            <a:r>
              <a:rPr lang="en-US" sz="4000" spc="-40">
                <a:solidFill>
                  <a:srgbClr val="000000"/>
                </a:solidFill>
                <a:latin typeface="Muli Bold"/>
              </a:rPr>
              <a:t>Tiếp thị đối xử với mỗi khách hàng theo một cách riêng</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TextBox 2"/>
          <p:cNvSpPr txBox="1"/>
          <p:nvPr/>
        </p:nvSpPr>
        <p:spPr>
          <a:xfrm>
            <a:off x="815374" y="279731"/>
            <a:ext cx="13962537" cy="1085850"/>
          </a:xfrm>
          <a:prstGeom prst="rect">
            <a:avLst/>
          </a:prstGeom>
        </p:spPr>
        <p:txBody>
          <a:bodyPr lIns="0" tIns="0" rIns="0" bIns="0" rtlCol="0" anchor="t">
            <a:spAutoFit/>
          </a:bodyPr>
          <a:lstStyle/>
          <a:p>
            <a:pPr>
              <a:lnSpc>
                <a:spcPts val="8640"/>
              </a:lnSpc>
              <a:spcBef>
                <a:spcPct val="0"/>
              </a:spcBef>
            </a:pPr>
            <a:r>
              <a:rPr lang="en-US" sz="7200" spc="-72">
                <a:solidFill>
                  <a:srgbClr val="000000"/>
                </a:solidFill>
                <a:latin typeface="Muli Bold"/>
              </a:rPr>
              <a:t>Cá nhân hóa và tiếp thị hành vi</a:t>
            </a:r>
          </a:p>
        </p:txBody>
      </p:sp>
      <p:grpSp>
        <p:nvGrpSpPr>
          <p:cNvPr id="3" name="Group 3"/>
          <p:cNvGrpSpPr/>
          <p:nvPr/>
        </p:nvGrpSpPr>
        <p:grpSpPr>
          <a:xfrm>
            <a:off x="16714132" y="747434"/>
            <a:ext cx="4201515" cy="3638531"/>
            <a:chOff x="0" y="0"/>
            <a:chExt cx="3619627" cy="3134614"/>
          </a:xfrm>
        </p:grpSpPr>
        <p:sp>
          <p:nvSpPr>
            <p:cNvPr id="4" name="Freeform 4"/>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5" name="Group 5"/>
          <p:cNvGrpSpPr/>
          <p:nvPr/>
        </p:nvGrpSpPr>
        <p:grpSpPr>
          <a:xfrm>
            <a:off x="14777910" y="-1074448"/>
            <a:ext cx="2481390" cy="2148895"/>
            <a:chOff x="0" y="0"/>
            <a:chExt cx="3619627" cy="3134614"/>
          </a:xfrm>
        </p:grpSpPr>
        <p:sp>
          <p:nvSpPr>
            <p:cNvPr id="6" name="Freeform 6"/>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sp>
        <p:nvSpPr>
          <p:cNvPr id="7" name="TextBox 7"/>
          <p:cNvSpPr txBox="1"/>
          <p:nvPr/>
        </p:nvSpPr>
        <p:spPr>
          <a:xfrm>
            <a:off x="434211" y="1896765"/>
            <a:ext cx="15948081" cy="654050"/>
          </a:xfrm>
          <a:prstGeom prst="rect">
            <a:avLst/>
          </a:prstGeom>
        </p:spPr>
        <p:txBody>
          <a:bodyPr lIns="0" tIns="0" rIns="0" bIns="0" rtlCol="0" anchor="t">
            <a:spAutoFit/>
          </a:bodyPr>
          <a:lstStyle/>
          <a:p>
            <a:pPr marL="863601" lvl="1" indent="-431801">
              <a:lnSpc>
                <a:spcPts val="5200"/>
              </a:lnSpc>
              <a:buFont typeface="Arial"/>
              <a:buChar char="•"/>
            </a:pPr>
            <a:r>
              <a:rPr lang="en-US" sz="4000" spc="-40">
                <a:solidFill>
                  <a:srgbClr val="000000"/>
                </a:solidFill>
                <a:latin typeface="Muli Bold"/>
              </a:rPr>
              <a:t>Cá nhân hóa</a:t>
            </a:r>
          </a:p>
        </p:txBody>
      </p:sp>
      <p:sp>
        <p:nvSpPr>
          <p:cNvPr id="8" name="TextBox 8"/>
          <p:cNvSpPr txBox="1"/>
          <p:nvPr/>
        </p:nvSpPr>
        <p:spPr>
          <a:xfrm>
            <a:off x="434211" y="4338340"/>
            <a:ext cx="15948081" cy="654050"/>
          </a:xfrm>
          <a:prstGeom prst="rect">
            <a:avLst/>
          </a:prstGeom>
        </p:spPr>
        <p:txBody>
          <a:bodyPr lIns="0" tIns="0" rIns="0" bIns="0" rtlCol="0" anchor="t">
            <a:spAutoFit/>
          </a:bodyPr>
          <a:lstStyle/>
          <a:p>
            <a:pPr marL="863601" lvl="1" indent="-431801">
              <a:lnSpc>
                <a:spcPts val="5200"/>
              </a:lnSpc>
              <a:buFont typeface="Arial"/>
              <a:buChar char="•"/>
            </a:pPr>
            <a:r>
              <a:rPr lang="en-US" sz="4000" spc="-40">
                <a:solidFill>
                  <a:srgbClr val="000000"/>
                </a:solidFill>
                <a:latin typeface="Muli Bold"/>
              </a:rPr>
              <a:t>Hồ sơ khách hàng</a:t>
            </a:r>
          </a:p>
        </p:txBody>
      </p:sp>
      <p:sp>
        <p:nvSpPr>
          <p:cNvPr id="9" name="TextBox 9"/>
          <p:cNvSpPr txBox="1"/>
          <p:nvPr/>
        </p:nvSpPr>
        <p:spPr>
          <a:xfrm>
            <a:off x="815374" y="2741315"/>
            <a:ext cx="15566918" cy="1311275"/>
          </a:xfrm>
          <a:prstGeom prst="rect">
            <a:avLst/>
          </a:prstGeom>
        </p:spPr>
        <p:txBody>
          <a:bodyPr lIns="0" tIns="0" rIns="0" bIns="0" rtlCol="0" anchor="t">
            <a:spAutoFit/>
          </a:bodyPr>
          <a:lstStyle/>
          <a:p>
            <a:pPr algn="just">
              <a:lnSpc>
                <a:spcPts val="5200"/>
              </a:lnSpc>
            </a:pPr>
            <a:r>
              <a:rPr lang="en-US" sz="4000" spc="-40">
                <a:solidFill>
                  <a:srgbClr val="000000"/>
                </a:solidFill>
                <a:latin typeface="Muli Bold"/>
              </a:rPr>
              <a:t>Sự phù hợp của sản phẩm / dịch vụ và nội dung quảng cáo đối với cá nhân người tiêu dùng và sở thích của họ</a:t>
            </a:r>
          </a:p>
        </p:txBody>
      </p:sp>
      <p:sp>
        <p:nvSpPr>
          <p:cNvPr id="10" name="TextBox 10"/>
          <p:cNvSpPr txBox="1"/>
          <p:nvPr/>
        </p:nvSpPr>
        <p:spPr>
          <a:xfrm>
            <a:off x="815374" y="5279728"/>
            <a:ext cx="15566918" cy="1311275"/>
          </a:xfrm>
          <a:prstGeom prst="rect">
            <a:avLst/>
          </a:prstGeom>
        </p:spPr>
        <p:txBody>
          <a:bodyPr lIns="0" tIns="0" rIns="0" bIns="0" rtlCol="0" anchor="t">
            <a:spAutoFit/>
          </a:bodyPr>
          <a:lstStyle/>
          <a:p>
            <a:pPr>
              <a:lnSpc>
                <a:spcPts val="5200"/>
              </a:lnSpc>
            </a:pPr>
            <a:r>
              <a:rPr lang="en-US" sz="4000" spc="-40">
                <a:solidFill>
                  <a:srgbClr val="000000"/>
                </a:solidFill>
                <a:latin typeface="Muli Bold"/>
              </a:rPr>
              <a:t>Các yêu cầu, sở thích, hành vi và đặc điểm nhân khẩu học của một khách hàng cụ thể</a:t>
            </a:r>
          </a:p>
        </p:txBody>
      </p:sp>
      <p:sp>
        <p:nvSpPr>
          <p:cNvPr id="11" name="TextBox 11"/>
          <p:cNvSpPr txBox="1"/>
          <p:nvPr/>
        </p:nvSpPr>
        <p:spPr>
          <a:xfrm>
            <a:off x="434211" y="6791028"/>
            <a:ext cx="15948081" cy="654050"/>
          </a:xfrm>
          <a:prstGeom prst="rect">
            <a:avLst/>
          </a:prstGeom>
        </p:spPr>
        <p:txBody>
          <a:bodyPr lIns="0" tIns="0" rIns="0" bIns="0" rtlCol="0" anchor="t">
            <a:spAutoFit/>
          </a:bodyPr>
          <a:lstStyle/>
          <a:p>
            <a:pPr marL="863601" lvl="1" indent="-431801">
              <a:lnSpc>
                <a:spcPts val="5200"/>
              </a:lnSpc>
              <a:buFont typeface="Arial"/>
              <a:buChar char="•"/>
            </a:pPr>
            <a:r>
              <a:rPr lang="en-US" sz="4000" spc="-40">
                <a:solidFill>
                  <a:srgbClr val="000000"/>
                </a:solidFill>
                <a:latin typeface="Muli Bold"/>
              </a:rPr>
              <a:t>Cookies trong EC</a:t>
            </a:r>
          </a:p>
        </p:txBody>
      </p:sp>
      <p:sp>
        <p:nvSpPr>
          <p:cNvPr id="12" name="TextBox 12"/>
          <p:cNvSpPr txBox="1"/>
          <p:nvPr/>
        </p:nvSpPr>
        <p:spPr>
          <a:xfrm>
            <a:off x="815374" y="7631621"/>
            <a:ext cx="15566918" cy="1968500"/>
          </a:xfrm>
          <a:prstGeom prst="rect">
            <a:avLst/>
          </a:prstGeom>
        </p:spPr>
        <p:txBody>
          <a:bodyPr lIns="0" tIns="0" rIns="0" bIns="0" rtlCol="0" anchor="t">
            <a:spAutoFit/>
          </a:bodyPr>
          <a:lstStyle/>
          <a:p>
            <a:pPr algn="just">
              <a:lnSpc>
                <a:spcPts val="5200"/>
              </a:lnSpc>
            </a:pPr>
            <a:r>
              <a:rPr lang="en-US" sz="4000" spc="-40">
                <a:solidFill>
                  <a:srgbClr val="000000"/>
                </a:solidFill>
                <a:latin typeface="Muli Bold"/>
              </a:rPr>
              <a:t>Một tệp dữ liệu được đặt trên ổ cứng của người dùng bởi một máy chủ Web từ xa, tệp này thu thập thông tin về các hoạt động của người dùng tại một trang web</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TextBox 2"/>
          <p:cNvSpPr txBox="1"/>
          <p:nvPr/>
        </p:nvSpPr>
        <p:spPr>
          <a:xfrm>
            <a:off x="815374" y="279731"/>
            <a:ext cx="13962537" cy="1085850"/>
          </a:xfrm>
          <a:prstGeom prst="rect">
            <a:avLst/>
          </a:prstGeom>
        </p:spPr>
        <p:txBody>
          <a:bodyPr lIns="0" tIns="0" rIns="0" bIns="0" rtlCol="0" anchor="t">
            <a:spAutoFit/>
          </a:bodyPr>
          <a:lstStyle/>
          <a:p>
            <a:pPr>
              <a:lnSpc>
                <a:spcPts val="8640"/>
              </a:lnSpc>
              <a:spcBef>
                <a:spcPct val="0"/>
              </a:spcBef>
            </a:pPr>
            <a:r>
              <a:rPr lang="en-US" sz="7200" spc="-72">
                <a:solidFill>
                  <a:srgbClr val="000000"/>
                </a:solidFill>
                <a:latin typeface="Muli Bold"/>
              </a:rPr>
              <a:t>Cá nhân hóa và tiếp thị hành vi</a:t>
            </a:r>
          </a:p>
        </p:txBody>
      </p:sp>
      <p:grpSp>
        <p:nvGrpSpPr>
          <p:cNvPr id="3" name="Group 3"/>
          <p:cNvGrpSpPr/>
          <p:nvPr/>
        </p:nvGrpSpPr>
        <p:grpSpPr>
          <a:xfrm>
            <a:off x="16382291" y="641690"/>
            <a:ext cx="4201515" cy="3638531"/>
            <a:chOff x="0" y="0"/>
            <a:chExt cx="3619627" cy="3134614"/>
          </a:xfrm>
        </p:grpSpPr>
        <p:sp>
          <p:nvSpPr>
            <p:cNvPr id="4" name="Freeform 4"/>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5" name="Group 5"/>
          <p:cNvGrpSpPr/>
          <p:nvPr/>
        </p:nvGrpSpPr>
        <p:grpSpPr>
          <a:xfrm>
            <a:off x="14777910" y="-1074448"/>
            <a:ext cx="2481390" cy="2148895"/>
            <a:chOff x="0" y="0"/>
            <a:chExt cx="3619627" cy="3134614"/>
          </a:xfrm>
        </p:grpSpPr>
        <p:sp>
          <p:nvSpPr>
            <p:cNvPr id="6" name="Freeform 6"/>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sp>
        <p:nvSpPr>
          <p:cNvPr id="7" name="TextBox 7"/>
          <p:cNvSpPr txBox="1"/>
          <p:nvPr/>
        </p:nvSpPr>
        <p:spPr>
          <a:xfrm>
            <a:off x="434211" y="4489450"/>
            <a:ext cx="15948081" cy="654050"/>
          </a:xfrm>
          <a:prstGeom prst="rect">
            <a:avLst/>
          </a:prstGeom>
        </p:spPr>
        <p:txBody>
          <a:bodyPr lIns="0" tIns="0" rIns="0" bIns="0" rtlCol="0" anchor="t">
            <a:spAutoFit/>
          </a:bodyPr>
          <a:lstStyle/>
          <a:p>
            <a:pPr marL="863601" lvl="1" indent="-431801">
              <a:lnSpc>
                <a:spcPts val="5200"/>
              </a:lnSpc>
              <a:buFont typeface="Arial"/>
              <a:buChar char="•"/>
            </a:pPr>
            <a:r>
              <a:rPr lang="en-US" sz="4000" spc="-40">
                <a:solidFill>
                  <a:srgbClr val="000000"/>
                </a:solidFill>
                <a:latin typeface="Muli Bold"/>
              </a:rPr>
              <a:t>Đặt mục tiêu theo hành vi</a:t>
            </a:r>
          </a:p>
        </p:txBody>
      </p:sp>
      <p:sp>
        <p:nvSpPr>
          <p:cNvPr id="8" name="TextBox 8"/>
          <p:cNvSpPr txBox="1"/>
          <p:nvPr/>
        </p:nvSpPr>
        <p:spPr>
          <a:xfrm>
            <a:off x="815374" y="2005813"/>
            <a:ext cx="14407390" cy="1833880"/>
          </a:xfrm>
          <a:prstGeom prst="rect">
            <a:avLst/>
          </a:prstGeom>
        </p:spPr>
        <p:txBody>
          <a:bodyPr lIns="0" tIns="0" rIns="0" bIns="0" rtlCol="0" anchor="t">
            <a:spAutoFit/>
          </a:bodyPr>
          <a:lstStyle/>
          <a:p>
            <a:pPr>
              <a:lnSpc>
                <a:spcPts val="7280"/>
              </a:lnSpc>
            </a:pPr>
            <a:r>
              <a:rPr lang="en-US" sz="5600" spc="-56">
                <a:solidFill>
                  <a:srgbClr val="000000"/>
                </a:solidFill>
                <a:latin typeface="Muli Bold"/>
              </a:rPr>
              <a:t>Sử dụng các kỹ thuật được cá nhân hóa để tăng cường doanh số bán hàng</a:t>
            </a:r>
          </a:p>
        </p:txBody>
      </p:sp>
      <p:sp>
        <p:nvSpPr>
          <p:cNvPr id="9" name="TextBox 9"/>
          <p:cNvSpPr txBox="1"/>
          <p:nvPr/>
        </p:nvSpPr>
        <p:spPr>
          <a:xfrm>
            <a:off x="815374" y="5629275"/>
            <a:ext cx="15203232" cy="2625725"/>
          </a:xfrm>
          <a:prstGeom prst="rect">
            <a:avLst/>
          </a:prstGeom>
        </p:spPr>
        <p:txBody>
          <a:bodyPr lIns="0" tIns="0" rIns="0" bIns="0" rtlCol="0" anchor="t">
            <a:spAutoFit/>
          </a:bodyPr>
          <a:lstStyle/>
          <a:p>
            <a:pPr>
              <a:lnSpc>
                <a:spcPts val="5200"/>
              </a:lnSpc>
            </a:pPr>
            <a:r>
              <a:rPr lang="en-US" sz="4000" spc="-40">
                <a:solidFill>
                  <a:srgbClr val="000000"/>
                </a:solidFill>
                <a:latin typeface="Muli Bold"/>
              </a:rPr>
              <a:t>Đặt mục tiêu sử dụng thông tin được thu thập về hành vi trên trình duyệt web của một cá nhân, chẳng hạn như các trang mà họ đã truy cập hoặc các tìm kiếm mà họ đã thực hiện, từ đó có thể lựa chọn quảng cáo hiển thị cho cá nhân đó</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TextBox 2"/>
          <p:cNvSpPr txBox="1"/>
          <p:nvPr/>
        </p:nvSpPr>
        <p:spPr>
          <a:xfrm>
            <a:off x="815374" y="279731"/>
            <a:ext cx="13962537" cy="1085850"/>
          </a:xfrm>
          <a:prstGeom prst="rect">
            <a:avLst/>
          </a:prstGeom>
        </p:spPr>
        <p:txBody>
          <a:bodyPr lIns="0" tIns="0" rIns="0" bIns="0" rtlCol="0" anchor="t">
            <a:spAutoFit/>
          </a:bodyPr>
          <a:lstStyle/>
          <a:p>
            <a:pPr>
              <a:lnSpc>
                <a:spcPts val="8640"/>
              </a:lnSpc>
              <a:spcBef>
                <a:spcPct val="0"/>
              </a:spcBef>
            </a:pPr>
            <a:r>
              <a:rPr lang="en-US" sz="7200" spc="-72">
                <a:solidFill>
                  <a:srgbClr val="000000"/>
                </a:solidFill>
                <a:latin typeface="Muli Bold"/>
              </a:rPr>
              <a:t>Cá nhân hóa và tiếp thị hành vi</a:t>
            </a:r>
          </a:p>
        </p:txBody>
      </p:sp>
      <p:grpSp>
        <p:nvGrpSpPr>
          <p:cNvPr id="3" name="Group 3"/>
          <p:cNvGrpSpPr/>
          <p:nvPr/>
        </p:nvGrpSpPr>
        <p:grpSpPr>
          <a:xfrm>
            <a:off x="16382291" y="641690"/>
            <a:ext cx="4201515" cy="3638531"/>
            <a:chOff x="0" y="0"/>
            <a:chExt cx="3619627" cy="3134614"/>
          </a:xfrm>
        </p:grpSpPr>
        <p:sp>
          <p:nvSpPr>
            <p:cNvPr id="4" name="Freeform 4"/>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5" name="Group 5"/>
          <p:cNvGrpSpPr/>
          <p:nvPr/>
        </p:nvGrpSpPr>
        <p:grpSpPr>
          <a:xfrm>
            <a:off x="14777910" y="-1074448"/>
            <a:ext cx="2481390" cy="2148895"/>
            <a:chOff x="0" y="0"/>
            <a:chExt cx="3619627" cy="3134614"/>
          </a:xfrm>
        </p:grpSpPr>
        <p:sp>
          <p:nvSpPr>
            <p:cNvPr id="6" name="Freeform 6"/>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sp>
        <p:nvSpPr>
          <p:cNvPr id="7" name="TextBox 7"/>
          <p:cNvSpPr txBox="1"/>
          <p:nvPr/>
        </p:nvSpPr>
        <p:spPr>
          <a:xfrm>
            <a:off x="434211" y="4489450"/>
            <a:ext cx="15948081" cy="654050"/>
          </a:xfrm>
          <a:prstGeom prst="rect">
            <a:avLst/>
          </a:prstGeom>
        </p:spPr>
        <p:txBody>
          <a:bodyPr lIns="0" tIns="0" rIns="0" bIns="0" rtlCol="0" anchor="t">
            <a:spAutoFit/>
          </a:bodyPr>
          <a:lstStyle/>
          <a:p>
            <a:pPr marL="863601" lvl="1" indent="-431801">
              <a:lnSpc>
                <a:spcPts val="5200"/>
              </a:lnSpc>
              <a:buFont typeface="Arial"/>
              <a:buChar char="•"/>
            </a:pPr>
            <a:r>
              <a:rPr lang="en-US" sz="4000" spc="-40">
                <a:solidFill>
                  <a:srgbClr val="000000"/>
                </a:solidFill>
                <a:latin typeface="Muli Bold"/>
              </a:rPr>
              <a:t>Lọc cộng tác</a:t>
            </a:r>
          </a:p>
        </p:txBody>
      </p:sp>
      <p:sp>
        <p:nvSpPr>
          <p:cNvPr id="8" name="TextBox 8"/>
          <p:cNvSpPr txBox="1"/>
          <p:nvPr/>
        </p:nvSpPr>
        <p:spPr>
          <a:xfrm>
            <a:off x="815374" y="1877386"/>
            <a:ext cx="14549608" cy="1833880"/>
          </a:xfrm>
          <a:prstGeom prst="rect">
            <a:avLst/>
          </a:prstGeom>
        </p:spPr>
        <p:txBody>
          <a:bodyPr lIns="0" tIns="0" rIns="0" bIns="0" rtlCol="0" anchor="t">
            <a:spAutoFit/>
          </a:bodyPr>
          <a:lstStyle/>
          <a:p>
            <a:pPr>
              <a:lnSpc>
                <a:spcPts val="7280"/>
              </a:lnSpc>
            </a:pPr>
            <a:r>
              <a:rPr lang="en-US" sz="5600" spc="-56">
                <a:solidFill>
                  <a:srgbClr val="000000"/>
                </a:solidFill>
                <a:latin typeface="Muli Bold"/>
              </a:rPr>
              <a:t>Sử dụng các kỹ thuật được cá nhân hóa để tăng cường doanh số bán hàng</a:t>
            </a:r>
          </a:p>
        </p:txBody>
      </p:sp>
      <p:sp>
        <p:nvSpPr>
          <p:cNvPr id="9" name="TextBox 9"/>
          <p:cNvSpPr txBox="1"/>
          <p:nvPr/>
        </p:nvSpPr>
        <p:spPr>
          <a:xfrm>
            <a:off x="815374" y="5410522"/>
            <a:ext cx="16443926" cy="3282950"/>
          </a:xfrm>
          <a:prstGeom prst="rect">
            <a:avLst/>
          </a:prstGeom>
        </p:spPr>
        <p:txBody>
          <a:bodyPr lIns="0" tIns="0" rIns="0" bIns="0" rtlCol="0" anchor="t">
            <a:spAutoFit/>
          </a:bodyPr>
          <a:lstStyle/>
          <a:p>
            <a:pPr algn="just">
              <a:lnSpc>
                <a:spcPts val="5200"/>
              </a:lnSpc>
            </a:pPr>
            <a:r>
              <a:rPr lang="en-US" sz="4000" spc="-40">
                <a:solidFill>
                  <a:srgbClr val="000000"/>
                </a:solidFill>
                <a:latin typeface="Muli Bold"/>
              </a:rPr>
              <a:t>Một phương pháp nghiên cứu thị trường và cá nhân hóa sử dụng dữ liệu của khách hàng để dự đoán, dựa trên cơ sở bắt nguồn từ hành vi khoa học, những sản phẩm / dịch vụ nào khác mà khách hàng có thể thích, dự đoán có thể được mở rộng tới những khách hàng khác có hồ sơ tương tự</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TextBox 2"/>
          <p:cNvSpPr txBox="1"/>
          <p:nvPr/>
        </p:nvSpPr>
        <p:spPr>
          <a:xfrm>
            <a:off x="815374" y="279731"/>
            <a:ext cx="13962537" cy="1085850"/>
          </a:xfrm>
          <a:prstGeom prst="rect">
            <a:avLst/>
          </a:prstGeom>
        </p:spPr>
        <p:txBody>
          <a:bodyPr lIns="0" tIns="0" rIns="0" bIns="0" rtlCol="0" anchor="t">
            <a:spAutoFit/>
          </a:bodyPr>
          <a:lstStyle/>
          <a:p>
            <a:pPr>
              <a:lnSpc>
                <a:spcPts val="8640"/>
              </a:lnSpc>
              <a:spcBef>
                <a:spcPct val="0"/>
              </a:spcBef>
            </a:pPr>
            <a:r>
              <a:rPr lang="en-US" sz="7200" spc="-72">
                <a:solidFill>
                  <a:srgbClr val="000000"/>
                </a:solidFill>
                <a:latin typeface="Muli Bold"/>
              </a:rPr>
              <a:t>Cá nhân hóa và tiếp thị hành vi</a:t>
            </a:r>
          </a:p>
        </p:txBody>
      </p:sp>
      <p:grpSp>
        <p:nvGrpSpPr>
          <p:cNvPr id="3" name="Group 3"/>
          <p:cNvGrpSpPr/>
          <p:nvPr/>
        </p:nvGrpSpPr>
        <p:grpSpPr>
          <a:xfrm>
            <a:off x="16382291" y="641690"/>
            <a:ext cx="4201515" cy="3638531"/>
            <a:chOff x="0" y="0"/>
            <a:chExt cx="3619627" cy="3134614"/>
          </a:xfrm>
        </p:grpSpPr>
        <p:sp>
          <p:nvSpPr>
            <p:cNvPr id="4" name="Freeform 4"/>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5" name="Group 5"/>
          <p:cNvGrpSpPr/>
          <p:nvPr/>
        </p:nvGrpSpPr>
        <p:grpSpPr>
          <a:xfrm>
            <a:off x="14777910" y="-1074448"/>
            <a:ext cx="2481390" cy="2148895"/>
            <a:chOff x="0" y="0"/>
            <a:chExt cx="3619627" cy="3134614"/>
          </a:xfrm>
        </p:grpSpPr>
        <p:sp>
          <p:nvSpPr>
            <p:cNvPr id="6" name="Freeform 6"/>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sp>
        <p:nvSpPr>
          <p:cNvPr id="7" name="TextBox 7"/>
          <p:cNvSpPr txBox="1"/>
          <p:nvPr/>
        </p:nvSpPr>
        <p:spPr>
          <a:xfrm>
            <a:off x="434211" y="3907486"/>
            <a:ext cx="15948081" cy="654050"/>
          </a:xfrm>
          <a:prstGeom prst="rect">
            <a:avLst/>
          </a:prstGeom>
        </p:spPr>
        <p:txBody>
          <a:bodyPr lIns="0" tIns="0" rIns="0" bIns="0" rtlCol="0" anchor="t">
            <a:spAutoFit/>
          </a:bodyPr>
          <a:lstStyle/>
          <a:p>
            <a:pPr marL="863601" lvl="1" indent="-431801">
              <a:lnSpc>
                <a:spcPts val="5200"/>
              </a:lnSpc>
              <a:buFont typeface="Arial"/>
              <a:buChar char="•"/>
            </a:pPr>
            <a:r>
              <a:rPr lang="en-US" sz="4000" spc="-40">
                <a:solidFill>
                  <a:srgbClr val="000000"/>
                </a:solidFill>
                <a:latin typeface="Muli Bold"/>
              </a:rPr>
              <a:t>Các phương pháp khác</a:t>
            </a:r>
          </a:p>
        </p:txBody>
      </p:sp>
      <p:sp>
        <p:nvSpPr>
          <p:cNvPr id="8" name="TextBox 8"/>
          <p:cNvSpPr txBox="1"/>
          <p:nvPr/>
        </p:nvSpPr>
        <p:spPr>
          <a:xfrm>
            <a:off x="815374" y="1578306"/>
            <a:ext cx="14762934" cy="1833880"/>
          </a:xfrm>
          <a:prstGeom prst="rect">
            <a:avLst/>
          </a:prstGeom>
        </p:spPr>
        <p:txBody>
          <a:bodyPr lIns="0" tIns="0" rIns="0" bIns="0" rtlCol="0" anchor="t">
            <a:spAutoFit/>
          </a:bodyPr>
          <a:lstStyle/>
          <a:p>
            <a:pPr>
              <a:lnSpc>
                <a:spcPts val="7280"/>
              </a:lnSpc>
            </a:pPr>
            <a:r>
              <a:rPr lang="en-US" sz="5600" spc="-56">
                <a:solidFill>
                  <a:srgbClr val="000000"/>
                </a:solidFill>
                <a:latin typeface="Muli Bold"/>
              </a:rPr>
              <a:t>Sử dụng các kỹ thuật được cá nhân hóa để tăng cường doanh số bán hàng</a:t>
            </a:r>
          </a:p>
        </p:txBody>
      </p:sp>
      <p:sp>
        <p:nvSpPr>
          <p:cNvPr id="9" name="TextBox 9"/>
          <p:cNvSpPr txBox="1"/>
          <p:nvPr/>
        </p:nvSpPr>
        <p:spPr>
          <a:xfrm>
            <a:off x="1605837" y="4780611"/>
            <a:ext cx="15948081" cy="654050"/>
          </a:xfrm>
          <a:prstGeom prst="rect">
            <a:avLst/>
          </a:prstGeom>
        </p:spPr>
        <p:txBody>
          <a:bodyPr lIns="0" tIns="0" rIns="0" bIns="0" rtlCol="0" anchor="t">
            <a:spAutoFit/>
          </a:bodyPr>
          <a:lstStyle/>
          <a:p>
            <a:pPr marL="863601" lvl="1" indent="-431801">
              <a:lnSpc>
                <a:spcPts val="5200"/>
              </a:lnSpc>
              <a:buFont typeface="Arial"/>
              <a:buChar char="•"/>
            </a:pPr>
            <a:r>
              <a:rPr lang="en-US" sz="4000" spc="-40">
                <a:solidFill>
                  <a:srgbClr val="000000"/>
                </a:solidFill>
                <a:latin typeface="Muli Bold"/>
              </a:rPr>
              <a:t>Lọc dựa trên các quy tắc</a:t>
            </a:r>
          </a:p>
        </p:txBody>
      </p:sp>
      <p:sp>
        <p:nvSpPr>
          <p:cNvPr id="10" name="TextBox 10"/>
          <p:cNvSpPr txBox="1"/>
          <p:nvPr/>
        </p:nvSpPr>
        <p:spPr>
          <a:xfrm>
            <a:off x="1605837" y="5667375"/>
            <a:ext cx="15948081" cy="654050"/>
          </a:xfrm>
          <a:prstGeom prst="rect">
            <a:avLst/>
          </a:prstGeom>
        </p:spPr>
        <p:txBody>
          <a:bodyPr lIns="0" tIns="0" rIns="0" bIns="0" rtlCol="0" anchor="t">
            <a:spAutoFit/>
          </a:bodyPr>
          <a:lstStyle/>
          <a:p>
            <a:pPr marL="863601" lvl="1" indent="-431801">
              <a:lnSpc>
                <a:spcPts val="5200"/>
              </a:lnSpc>
              <a:buFont typeface="Arial"/>
              <a:buChar char="•"/>
            </a:pPr>
            <a:r>
              <a:rPr lang="en-US" sz="4000" spc="-40">
                <a:solidFill>
                  <a:srgbClr val="000000"/>
                </a:solidFill>
                <a:latin typeface="Muli Bold"/>
              </a:rPr>
              <a:t>Lọc dựa trên nội dung</a:t>
            </a:r>
          </a:p>
        </p:txBody>
      </p:sp>
      <p:sp>
        <p:nvSpPr>
          <p:cNvPr id="11" name="TextBox 11"/>
          <p:cNvSpPr txBox="1"/>
          <p:nvPr/>
        </p:nvSpPr>
        <p:spPr>
          <a:xfrm>
            <a:off x="1605837" y="6530975"/>
            <a:ext cx="15948081" cy="654050"/>
          </a:xfrm>
          <a:prstGeom prst="rect">
            <a:avLst/>
          </a:prstGeom>
        </p:spPr>
        <p:txBody>
          <a:bodyPr lIns="0" tIns="0" rIns="0" bIns="0" rtlCol="0" anchor="t">
            <a:spAutoFit/>
          </a:bodyPr>
          <a:lstStyle/>
          <a:p>
            <a:pPr marL="863601" lvl="1" indent="-431801">
              <a:lnSpc>
                <a:spcPts val="5200"/>
              </a:lnSpc>
              <a:buFont typeface="Arial"/>
              <a:buChar char="•"/>
            </a:pPr>
            <a:r>
              <a:rPr lang="en-US" sz="4000" spc="-40">
                <a:solidFill>
                  <a:srgbClr val="000000"/>
                </a:solidFill>
                <a:latin typeface="Muli Bold"/>
              </a:rPr>
              <a:t>Lọc dựa trên hoạt động</a:t>
            </a:r>
          </a:p>
        </p:txBody>
      </p:sp>
      <p:sp>
        <p:nvSpPr>
          <p:cNvPr id="12" name="TextBox 12"/>
          <p:cNvSpPr txBox="1"/>
          <p:nvPr/>
        </p:nvSpPr>
        <p:spPr>
          <a:xfrm>
            <a:off x="434211" y="9121775"/>
            <a:ext cx="15948081" cy="654050"/>
          </a:xfrm>
          <a:prstGeom prst="rect">
            <a:avLst/>
          </a:prstGeom>
        </p:spPr>
        <p:txBody>
          <a:bodyPr lIns="0" tIns="0" rIns="0" bIns="0" rtlCol="0" anchor="t">
            <a:spAutoFit/>
          </a:bodyPr>
          <a:lstStyle/>
          <a:p>
            <a:pPr marL="863601" lvl="1" indent="-431801">
              <a:lnSpc>
                <a:spcPts val="5200"/>
              </a:lnSpc>
              <a:buFont typeface="Arial"/>
              <a:buChar char="•"/>
            </a:pPr>
            <a:r>
              <a:rPr lang="en-US" sz="4000" spc="-40">
                <a:solidFill>
                  <a:srgbClr val="000000"/>
                </a:solidFill>
                <a:latin typeface="Muli Bold"/>
              </a:rPr>
              <a:t>Sử dụng cơ sở dữ liệu khách hàng tiếp thị</a:t>
            </a:r>
          </a:p>
        </p:txBody>
      </p:sp>
      <p:sp>
        <p:nvSpPr>
          <p:cNvPr id="13" name="TextBox 13"/>
          <p:cNvSpPr txBox="1"/>
          <p:nvPr/>
        </p:nvSpPr>
        <p:spPr>
          <a:xfrm>
            <a:off x="434211" y="8258175"/>
            <a:ext cx="15948081" cy="654050"/>
          </a:xfrm>
          <a:prstGeom prst="rect">
            <a:avLst/>
          </a:prstGeom>
        </p:spPr>
        <p:txBody>
          <a:bodyPr lIns="0" tIns="0" rIns="0" bIns="0" rtlCol="0" anchor="t">
            <a:spAutoFit/>
          </a:bodyPr>
          <a:lstStyle/>
          <a:p>
            <a:pPr marL="863601" lvl="1" indent="-431801">
              <a:lnSpc>
                <a:spcPts val="5200"/>
              </a:lnSpc>
              <a:buFont typeface="Arial"/>
              <a:buChar char="•"/>
            </a:pPr>
            <a:r>
              <a:rPr lang="en-US" sz="4000" spc="-40">
                <a:solidFill>
                  <a:srgbClr val="000000"/>
                </a:solidFill>
                <a:latin typeface="Muli Bold"/>
              </a:rPr>
              <a:t>Tâm lý xã hội và biến đổi trong hành vi tiếp thị</a:t>
            </a:r>
          </a:p>
        </p:txBody>
      </p:sp>
      <p:sp>
        <p:nvSpPr>
          <p:cNvPr id="14" name="TextBox 14"/>
          <p:cNvSpPr txBox="1"/>
          <p:nvPr/>
        </p:nvSpPr>
        <p:spPr>
          <a:xfrm>
            <a:off x="434211" y="7394575"/>
            <a:ext cx="15948081" cy="654050"/>
          </a:xfrm>
          <a:prstGeom prst="rect">
            <a:avLst/>
          </a:prstGeom>
        </p:spPr>
        <p:txBody>
          <a:bodyPr lIns="0" tIns="0" rIns="0" bIns="0" rtlCol="0" anchor="t">
            <a:spAutoFit/>
          </a:bodyPr>
          <a:lstStyle/>
          <a:p>
            <a:pPr marL="863601" lvl="1" indent="-431801">
              <a:lnSpc>
                <a:spcPts val="5200"/>
              </a:lnSpc>
              <a:buFont typeface="Arial"/>
              <a:buChar char="•"/>
            </a:pPr>
            <a:r>
              <a:rPr lang="en-US" sz="4000" spc="-40">
                <a:solidFill>
                  <a:srgbClr val="000000"/>
                </a:solidFill>
                <a:latin typeface="Muli Bold"/>
              </a:rPr>
              <a:t>Các vấn đề pháp lý và đạo đức trong lọc cộng tác</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grpSp>
        <p:nvGrpSpPr>
          <p:cNvPr id="2" name="Group 2"/>
          <p:cNvGrpSpPr/>
          <p:nvPr/>
        </p:nvGrpSpPr>
        <p:grpSpPr>
          <a:xfrm>
            <a:off x="14774243" y="-613550"/>
            <a:ext cx="7027514" cy="6085860"/>
            <a:chOff x="0" y="0"/>
            <a:chExt cx="3619627" cy="3134614"/>
          </a:xfrm>
        </p:grpSpPr>
        <p:sp>
          <p:nvSpPr>
            <p:cNvPr id="3" name="Freeform 3"/>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4" name="Group 4"/>
          <p:cNvGrpSpPr/>
          <p:nvPr/>
        </p:nvGrpSpPr>
        <p:grpSpPr>
          <a:xfrm>
            <a:off x="12541375" y="5472310"/>
            <a:ext cx="4961246" cy="4296462"/>
            <a:chOff x="0" y="0"/>
            <a:chExt cx="3619627" cy="3134614"/>
          </a:xfrm>
        </p:grpSpPr>
        <p:sp>
          <p:nvSpPr>
            <p:cNvPr id="5" name="Freeform 5"/>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6" name="Group 6"/>
          <p:cNvGrpSpPr/>
          <p:nvPr/>
        </p:nvGrpSpPr>
        <p:grpSpPr>
          <a:xfrm>
            <a:off x="1028700" y="2429380"/>
            <a:ext cx="7784689" cy="1674906"/>
            <a:chOff x="0" y="0"/>
            <a:chExt cx="10379585" cy="2233208"/>
          </a:xfrm>
        </p:grpSpPr>
        <p:sp>
          <p:nvSpPr>
            <p:cNvPr id="7" name="TextBox 7"/>
            <p:cNvSpPr txBox="1"/>
            <p:nvPr/>
          </p:nvSpPr>
          <p:spPr>
            <a:xfrm>
              <a:off x="0" y="9525"/>
              <a:ext cx="10379585" cy="1450975"/>
            </a:xfrm>
            <a:prstGeom prst="rect">
              <a:avLst/>
            </a:prstGeom>
          </p:spPr>
          <p:txBody>
            <a:bodyPr lIns="0" tIns="0" rIns="0" bIns="0" rtlCol="0" anchor="t">
              <a:spAutoFit/>
            </a:bodyPr>
            <a:lstStyle/>
            <a:p>
              <a:pPr>
                <a:lnSpc>
                  <a:spcPts val="8640"/>
                </a:lnSpc>
                <a:spcBef>
                  <a:spcPct val="0"/>
                </a:spcBef>
              </a:pPr>
              <a:r>
                <a:rPr lang="en-US" sz="7200" spc="-72">
                  <a:solidFill>
                    <a:srgbClr val="000000"/>
                  </a:solidFill>
                  <a:latin typeface="Muli Bold"/>
                </a:rPr>
                <a:t>Nhóm 13</a:t>
              </a:r>
            </a:p>
          </p:txBody>
        </p:sp>
        <p:sp>
          <p:nvSpPr>
            <p:cNvPr id="8" name="TextBox 8"/>
            <p:cNvSpPr txBox="1"/>
            <p:nvPr/>
          </p:nvSpPr>
          <p:spPr>
            <a:xfrm>
              <a:off x="0" y="1695574"/>
              <a:ext cx="9298793" cy="537633"/>
            </a:xfrm>
            <a:prstGeom prst="rect">
              <a:avLst/>
            </a:prstGeom>
          </p:spPr>
          <p:txBody>
            <a:bodyPr lIns="0" tIns="0" rIns="0" bIns="0" rtlCol="0" anchor="t">
              <a:spAutoFit/>
            </a:bodyPr>
            <a:lstStyle/>
            <a:p>
              <a:pPr>
                <a:lnSpc>
                  <a:spcPts val="3499"/>
                </a:lnSpc>
              </a:pPr>
              <a:endParaRPr/>
            </a:p>
          </p:txBody>
        </p:sp>
      </p:grpSp>
      <p:sp>
        <p:nvSpPr>
          <p:cNvPr id="9" name="TextBox 9"/>
          <p:cNvSpPr txBox="1"/>
          <p:nvPr/>
        </p:nvSpPr>
        <p:spPr>
          <a:xfrm>
            <a:off x="1028700" y="4491235"/>
            <a:ext cx="5556613" cy="857250"/>
          </a:xfrm>
          <a:prstGeom prst="rect">
            <a:avLst/>
          </a:prstGeom>
        </p:spPr>
        <p:txBody>
          <a:bodyPr lIns="0" tIns="0" rIns="0" bIns="0" rtlCol="0" anchor="t">
            <a:spAutoFit/>
          </a:bodyPr>
          <a:lstStyle/>
          <a:p>
            <a:pPr>
              <a:lnSpc>
                <a:spcPts val="6720"/>
              </a:lnSpc>
              <a:spcBef>
                <a:spcPct val="0"/>
              </a:spcBef>
            </a:pPr>
            <a:r>
              <a:rPr lang="en-US" sz="5600" spc="-56">
                <a:solidFill>
                  <a:srgbClr val="000000"/>
                </a:solidFill>
                <a:latin typeface="Muli Bold"/>
              </a:rPr>
              <a:t>Phạm Văn Thái  </a:t>
            </a:r>
          </a:p>
        </p:txBody>
      </p:sp>
      <p:sp>
        <p:nvSpPr>
          <p:cNvPr id="10" name="TextBox 10"/>
          <p:cNvSpPr txBox="1"/>
          <p:nvPr/>
        </p:nvSpPr>
        <p:spPr>
          <a:xfrm>
            <a:off x="1028700" y="5770558"/>
            <a:ext cx="5556613" cy="857250"/>
          </a:xfrm>
          <a:prstGeom prst="rect">
            <a:avLst/>
          </a:prstGeom>
        </p:spPr>
        <p:txBody>
          <a:bodyPr lIns="0" tIns="0" rIns="0" bIns="0" rtlCol="0" anchor="t">
            <a:spAutoFit/>
          </a:bodyPr>
          <a:lstStyle/>
          <a:p>
            <a:pPr>
              <a:lnSpc>
                <a:spcPts val="6720"/>
              </a:lnSpc>
              <a:spcBef>
                <a:spcPct val="0"/>
              </a:spcBef>
            </a:pPr>
            <a:r>
              <a:rPr lang="en-US" sz="5600" spc="-56">
                <a:solidFill>
                  <a:srgbClr val="000000"/>
                </a:solidFill>
                <a:latin typeface="Muli Bold"/>
              </a:rPr>
              <a:t>Trần Minh Tuấn   </a:t>
            </a:r>
          </a:p>
        </p:txBody>
      </p:sp>
      <p:sp>
        <p:nvSpPr>
          <p:cNvPr id="11" name="TextBox 11"/>
          <p:cNvSpPr txBox="1"/>
          <p:nvPr/>
        </p:nvSpPr>
        <p:spPr>
          <a:xfrm>
            <a:off x="6998502" y="4491235"/>
            <a:ext cx="5133298" cy="857250"/>
          </a:xfrm>
          <a:prstGeom prst="rect">
            <a:avLst/>
          </a:prstGeom>
        </p:spPr>
        <p:txBody>
          <a:bodyPr lIns="0" tIns="0" rIns="0" bIns="0" rtlCol="0" anchor="t">
            <a:spAutoFit/>
          </a:bodyPr>
          <a:lstStyle/>
          <a:p>
            <a:pPr>
              <a:lnSpc>
                <a:spcPts val="6720"/>
              </a:lnSpc>
              <a:spcBef>
                <a:spcPct val="0"/>
              </a:spcBef>
            </a:pPr>
            <a:r>
              <a:rPr lang="en-US" sz="5600" spc="-56">
                <a:solidFill>
                  <a:srgbClr val="000000"/>
                </a:solidFill>
                <a:latin typeface="Muli Bold"/>
              </a:rPr>
              <a:t>B19DCCN641  </a:t>
            </a:r>
          </a:p>
        </p:txBody>
      </p:sp>
      <p:sp>
        <p:nvSpPr>
          <p:cNvPr id="12" name="TextBox 12"/>
          <p:cNvSpPr txBox="1"/>
          <p:nvPr/>
        </p:nvSpPr>
        <p:spPr>
          <a:xfrm>
            <a:off x="6998502" y="5770558"/>
            <a:ext cx="5133298" cy="857250"/>
          </a:xfrm>
          <a:prstGeom prst="rect">
            <a:avLst/>
          </a:prstGeom>
        </p:spPr>
        <p:txBody>
          <a:bodyPr lIns="0" tIns="0" rIns="0" bIns="0" rtlCol="0" anchor="t">
            <a:spAutoFit/>
          </a:bodyPr>
          <a:lstStyle/>
          <a:p>
            <a:pPr>
              <a:lnSpc>
                <a:spcPts val="6720"/>
              </a:lnSpc>
              <a:spcBef>
                <a:spcPct val="0"/>
              </a:spcBef>
            </a:pPr>
            <a:r>
              <a:rPr lang="en-US" sz="5600" spc="-56">
                <a:solidFill>
                  <a:srgbClr val="000000"/>
                </a:solidFill>
                <a:latin typeface="Muli Bold"/>
              </a:rPr>
              <a:t>B19DCCN620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TextBox 2"/>
          <p:cNvSpPr txBox="1"/>
          <p:nvPr/>
        </p:nvSpPr>
        <p:spPr>
          <a:xfrm>
            <a:off x="0" y="318485"/>
            <a:ext cx="18288000" cy="1085850"/>
          </a:xfrm>
          <a:prstGeom prst="rect">
            <a:avLst/>
          </a:prstGeom>
        </p:spPr>
        <p:txBody>
          <a:bodyPr lIns="0" tIns="0" rIns="0" bIns="0" rtlCol="0" anchor="t">
            <a:spAutoFit/>
          </a:bodyPr>
          <a:lstStyle/>
          <a:p>
            <a:pPr algn="ctr">
              <a:lnSpc>
                <a:spcPts val="8640"/>
              </a:lnSpc>
              <a:spcBef>
                <a:spcPct val="0"/>
              </a:spcBef>
            </a:pPr>
            <a:r>
              <a:rPr lang="en-US" sz="7200" spc="-72">
                <a:solidFill>
                  <a:srgbClr val="000000"/>
                </a:solidFill>
                <a:latin typeface="Muli Bold"/>
              </a:rPr>
              <a:t>Nghiên cứu thị trường cho EC</a:t>
            </a:r>
          </a:p>
        </p:txBody>
      </p:sp>
      <p:grpSp>
        <p:nvGrpSpPr>
          <p:cNvPr id="3" name="Group 3"/>
          <p:cNvGrpSpPr/>
          <p:nvPr/>
        </p:nvGrpSpPr>
        <p:grpSpPr>
          <a:xfrm rot="-10800000">
            <a:off x="15098411" y="6403719"/>
            <a:ext cx="4985461" cy="4317433"/>
            <a:chOff x="0" y="0"/>
            <a:chExt cx="3619627" cy="3134614"/>
          </a:xfrm>
        </p:grpSpPr>
        <p:sp>
          <p:nvSpPr>
            <p:cNvPr id="4" name="Freeform 4"/>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5" name="Group 5"/>
          <p:cNvGrpSpPr/>
          <p:nvPr/>
        </p:nvGrpSpPr>
        <p:grpSpPr>
          <a:xfrm rot="-10800000">
            <a:off x="2084991" y="7361297"/>
            <a:ext cx="3480308" cy="3013963"/>
            <a:chOff x="0" y="0"/>
            <a:chExt cx="3619627" cy="3134614"/>
          </a:xfrm>
        </p:grpSpPr>
        <p:sp>
          <p:nvSpPr>
            <p:cNvPr id="6" name="Freeform 6"/>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grpSp>
        <p:nvGrpSpPr>
          <p:cNvPr id="7" name="Group 7"/>
          <p:cNvGrpSpPr/>
          <p:nvPr/>
        </p:nvGrpSpPr>
        <p:grpSpPr>
          <a:xfrm rot="-10800000">
            <a:off x="-407740" y="7795449"/>
            <a:ext cx="3378391" cy="2925703"/>
            <a:chOff x="0" y="0"/>
            <a:chExt cx="3619627" cy="3134614"/>
          </a:xfrm>
        </p:grpSpPr>
        <p:sp>
          <p:nvSpPr>
            <p:cNvPr id="8" name="Freeform 8"/>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sp>
        <p:nvSpPr>
          <p:cNvPr id="9" name="TextBox 9"/>
          <p:cNvSpPr txBox="1"/>
          <p:nvPr/>
        </p:nvSpPr>
        <p:spPr>
          <a:xfrm>
            <a:off x="0" y="2048399"/>
            <a:ext cx="18288000" cy="909955"/>
          </a:xfrm>
          <a:prstGeom prst="rect">
            <a:avLst/>
          </a:prstGeom>
        </p:spPr>
        <p:txBody>
          <a:bodyPr lIns="0" tIns="0" rIns="0" bIns="0" rtlCol="0" anchor="t">
            <a:spAutoFit/>
          </a:bodyPr>
          <a:lstStyle/>
          <a:p>
            <a:pPr algn="ctr">
              <a:lnSpc>
                <a:spcPts val="7280"/>
              </a:lnSpc>
            </a:pPr>
            <a:r>
              <a:rPr lang="en-US" sz="5600" spc="-56">
                <a:solidFill>
                  <a:srgbClr val="000000"/>
                </a:solidFill>
                <a:latin typeface="Muli Bold"/>
              </a:rPr>
              <a:t>Mục tiêu, khái niệm trong nghiên cứu thị trường</a:t>
            </a:r>
          </a:p>
        </p:txBody>
      </p:sp>
      <p:sp>
        <p:nvSpPr>
          <p:cNvPr id="10" name="TextBox 10"/>
          <p:cNvSpPr txBox="1"/>
          <p:nvPr/>
        </p:nvSpPr>
        <p:spPr>
          <a:xfrm>
            <a:off x="1028700" y="4658987"/>
            <a:ext cx="8165094" cy="1968500"/>
          </a:xfrm>
          <a:prstGeom prst="rect">
            <a:avLst/>
          </a:prstGeom>
        </p:spPr>
        <p:txBody>
          <a:bodyPr lIns="0" tIns="0" rIns="0" bIns="0" rtlCol="0" anchor="t">
            <a:spAutoFit/>
          </a:bodyPr>
          <a:lstStyle/>
          <a:p>
            <a:pPr>
              <a:lnSpc>
                <a:spcPts val="5200"/>
              </a:lnSpc>
            </a:pPr>
            <a:r>
              <a:rPr lang="en-US" sz="4000" spc="-40">
                <a:solidFill>
                  <a:srgbClr val="000000"/>
                </a:solidFill>
                <a:latin typeface="Muli Bold"/>
              </a:rPr>
              <a:t>Các nhà tiếp thị tìm kiếm điều gì trong nghiên cứu thị trường thương mại điện tử ?</a:t>
            </a:r>
          </a:p>
        </p:txBody>
      </p:sp>
      <p:grpSp>
        <p:nvGrpSpPr>
          <p:cNvPr id="11" name="Group 11"/>
          <p:cNvGrpSpPr>
            <a:grpSpLocks noChangeAspect="1"/>
          </p:cNvGrpSpPr>
          <p:nvPr/>
        </p:nvGrpSpPr>
        <p:grpSpPr>
          <a:xfrm>
            <a:off x="9941903" y="2958354"/>
            <a:ext cx="7957376" cy="6890729"/>
            <a:chOff x="0" y="0"/>
            <a:chExt cx="4282440" cy="3708400"/>
          </a:xfrm>
        </p:grpSpPr>
        <p:sp>
          <p:nvSpPr>
            <p:cNvPr id="12" name="Freeform 12"/>
            <p:cNvSpPr/>
            <p:nvPr/>
          </p:nvSpPr>
          <p:spPr>
            <a:xfrm>
              <a:off x="0" y="0"/>
              <a:ext cx="4282440" cy="3708400"/>
            </a:xfrm>
            <a:custGeom>
              <a:avLst/>
              <a:gdLst/>
              <a:ahLst/>
              <a:cxnLst/>
              <a:rect l="l" t="t" r="r" b="b"/>
              <a:pathLst>
                <a:path w="4282440" h="3708400">
                  <a:moveTo>
                    <a:pt x="3211830" y="0"/>
                  </a:moveTo>
                  <a:lnTo>
                    <a:pt x="1070610" y="0"/>
                  </a:lnTo>
                  <a:lnTo>
                    <a:pt x="0" y="1854200"/>
                  </a:lnTo>
                  <a:lnTo>
                    <a:pt x="1070610" y="3708400"/>
                  </a:lnTo>
                  <a:lnTo>
                    <a:pt x="3211830" y="3708400"/>
                  </a:lnTo>
                  <a:lnTo>
                    <a:pt x="4282440" y="1854200"/>
                  </a:lnTo>
                  <a:close/>
                </a:path>
              </a:pathLst>
            </a:custGeom>
            <a:blipFill>
              <a:blip r:embed="rId2"/>
              <a:stretch>
                <a:fillRect r="-29893"/>
              </a:stretch>
            </a:blipFill>
          </p:spPr>
        </p:sp>
      </p:grpSp>
      <p:sp>
        <p:nvSpPr>
          <p:cNvPr id="13" name="TextBox 13"/>
          <p:cNvSpPr txBox="1"/>
          <p:nvPr/>
        </p:nvSpPr>
        <p:spPr>
          <a:xfrm>
            <a:off x="1028700" y="3700137"/>
            <a:ext cx="8165094" cy="654050"/>
          </a:xfrm>
          <a:prstGeom prst="rect">
            <a:avLst/>
          </a:prstGeom>
        </p:spPr>
        <p:txBody>
          <a:bodyPr lIns="0" tIns="0" rIns="0" bIns="0" rtlCol="0" anchor="t">
            <a:spAutoFit/>
          </a:bodyPr>
          <a:lstStyle/>
          <a:p>
            <a:pPr>
              <a:lnSpc>
                <a:spcPts val="5200"/>
              </a:lnSpc>
            </a:pPr>
            <a:r>
              <a:rPr lang="en-US" sz="4000" spc="-40">
                <a:solidFill>
                  <a:srgbClr val="000000"/>
                </a:solidFill>
                <a:latin typeface="Muli Bold"/>
              </a:rPr>
              <a:t>Mục đích trả lời cho câu hỏi sau</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TextBox 2"/>
          <p:cNvSpPr txBox="1"/>
          <p:nvPr/>
        </p:nvSpPr>
        <p:spPr>
          <a:xfrm>
            <a:off x="0" y="500395"/>
            <a:ext cx="18288000" cy="1085850"/>
          </a:xfrm>
          <a:prstGeom prst="rect">
            <a:avLst/>
          </a:prstGeom>
        </p:spPr>
        <p:txBody>
          <a:bodyPr lIns="0" tIns="0" rIns="0" bIns="0" rtlCol="0" anchor="t">
            <a:spAutoFit/>
          </a:bodyPr>
          <a:lstStyle/>
          <a:p>
            <a:pPr algn="ctr">
              <a:lnSpc>
                <a:spcPts val="8640"/>
              </a:lnSpc>
              <a:spcBef>
                <a:spcPct val="0"/>
              </a:spcBef>
            </a:pPr>
            <a:r>
              <a:rPr lang="en-US" sz="7200" spc="-72">
                <a:solidFill>
                  <a:srgbClr val="000000"/>
                </a:solidFill>
                <a:latin typeface="Muli Bold"/>
              </a:rPr>
              <a:t>Nghiên cứu thị trường cho EC</a:t>
            </a:r>
          </a:p>
        </p:txBody>
      </p:sp>
      <p:grpSp>
        <p:nvGrpSpPr>
          <p:cNvPr id="3" name="Group 3"/>
          <p:cNvGrpSpPr/>
          <p:nvPr/>
        </p:nvGrpSpPr>
        <p:grpSpPr>
          <a:xfrm rot="-10800000">
            <a:off x="-2825036" y="4789135"/>
            <a:ext cx="4985461" cy="4317433"/>
            <a:chOff x="0" y="0"/>
            <a:chExt cx="3619627" cy="3134614"/>
          </a:xfrm>
        </p:grpSpPr>
        <p:sp>
          <p:nvSpPr>
            <p:cNvPr id="4" name="Freeform 4"/>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5" name="Group 5"/>
          <p:cNvGrpSpPr/>
          <p:nvPr/>
        </p:nvGrpSpPr>
        <p:grpSpPr>
          <a:xfrm rot="-10800000">
            <a:off x="2160425" y="7486283"/>
            <a:ext cx="3480308" cy="3013963"/>
            <a:chOff x="0" y="0"/>
            <a:chExt cx="3619627" cy="3134614"/>
          </a:xfrm>
        </p:grpSpPr>
        <p:sp>
          <p:nvSpPr>
            <p:cNvPr id="6" name="Freeform 6"/>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grpSp>
        <p:nvGrpSpPr>
          <p:cNvPr id="7" name="Group 7"/>
          <p:cNvGrpSpPr/>
          <p:nvPr/>
        </p:nvGrpSpPr>
        <p:grpSpPr>
          <a:xfrm rot="-10800000">
            <a:off x="-407740" y="7795449"/>
            <a:ext cx="3378391" cy="2925703"/>
            <a:chOff x="0" y="0"/>
            <a:chExt cx="3619627" cy="3134614"/>
          </a:xfrm>
        </p:grpSpPr>
        <p:sp>
          <p:nvSpPr>
            <p:cNvPr id="8" name="Freeform 8"/>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sp>
        <p:nvSpPr>
          <p:cNvPr id="9" name="TextBox 9"/>
          <p:cNvSpPr txBox="1"/>
          <p:nvPr/>
        </p:nvSpPr>
        <p:spPr>
          <a:xfrm>
            <a:off x="0" y="2646446"/>
            <a:ext cx="18288000" cy="909955"/>
          </a:xfrm>
          <a:prstGeom prst="rect">
            <a:avLst/>
          </a:prstGeom>
        </p:spPr>
        <p:txBody>
          <a:bodyPr lIns="0" tIns="0" rIns="0" bIns="0" rtlCol="0" anchor="t">
            <a:spAutoFit/>
          </a:bodyPr>
          <a:lstStyle/>
          <a:p>
            <a:pPr algn="ctr">
              <a:lnSpc>
                <a:spcPts val="7280"/>
              </a:lnSpc>
            </a:pPr>
            <a:r>
              <a:rPr lang="en-US" sz="5600" spc="-56">
                <a:solidFill>
                  <a:srgbClr val="000000"/>
                </a:solidFill>
                <a:latin typeface="Muli Bold"/>
              </a:rPr>
              <a:t>Phương pháp tiếp cận nghiên cứu thị trường đại diện</a:t>
            </a:r>
          </a:p>
        </p:txBody>
      </p:sp>
      <p:sp>
        <p:nvSpPr>
          <p:cNvPr id="10" name="TextBox 10"/>
          <p:cNvSpPr txBox="1"/>
          <p:nvPr/>
        </p:nvSpPr>
        <p:spPr>
          <a:xfrm>
            <a:off x="6236163" y="4626128"/>
            <a:ext cx="15948081" cy="654050"/>
          </a:xfrm>
          <a:prstGeom prst="rect">
            <a:avLst/>
          </a:prstGeom>
        </p:spPr>
        <p:txBody>
          <a:bodyPr lIns="0" tIns="0" rIns="0" bIns="0" rtlCol="0" anchor="t">
            <a:spAutoFit/>
          </a:bodyPr>
          <a:lstStyle/>
          <a:p>
            <a:pPr marL="863601" lvl="1" indent="-431801">
              <a:lnSpc>
                <a:spcPts val="5200"/>
              </a:lnSpc>
              <a:buFont typeface="Arial"/>
              <a:buChar char="•"/>
            </a:pPr>
            <a:r>
              <a:rPr lang="en-US" sz="4000" spc="-40">
                <a:solidFill>
                  <a:srgbClr val="000000"/>
                </a:solidFill>
                <a:latin typeface="Muli Bold"/>
              </a:rPr>
              <a:t>Nghiên cứu phân khúc thị trường</a:t>
            </a:r>
          </a:p>
        </p:txBody>
      </p:sp>
      <p:sp>
        <p:nvSpPr>
          <p:cNvPr id="11" name="TextBox 11"/>
          <p:cNvSpPr txBox="1"/>
          <p:nvPr/>
        </p:nvSpPr>
        <p:spPr>
          <a:xfrm>
            <a:off x="6236163" y="6293802"/>
            <a:ext cx="15948081" cy="654050"/>
          </a:xfrm>
          <a:prstGeom prst="rect">
            <a:avLst/>
          </a:prstGeom>
        </p:spPr>
        <p:txBody>
          <a:bodyPr lIns="0" tIns="0" rIns="0" bIns="0" rtlCol="0" anchor="t">
            <a:spAutoFit/>
          </a:bodyPr>
          <a:lstStyle/>
          <a:p>
            <a:pPr marL="863601" lvl="1" indent="-431801">
              <a:lnSpc>
                <a:spcPts val="5200"/>
              </a:lnSpc>
              <a:buFont typeface="Arial"/>
              <a:buChar char="•"/>
            </a:pPr>
            <a:r>
              <a:rPr lang="en-US" sz="4000" spc="-40">
                <a:solidFill>
                  <a:srgbClr val="000000"/>
                </a:solidFill>
                <a:latin typeface="Muli Bold"/>
              </a:rPr>
              <a:t>Khảo sát trực tuyến</a:t>
            </a:r>
          </a:p>
        </p:txBody>
      </p:sp>
      <p:sp>
        <p:nvSpPr>
          <p:cNvPr id="12" name="TextBox 12"/>
          <p:cNvSpPr txBox="1"/>
          <p:nvPr/>
        </p:nvSpPr>
        <p:spPr>
          <a:xfrm>
            <a:off x="6236163" y="5461152"/>
            <a:ext cx="15948081" cy="654050"/>
          </a:xfrm>
          <a:prstGeom prst="rect">
            <a:avLst/>
          </a:prstGeom>
        </p:spPr>
        <p:txBody>
          <a:bodyPr lIns="0" tIns="0" rIns="0" bIns="0" rtlCol="0" anchor="t">
            <a:spAutoFit/>
          </a:bodyPr>
          <a:lstStyle/>
          <a:p>
            <a:pPr marL="863601" lvl="1" indent="-431801">
              <a:lnSpc>
                <a:spcPts val="5200"/>
              </a:lnSpc>
              <a:buFont typeface="Arial"/>
              <a:buChar char="•"/>
            </a:pPr>
            <a:r>
              <a:rPr lang="en-US" sz="4000" spc="-40">
                <a:solidFill>
                  <a:srgbClr val="000000"/>
                </a:solidFill>
                <a:latin typeface="Muli Bold"/>
              </a:rPr>
              <a:t>Thu thập và phân tích dữ liệu</a:t>
            </a:r>
          </a:p>
        </p:txBody>
      </p:sp>
      <p:sp>
        <p:nvSpPr>
          <p:cNvPr id="13" name="TextBox 13"/>
          <p:cNvSpPr txBox="1"/>
          <p:nvPr/>
        </p:nvSpPr>
        <p:spPr>
          <a:xfrm>
            <a:off x="6236163" y="7135446"/>
            <a:ext cx="15948081" cy="654050"/>
          </a:xfrm>
          <a:prstGeom prst="rect">
            <a:avLst/>
          </a:prstGeom>
        </p:spPr>
        <p:txBody>
          <a:bodyPr lIns="0" tIns="0" rIns="0" bIns="0" rtlCol="0" anchor="t">
            <a:spAutoFit/>
          </a:bodyPr>
          <a:lstStyle/>
          <a:p>
            <a:pPr marL="863601" lvl="1" indent="-431801">
              <a:lnSpc>
                <a:spcPts val="5200"/>
              </a:lnSpc>
              <a:buFont typeface="Arial"/>
              <a:buChar char="•"/>
            </a:pPr>
            <a:r>
              <a:rPr lang="en-US" sz="4000" spc="-40">
                <a:solidFill>
                  <a:srgbClr val="000000"/>
                </a:solidFill>
                <a:latin typeface="Muli Bold"/>
              </a:rPr>
              <a:t>Lắng nghe trực tiếp từ khách hàng</a:t>
            </a:r>
          </a:p>
        </p:txBody>
      </p:sp>
      <p:sp>
        <p:nvSpPr>
          <p:cNvPr id="14" name="TextBox 14"/>
          <p:cNvSpPr txBox="1"/>
          <p:nvPr/>
        </p:nvSpPr>
        <p:spPr>
          <a:xfrm>
            <a:off x="6236163" y="7979996"/>
            <a:ext cx="15948081" cy="654050"/>
          </a:xfrm>
          <a:prstGeom prst="rect">
            <a:avLst/>
          </a:prstGeom>
        </p:spPr>
        <p:txBody>
          <a:bodyPr lIns="0" tIns="0" rIns="0" bIns="0" rtlCol="0" anchor="t">
            <a:spAutoFit/>
          </a:bodyPr>
          <a:lstStyle/>
          <a:p>
            <a:pPr marL="863601" lvl="1" indent="-431801">
              <a:lnSpc>
                <a:spcPts val="5200"/>
              </a:lnSpc>
              <a:buFont typeface="Arial"/>
              <a:buChar char="•"/>
            </a:pPr>
            <a:r>
              <a:rPr lang="en-US" sz="4000" spc="-40">
                <a:solidFill>
                  <a:srgbClr val="000000"/>
                </a:solidFill>
                <a:latin typeface="Muli Bold"/>
              </a:rPr>
              <a:t>Thu thập dữ liệu trong môi trường web 2.0</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TextBox 2"/>
          <p:cNvSpPr txBox="1"/>
          <p:nvPr/>
        </p:nvSpPr>
        <p:spPr>
          <a:xfrm>
            <a:off x="0" y="500395"/>
            <a:ext cx="18288000" cy="1085850"/>
          </a:xfrm>
          <a:prstGeom prst="rect">
            <a:avLst/>
          </a:prstGeom>
        </p:spPr>
        <p:txBody>
          <a:bodyPr lIns="0" tIns="0" rIns="0" bIns="0" rtlCol="0" anchor="t">
            <a:spAutoFit/>
          </a:bodyPr>
          <a:lstStyle/>
          <a:p>
            <a:pPr algn="ctr">
              <a:lnSpc>
                <a:spcPts val="8640"/>
              </a:lnSpc>
              <a:spcBef>
                <a:spcPct val="0"/>
              </a:spcBef>
            </a:pPr>
            <a:r>
              <a:rPr lang="en-US" sz="7200" spc="-72">
                <a:solidFill>
                  <a:srgbClr val="000000"/>
                </a:solidFill>
                <a:latin typeface="Muli Bold"/>
              </a:rPr>
              <a:t>Nghiên cứu thị trường cho EC</a:t>
            </a:r>
          </a:p>
        </p:txBody>
      </p:sp>
      <p:grpSp>
        <p:nvGrpSpPr>
          <p:cNvPr id="3" name="Group 3"/>
          <p:cNvGrpSpPr/>
          <p:nvPr/>
        </p:nvGrpSpPr>
        <p:grpSpPr>
          <a:xfrm rot="-10800000">
            <a:off x="-2799371" y="4786513"/>
            <a:ext cx="4985461" cy="4317433"/>
            <a:chOff x="0" y="0"/>
            <a:chExt cx="3619627" cy="3134614"/>
          </a:xfrm>
        </p:grpSpPr>
        <p:sp>
          <p:nvSpPr>
            <p:cNvPr id="4" name="Freeform 4"/>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5" name="Group 5"/>
          <p:cNvGrpSpPr/>
          <p:nvPr/>
        </p:nvGrpSpPr>
        <p:grpSpPr>
          <a:xfrm rot="-10800000">
            <a:off x="2186090" y="7596964"/>
            <a:ext cx="3480308" cy="3013963"/>
            <a:chOff x="0" y="0"/>
            <a:chExt cx="3619627" cy="3134614"/>
          </a:xfrm>
        </p:grpSpPr>
        <p:sp>
          <p:nvSpPr>
            <p:cNvPr id="6" name="Freeform 6"/>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grpSp>
        <p:nvGrpSpPr>
          <p:cNvPr id="7" name="Group 7"/>
          <p:cNvGrpSpPr/>
          <p:nvPr/>
        </p:nvGrpSpPr>
        <p:grpSpPr>
          <a:xfrm rot="-10800000">
            <a:off x="-306641" y="7795449"/>
            <a:ext cx="3378391" cy="2925703"/>
            <a:chOff x="0" y="0"/>
            <a:chExt cx="3619627" cy="3134614"/>
          </a:xfrm>
        </p:grpSpPr>
        <p:sp>
          <p:nvSpPr>
            <p:cNvPr id="8" name="Freeform 8"/>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sp>
        <p:nvSpPr>
          <p:cNvPr id="9" name="TextBox 9"/>
          <p:cNvSpPr txBox="1"/>
          <p:nvPr/>
        </p:nvSpPr>
        <p:spPr>
          <a:xfrm>
            <a:off x="300983" y="2367866"/>
            <a:ext cx="18288000" cy="909955"/>
          </a:xfrm>
          <a:prstGeom prst="rect">
            <a:avLst/>
          </a:prstGeom>
        </p:spPr>
        <p:txBody>
          <a:bodyPr lIns="0" tIns="0" rIns="0" bIns="0" rtlCol="0" anchor="t">
            <a:spAutoFit/>
          </a:bodyPr>
          <a:lstStyle/>
          <a:p>
            <a:pPr algn="ctr">
              <a:lnSpc>
                <a:spcPts val="7280"/>
              </a:lnSpc>
            </a:pPr>
            <a:r>
              <a:rPr lang="en-US" sz="5600" spc="-56">
                <a:solidFill>
                  <a:srgbClr val="000000"/>
                </a:solidFill>
                <a:latin typeface="Muli Bold"/>
              </a:rPr>
              <a:t>Phương pháp tiếp cận nghiên cứu thị trường đại diện</a:t>
            </a:r>
          </a:p>
        </p:txBody>
      </p:sp>
      <p:sp>
        <p:nvSpPr>
          <p:cNvPr id="10" name="TextBox 10"/>
          <p:cNvSpPr txBox="1"/>
          <p:nvPr/>
        </p:nvSpPr>
        <p:spPr>
          <a:xfrm>
            <a:off x="5476774" y="4035058"/>
            <a:ext cx="15948081" cy="654050"/>
          </a:xfrm>
          <a:prstGeom prst="rect">
            <a:avLst/>
          </a:prstGeom>
        </p:spPr>
        <p:txBody>
          <a:bodyPr lIns="0" tIns="0" rIns="0" bIns="0" rtlCol="0" anchor="t">
            <a:spAutoFit/>
          </a:bodyPr>
          <a:lstStyle/>
          <a:p>
            <a:pPr marL="863601" lvl="1" indent="-431801">
              <a:lnSpc>
                <a:spcPts val="5200"/>
              </a:lnSpc>
              <a:buFont typeface="Arial"/>
              <a:buChar char="•"/>
            </a:pPr>
            <a:r>
              <a:rPr lang="en-US" sz="4000" spc="-40">
                <a:solidFill>
                  <a:srgbClr val="000000"/>
                </a:solidFill>
                <a:latin typeface="Muli Bold"/>
              </a:rPr>
              <a:t>Quan sát động thái trực tuyến của khách hàng</a:t>
            </a:r>
          </a:p>
        </p:txBody>
      </p:sp>
      <p:sp>
        <p:nvSpPr>
          <p:cNvPr id="11" name="TextBox 11"/>
          <p:cNvSpPr txBox="1"/>
          <p:nvPr/>
        </p:nvSpPr>
        <p:spPr>
          <a:xfrm>
            <a:off x="6899845" y="5724158"/>
            <a:ext cx="15948081" cy="654050"/>
          </a:xfrm>
          <a:prstGeom prst="rect">
            <a:avLst/>
          </a:prstGeom>
        </p:spPr>
        <p:txBody>
          <a:bodyPr lIns="0" tIns="0" rIns="0" bIns="0" rtlCol="0" anchor="t">
            <a:spAutoFit/>
          </a:bodyPr>
          <a:lstStyle/>
          <a:p>
            <a:pPr marL="863601" lvl="1" indent="-431801">
              <a:lnSpc>
                <a:spcPts val="5200"/>
              </a:lnSpc>
              <a:buFont typeface="Arial"/>
              <a:buChar char="•"/>
            </a:pPr>
            <a:r>
              <a:rPr lang="en-US" sz="4000" spc="-40">
                <a:solidFill>
                  <a:srgbClr val="000000"/>
                </a:solidFill>
                <a:latin typeface="Muli Bold"/>
              </a:rPr>
              <a:t>Hành vi click chuột</a:t>
            </a:r>
          </a:p>
        </p:txBody>
      </p:sp>
      <p:sp>
        <p:nvSpPr>
          <p:cNvPr id="12" name="TextBox 12"/>
          <p:cNvSpPr txBox="1"/>
          <p:nvPr/>
        </p:nvSpPr>
        <p:spPr>
          <a:xfrm>
            <a:off x="6899845" y="4879608"/>
            <a:ext cx="15948081" cy="654050"/>
          </a:xfrm>
          <a:prstGeom prst="rect">
            <a:avLst/>
          </a:prstGeom>
        </p:spPr>
        <p:txBody>
          <a:bodyPr lIns="0" tIns="0" rIns="0" bIns="0" rtlCol="0" anchor="t">
            <a:spAutoFit/>
          </a:bodyPr>
          <a:lstStyle/>
          <a:p>
            <a:pPr marL="863601" lvl="1" indent="-431801">
              <a:lnSpc>
                <a:spcPts val="5200"/>
              </a:lnSpc>
              <a:buFont typeface="Arial"/>
              <a:buChar char="•"/>
            </a:pPr>
            <a:r>
              <a:rPr lang="en-US" sz="4000" spc="-40">
                <a:solidFill>
                  <a:srgbClr val="000000"/>
                </a:solidFill>
                <a:latin typeface="Muli Bold"/>
              </a:rPr>
              <a:t>Nhật ký giao dịch</a:t>
            </a:r>
          </a:p>
        </p:txBody>
      </p:sp>
      <p:sp>
        <p:nvSpPr>
          <p:cNvPr id="13" name="TextBox 13"/>
          <p:cNvSpPr txBox="1"/>
          <p:nvPr/>
        </p:nvSpPr>
        <p:spPr>
          <a:xfrm>
            <a:off x="5476774" y="6568708"/>
            <a:ext cx="12013393" cy="1968500"/>
          </a:xfrm>
          <a:prstGeom prst="rect">
            <a:avLst/>
          </a:prstGeom>
        </p:spPr>
        <p:txBody>
          <a:bodyPr lIns="0" tIns="0" rIns="0" bIns="0" rtlCol="0" anchor="t">
            <a:spAutoFit/>
          </a:bodyPr>
          <a:lstStyle/>
          <a:p>
            <a:pPr marL="863601" lvl="1" indent="-431801" algn="just">
              <a:lnSpc>
                <a:spcPts val="5200"/>
              </a:lnSpc>
              <a:buFont typeface="Arial"/>
              <a:buChar char="•"/>
            </a:pPr>
            <a:r>
              <a:rPr lang="en-US" sz="4000" spc="-40">
                <a:solidFill>
                  <a:srgbClr val="000000"/>
                </a:solidFill>
                <a:latin typeface="Muli Bold"/>
              </a:rPr>
              <a:t>Sử dụng phần mềm gián điệp thu thập thông tin người dùng qua kết nối Internet mà người dùng không biết</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TextBox 2"/>
          <p:cNvSpPr txBox="1"/>
          <p:nvPr/>
        </p:nvSpPr>
        <p:spPr>
          <a:xfrm>
            <a:off x="0" y="500395"/>
            <a:ext cx="18288000" cy="1085850"/>
          </a:xfrm>
          <a:prstGeom prst="rect">
            <a:avLst/>
          </a:prstGeom>
        </p:spPr>
        <p:txBody>
          <a:bodyPr lIns="0" tIns="0" rIns="0" bIns="0" rtlCol="0" anchor="t">
            <a:spAutoFit/>
          </a:bodyPr>
          <a:lstStyle/>
          <a:p>
            <a:pPr algn="ctr">
              <a:lnSpc>
                <a:spcPts val="8640"/>
              </a:lnSpc>
              <a:spcBef>
                <a:spcPct val="0"/>
              </a:spcBef>
            </a:pPr>
            <a:r>
              <a:rPr lang="en-US" sz="7200" spc="-72">
                <a:solidFill>
                  <a:srgbClr val="000000"/>
                </a:solidFill>
                <a:latin typeface="Muli Bold"/>
              </a:rPr>
              <a:t>Nghiên cứu thị trường cho EC</a:t>
            </a:r>
          </a:p>
        </p:txBody>
      </p:sp>
      <p:grpSp>
        <p:nvGrpSpPr>
          <p:cNvPr id="3" name="Group 3"/>
          <p:cNvGrpSpPr/>
          <p:nvPr/>
        </p:nvGrpSpPr>
        <p:grpSpPr>
          <a:xfrm rot="-10800000">
            <a:off x="-2753463" y="4687521"/>
            <a:ext cx="4985461" cy="4317433"/>
            <a:chOff x="0" y="0"/>
            <a:chExt cx="3619627" cy="3134614"/>
          </a:xfrm>
        </p:grpSpPr>
        <p:sp>
          <p:nvSpPr>
            <p:cNvPr id="4" name="Freeform 4"/>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5" name="Group 5"/>
          <p:cNvGrpSpPr/>
          <p:nvPr/>
        </p:nvGrpSpPr>
        <p:grpSpPr>
          <a:xfrm rot="-10800000">
            <a:off x="2018208" y="7497972"/>
            <a:ext cx="3480308" cy="3013963"/>
            <a:chOff x="0" y="0"/>
            <a:chExt cx="3619627" cy="3134614"/>
          </a:xfrm>
        </p:grpSpPr>
        <p:sp>
          <p:nvSpPr>
            <p:cNvPr id="6" name="Freeform 6"/>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grpSp>
        <p:nvGrpSpPr>
          <p:cNvPr id="7" name="Group 7"/>
          <p:cNvGrpSpPr/>
          <p:nvPr/>
        </p:nvGrpSpPr>
        <p:grpSpPr>
          <a:xfrm rot="-10800000">
            <a:off x="-411602" y="7795449"/>
            <a:ext cx="3378391" cy="2925703"/>
            <a:chOff x="0" y="0"/>
            <a:chExt cx="3619627" cy="3134614"/>
          </a:xfrm>
        </p:grpSpPr>
        <p:sp>
          <p:nvSpPr>
            <p:cNvPr id="8" name="Freeform 8"/>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sp>
        <p:nvSpPr>
          <p:cNvPr id="9" name="TextBox 9"/>
          <p:cNvSpPr txBox="1"/>
          <p:nvPr/>
        </p:nvSpPr>
        <p:spPr>
          <a:xfrm>
            <a:off x="0" y="2226963"/>
            <a:ext cx="18288000" cy="936154"/>
          </a:xfrm>
          <a:prstGeom prst="rect">
            <a:avLst/>
          </a:prstGeom>
        </p:spPr>
        <p:txBody>
          <a:bodyPr lIns="0" tIns="0" rIns="0" bIns="0" rtlCol="0" anchor="t">
            <a:spAutoFit/>
          </a:bodyPr>
          <a:lstStyle/>
          <a:p>
            <a:pPr algn="ctr">
              <a:lnSpc>
                <a:spcPts val="7280"/>
              </a:lnSpc>
            </a:pPr>
            <a:r>
              <a:rPr lang="en-US" sz="5600" spc="-56">
                <a:solidFill>
                  <a:srgbClr val="000000"/>
                </a:solidFill>
                <a:latin typeface="Muli Bold"/>
              </a:rPr>
              <a:t>Phương pháp tiếp cận nghiên cứu thị </a:t>
            </a:r>
            <a:r>
              <a:rPr lang="en-US" sz="5600" spc="-56" smtClean="0">
                <a:solidFill>
                  <a:srgbClr val="000000"/>
                </a:solidFill>
                <a:latin typeface="Muli Bold"/>
              </a:rPr>
              <a:t>trường tiêu biểu</a:t>
            </a:r>
            <a:endParaRPr lang="en-US" sz="5600" spc="-56">
              <a:solidFill>
                <a:srgbClr val="000000"/>
              </a:solidFill>
              <a:latin typeface="Muli Bold"/>
            </a:endParaRPr>
          </a:p>
        </p:txBody>
      </p:sp>
      <p:sp>
        <p:nvSpPr>
          <p:cNvPr id="10" name="TextBox 10"/>
          <p:cNvSpPr txBox="1"/>
          <p:nvPr/>
        </p:nvSpPr>
        <p:spPr>
          <a:xfrm>
            <a:off x="4932502" y="4163829"/>
            <a:ext cx="15948081" cy="654050"/>
          </a:xfrm>
          <a:prstGeom prst="rect">
            <a:avLst/>
          </a:prstGeom>
        </p:spPr>
        <p:txBody>
          <a:bodyPr lIns="0" tIns="0" rIns="0" bIns="0" rtlCol="0" anchor="t">
            <a:spAutoFit/>
          </a:bodyPr>
          <a:lstStyle/>
          <a:p>
            <a:pPr marL="863601" lvl="1" indent="-431801">
              <a:lnSpc>
                <a:spcPts val="5200"/>
              </a:lnSpc>
              <a:buFont typeface="Arial"/>
              <a:buChar char="•"/>
            </a:pPr>
            <a:r>
              <a:rPr lang="en-US" sz="4000" spc="-40">
                <a:solidFill>
                  <a:srgbClr val="000000"/>
                </a:solidFill>
                <a:latin typeface="Muli Bold"/>
              </a:rPr>
              <a:t>Phân tích và khai thác trang web</a:t>
            </a:r>
          </a:p>
        </p:txBody>
      </p:sp>
      <p:sp>
        <p:nvSpPr>
          <p:cNvPr id="11" name="TextBox 11"/>
          <p:cNvSpPr txBox="1"/>
          <p:nvPr/>
        </p:nvSpPr>
        <p:spPr>
          <a:xfrm>
            <a:off x="4932502" y="7997825"/>
            <a:ext cx="12881440" cy="1968500"/>
          </a:xfrm>
          <a:prstGeom prst="rect">
            <a:avLst/>
          </a:prstGeom>
        </p:spPr>
        <p:txBody>
          <a:bodyPr lIns="0" tIns="0" rIns="0" bIns="0" rtlCol="0" anchor="t">
            <a:spAutoFit/>
          </a:bodyPr>
          <a:lstStyle/>
          <a:p>
            <a:pPr marL="863601" lvl="1" indent="-431801" algn="just">
              <a:lnSpc>
                <a:spcPts val="5200"/>
              </a:lnSpc>
              <a:buFont typeface="Arial"/>
              <a:buChar char="•"/>
            </a:pPr>
            <a:r>
              <a:rPr lang="en-US" sz="4000" spc="-40">
                <a:solidFill>
                  <a:srgbClr val="000000"/>
                </a:solidFill>
                <a:latin typeface="Muli Bold"/>
              </a:rPr>
              <a:t>Các kỹ thuật khai thác dữ liệu để khám phá và trích xuất thông tin từ tài liệu web, cũng như nội dung và cách sử dụng trang web</a:t>
            </a:r>
          </a:p>
        </p:txBody>
      </p:sp>
      <p:sp>
        <p:nvSpPr>
          <p:cNvPr id="12" name="TextBox 12"/>
          <p:cNvSpPr txBox="1"/>
          <p:nvPr/>
        </p:nvSpPr>
        <p:spPr>
          <a:xfrm>
            <a:off x="4932502" y="5095875"/>
            <a:ext cx="12881440" cy="2625725"/>
          </a:xfrm>
          <a:prstGeom prst="rect">
            <a:avLst/>
          </a:prstGeom>
        </p:spPr>
        <p:txBody>
          <a:bodyPr lIns="0" tIns="0" rIns="0" bIns="0" rtlCol="0" anchor="t">
            <a:spAutoFit/>
          </a:bodyPr>
          <a:lstStyle/>
          <a:p>
            <a:pPr marL="863601" lvl="1" indent="-431801" algn="just">
              <a:lnSpc>
                <a:spcPts val="5200"/>
              </a:lnSpc>
              <a:buFont typeface="Arial"/>
              <a:buChar char="•"/>
            </a:pPr>
            <a:r>
              <a:rPr lang="en-US" sz="4000" spc="-40">
                <a:solidFill>
                  <a:srgbClr val="000000"/>
                </a:solidFill>
                <a:latin typeface="Muli Bold"/>
              </a:rPr>
              <a:t>Dữ liệu luồng nhấp chuột là dữ liệu xảy ra bên trong môi trường web, chúng cung cấp các dấu vết các hoạt động của người dùng (hành vi nhấp chuột của người dùng) trong trang</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TextBox 2"/>
          <p:cNvSpPr txBox="1"/>
          <p:nvPr/>
        </p:nvSpPr>
        <p:spPr>
          <a:xfrm>
            <a:off x="0" y="500395"/>
            <a:ext cx="18288000" cy="1085850"/>
          </a:xfrm>
          <a:prstGeom prst="rect">
            <a:avLst/>
          </a:prstGeom>
        </p:spPr>
        <p:txBody>
          <a:bodyPr lIns="0" tIns="0" rIns="0" bIns="0" rtlCol="0" anchor="t">
            <a:spAutoFit/>
          </a:bodyPr>
          <a:lstStyle/>
          <a:p>
            <a:pPr algn="ctr">
              <a:lnSpc>
                <a:spcPts val="8640"/>
              </a:lnSpc>
              <a:spcBef>
                <a:spcPct val="0"/>
              </a:spcBef>
            </a:pPr>
            <a:r>
              <a:rPr lang="en-US" sz="7200" spc="-72">
                <a:solidFill>
                  <a:srgbClr val="000000"/>
                </a:solidFill>
                <a:latin typeface="Muli Bold"/>
              </a:rPr>
              <a:t>Nghiên cứu thị trường cho EC</a:t>
            </a:r>
          </a:p>
        </p:txBody>
      </p:sp>
      <p:grpSp>
        <p:nvGrpSpPr>
          <p:cNvPr id="3" name="Group 3"/>
          <p:cNvGrpSpPr/>
          <p:nvPr/>
        </p:nvGrpSpPr>
        <p:grpSpPr>
          <a:xfrm rot="-10800000">
            <a:off x="-2753463" y="4687521"/>
            <a:ext cx="4985461" cy="4317433"/>
            <a:chOff x="0" y="0"/>
            <a:chExt cx="3619627" cy="3134614"/>
          </a:xfrm>
        </p:grpSpPr>
        <p:sp>
          <p:nvSpPr>
            <p:cNvPr id="4" name="Freeform 4"/>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5" name="Group 5"/>
          <p:cNvGrpSpPr/>
          <p:nvPr/>
        </p:nvGrpSpPr>
        <p:grpSpPr>
          <a:xfrm rot="-10800000">
            <a:off x="2018208" y="7497972"/>
            <a:ext cx="3480308" cy="3013963"/>
            <a:chOff x="0" y="0"/>
            <a:chExt cx="3619627" cy="3134614"/>
          </a:xfrm>
        </p:grpSpPr>
        <p:sp>
          <p:nvSpPr>
            <p:cNvPr id="6" name="Freeform 6"/>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grpSp>
        <p:nvGrpSpPr>
          <p:cNvPr id="7" name="Group 7"/>
          <p:cNvGrpSpPr/>
          <p:nvPr/>
        </p:nvGrpSpPr>
        <p:grpSpPr>
          <a:xfrm rot="-10800000">
            <a:off x="-411602" y="7795449"/>
            <a:ext cx="3378391" cy="2925703"/>
            <a:chOff x="0" y="0"/>
            <a:chExt cx="3619627" cy="3134614"/>
          </a:xfrm>
        </p:grpSpPr>
        <p:sp>
          <p:nvSpPr>
            <p:cNvPr id="8" name="Freeform 8"/>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sp>
        <p:nvSpPr>
          <p:cNvPr id="9" name="TextBox 9"/>
          <p:cNvSpPr txBox="1"/>
          <p:nvPr/>
        </p:nvSpPr>
        <p:spPr>
          <a:xfrm>
            <a:off x="0" y="2179272"/>
            <a:ext cx="18288000" cy="909955"/>
          </a:xfrm>
          <a:prstGeom prst="rect">
            <a:avLst/>
          </a:prstGeom>
        </p:spPr>
        <p:txBody>
          <a:bodyPr lIns="0" tIns="0" rIns="0" bIns="0" rtlCol="0" anchor="t">
            <a:spAutoFit/>
          </a:bodyPr>
          <a:lstStyle/>
          <a:p>
            <a:pPr algn="ctr">
              <a:lnSpc>
                <a:spcPts val="7280"/>
              </a:lnSpc>
            </a:pPr>
            <a:r>
              <a:rPr lang="en-US" sz="5600" spc="-56">
                <a:solidFill>
                  <a:srgbClr val="000000"/>
                </a:solidFill>
                <a:latin typeface="Muli Bold"/>
              </a:rPr>
              <a:t>Những hạn chế nghiên cứu thị trường và các vượt qua </a:t>
            </a:r>
          </a:p>
        </p:txBody>
      </p:sp>
      <p:sp>
        <p:nvSpPr>
          <p:cNvPr id="10" name="TextBox 10"/>
          <p:cNvSpPr txBox="1"/>
          <p:nvPr/>
        </p:nvSpPr>
        <p:spPr>
          <a:xfrm>
            <a:off x="2581258" y="4191271"/>
            <a:ext cx="15948081" cy="654050"/>
          </a:xfrm>
          <a:prstGeom prst="rect">
            <a:avLst/>
          </a:prstGeom>
        </p:spPr>
        <p:txBody>
          <a:bodyPr lIns="0" tIns="0" rIns="0" bIns="0" rtlCol="0" anchor="t">
            <a:spAutoFit/>
          </a:bodyPr>
          <a:lstStyle/>
          <a:p>
            <a:pPr marL="863601" lvl="1" indent="-431801">
              <a:lnSpc>
                <a:spcPts val="5200"/>
              </a:lnSpc>
              <a:buFont typeface="Arial"/>
              <a:buChar char="•"/>
            </a:pPr>
            <a:r>
              <a:rPr lang="en-US" sz="4000" spc="-40">
                <a:solidFill>
                  <a:srgbClr val="000000"/>
                </a:solidFill>
                <a:latin typeface="Muli Bold"/>
              </a:rPr>
              <a:t>Sinh trắc học</a:t>
            </a:r>
          </a:p>
        </p:txBody>
      </p:sp>
      <p:sp>
        <p:nvSpPr>
          <p:cNvPr id="11" name="TextBox 11"/>
          <p:cNvSpPr txBox="1"/>
          <p:nvPr/>
        </p:nvSpPr>
        <p:spPr>
          <a:xfrm>
            <a:off x="2966789" y="5084684"/>
            <a:ext cx="14493239" cy="1311275"/>
          </a:xfrm>
          <a:prstGeom prst="rect">
            <a:avLst/>
          </a:prstGeom>
        </p:spPr>
        <p:txBody>
          <a:bodyPr lIns="0" tIns="0" rIns="0" bIns="0" rtlCol="0" anchor="t">
            <a:spAutoFit/>
          </a:bodyPr>
          <a:lstStyle/>
          <a:p>
            <a:pPr algn="just">
              <a:lnSpc>
                <a:spcPts val="5200"/>
              </a:lnSpc>
            </a:pPr>
            <a:r>
              <a:rPr lang="en-US" sz="4000" spc="-40">
                <a:solidFill>
                  <a:srgbClr val="000000"/>
                </a:solidFill>
                <a:latin typeface="Muli Bold"/>
              </a:rPr>
              <a:t>Các đặc điểm thể chất và hành vi độc nhất có thể dùng để định danh chính xác một cá nhân, ví dụ như là dấu vân tay</a:t>
            </a:r>
          </a:p>
        </p:txBody>
      </p:sp>
      <p:grpSp>
        <p:nvGrpSpPr>
          <p:cNvPr id="12" name="Group 12"/>
          <p:cNvGrpSpPr/>
          <p:nvPr/>
        </p:nvGrpSpPr>
        <p:grpSpPr>
          <a:xfrm rot="-10800000">
            <a:off x="14766570" y="8353219"/>
            <a:ext cx="4985461" cy="4317433"/>
            <a:chOff x="0" y="0"/>
            <a:chExt cx="3619627" cy="3134614"/>
          </a:xfrm>
        </p:grpSpPr>
        <p:sp>
          <p:nvSpPr>
            <p:cNvPr id="13" name="Freeform 13"/>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14" name="Group 14"/>
          <p:cNvGrpSpPr/>
          <p:nvPr/>
        </p:nvGrpSpPr>
        <p:grpSpPr>
          <a:xfrm rot="-10800000">
            <a:off x="11983623" y="6656761"/>
            <a:ext cx="3480308" cy="3013963"/>
            <a:chOff x="0" y="0"/>
            <a:chExt cx="3619627" cy="3134614"/>
          </a:xfrm>
        </p:grpSpPr>
        <p:sp>
          <p:nvSpPr>
            <p:cNvPr id="15" name="Freeform 15"/>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004651"/>
        </a:solidFill>
        <a:effectLst/>
      </p:bgPr>
    </p:bg>
    <p:spTree>
      <p:nvGrpSpPr>
        <p:cNvPr id="1" name=""/>
        <p:cNvGrpSpPr/>
        <p:nvPr/>
      </p:nvGrpSpPr>
      <p:grpSpPr>
        <a:xfrm>
          <a:off x="0" y="0"/>
          <a:ext cx="0" cy="0"/>
          <a:chOff x="0" y="0"/>
          <a:chExt cx="0" cy="0"/>
        </a:xfrm>
      </p:grpSpPr>
      <p:grpSp>
        <p:nvGrpSpPr>
          <p:cNvPr id="2" name="Group 2"/>
          <p:cNvGrpSpPr/>
          <p:nvPr/>
        </p:nvGrpSpPr>
        <p:grpSpPr>
          <a:xfrm rot="-10800000">
            <a:off x="-2915828" y="-3678236"/>
            <a:ext cx="12804984" cy="6226137"/>
            <a:chOff x="0" y="0"/>
            <a:chExt cx="11048529" cy="5372100"/>
          </a:xfrm>
        </p:grpSpPr>
        <p:sp>
          <p:nvSpPr>
            <p:cNvPr id="3" name="Freeform 3"/>
            <p:cNvSpPr/>
            <p:nvPr/>
          </p:nvSpPr>
          <p:spPr>
            <a:xfrm>
              <a:off x="0" y="0"/>
              <a:ext cx="11048529" cy="5372100"/>
            </a:xfrm>
            <a:custGeom>
              <a:avLst/>
              <a:gdLst/>
              <a:ahLst/>
              <a:cxnLst/>
              <a:rect l="l" t="t" r="r" b="b"/>
              <a:pathLst>
                <a:path w="11048529" h="5372100">
                  <a:moveTo>
                    <a:pt x="9497859" y="0"/>
                  </a:moveTo>
                  <a:lnTo>
                    <a:pt x="1550670" y="0"/>
                  </a:lnTo>
                  <a:lnTo>
                    <a:pt x="0" y="2686050"/>
                  </a:lnTo>
                  <a:lnTo>
                    <a:pt x="1550670" y="5372100"/>
                  </a:lnTo>
                  <a:lnTo>
                    <a:pt x="9497859" y="5372100"/>
                  </a:lnTo>
                  <a:lnTo>
                    <a:pt x="11048529" y="2686050"/>
                  </a:lnTo>
                  <a:lnTo>
                    <a:pt x="9497859" y="0"/>
                  </a:lnTo>
                  <a:close/>
                </a:path>
              </a:pathLst>
            </a:custGeom>
            <a:solidFill>
              <a:srgbClr val="A4E473"/>
            </a:solidFill>
          </p:spPr>
        </p:sp>
      </p:grpSp>
      <p:grpSp>
        <p:nvGrpSpPr>
          <p:cNvPr id="4" name="Group 4"/>
          <p:cNvGrpSpPr/>
          <p:nvPr/>
        </p:nvGrpSpPr>
        <p:grpSpPr>
          <a:xfrm>
            <a:off x="8611724" y="-865713"/>
            <a:ext cx="2695438" cy="2334501"/>
            <a:chOff x="0" y="0"/>
            <a:chExt cx="6202680" cy="5372100"/>
          </a:xfrm>
        </p:grpSpPr>
        <p:sp>
          <p:nvSpPr>
            <p:cNvPr id="5" name="Freeform 5"/>
            <p:cNvSpPr/>
            <p:nvPr/>
          </p:nvSpPr>
          <p:spPr>
            <a:xfrm>
              <a:off x="0" y="0"/>
              <a:ext cx="6202680" cy="5372100"/>
            </a:xfrm>
            <a:custGeom>
              <a:avLst/>
              <a:gdLst/>
              <a:ahLst/>
              <a:cxnLst/>
              <a:rect l="l" t="t" r="r" b="b"/>
              <a:pathLst>
                <a:path w="6202680" h="5372100">
                  <a:moveTo>
                    <a:pt x="4652010" y="0"/>
                  </a:moveTo>
                  <a:lnTo>
                    <a:pt x="1550670" y="0"/>
                  </a:lnTo>
                  <a:lnTo>
                    <a:pt x="0" y="2686050"/>
                  </a:lnTo>
                  <a:lnTo>
                    <a:pt x="1550670" y="5372100"/>
                  </a:lnTo>
                  <a:lnTo>
                    <a:pt x="4652010" y="5372100"/>
                  </a:lnTo>
                  <a:lnTo>
                    <a:pt x="6202680" y="2686050"/>
                  </a:lnTo>
                  <a:lnTo>
                    <a:pt x="4652010" y="0"/>
                  </a:lnTo>
                  <a:close/>
                </a:path>
              </a:pathLst>
            </a:custGeom>
            <a:solidFill>
              <a:srgbClr val="00A181"/>
            </a:solidFill>
          </p:spPr>
        </p:sp>
      </p:grpSp>
      <p:sp>
        <p:nvSpPr>
          <p:cNvPr id="6" name="TextBox 6"/>
          <p:cNvSpPr txBox="1"/>
          <p:nvPr/>
        </p:nvSpPr>
        <p:spPr>
          <a:xfrm>
            <a:off x="1028700" y="-57150"/>
            <a:ext cx="5619543" cy="2327910"/>
          </a:xfrm>
          <a:prstGeom prst="rect">
            <a:avLst/>
          </a:prstGeom>
        </p:spPr>
        <p:txBody>
          <a:bodyPr lIns="0" tIns="0" rIns="0" bIns="0" rtlCol="0" anchor="t">
            <a:spAutoFit/>
          </a:bodyPr>
          <a:lstStyle/>
          <a:p>
            <a:pPr marL="0" lvl="0" indent="0">
              <a:lnSpc>
                <a:spcPts val="9360"/>
              </a:lnSpc>
              <a:spcBef>
                <a:spcPct val="0"/>
              </a:spcBef>
            </a:pPr>
            <a:r>
              <a:rPr lang="en-US" sz="7200" spc="-72">
                <a:solidFill>
                  <a:srgbClr val="000000"/>
                </a:solidFill>
                <a:latin typeface="Muli Bold"/>
              </a:rPr>
              <a:t>Quảng cáo trực tuyến</a:t>
            </a:r>
          </a:p>
        </p:txBody>
      </p:sp>
      <p:sp>
        <p:nvSpPr>
          <p:cNvPr id="7" name="TextBox 7"/>
          <p:cNvSpPr txBox="1"/>
          <p:nvPr/>
        </p:nvSpPr>
        <p:spPr>
          <a:xfrm>
            <a:off x="1028700" y="5441833"/>
            <a:ext cx="16017274" cy="2794000"/>
          </a:xfrm>
          <a:prstGeom prst="rect">
            <a:avLst/>
          </a:prstGeom>
        </p:spPr>
        <p:txBody>
          <a:bodyPr lIns="0" tIns="0" rIns="0" bIns="0" rtlCol="0" anchor="t">
            <a:spAutoFit/>
          </a:bodyPr>
          <a:lstStyle/>
          <a:p>
            <a:pPr algn="just">
              <a:lnSpc>
                <a:spcPts val="5599"/>
              </a:lnSpc>
            </a:pPr>
            <a:r>
              <a:rPr lang="en-US" sz="3999">
                <a:solidFill>
                  <a:srgbClr val="F4F4F4"/>
                </a:solidFill>
                <a:latin typeface="Muli Bold"/>
              </a:rPr>
              <a:t>Là dạng tiếp thị trực tuyến (Online marketing), được hỗ trợ bởi Internet, nhờ đó các nhà tiếp thị và nhà quảng cáo có thể tương tác trực tiếp với khách hàng và người tiêu dùng có thể tương tác với nhà quảng cáo / nhà cung cấp.</a:t>
            </a:r>
          </a:p>
        </p:txBody>
      </p:sp>
      <p:sp>
        <p:nvSpPr>
          <p:cNvPr id="8" name="TextBox 8"/>
          <p:cNvSpPr txBox="1"/>
          <p:nvPr/>
        </p:nvSpPr>
        <p:spPr>
          <a:xfrm>
            <a:off x="1028700" y="3561817"/>
            <a:ext cx="16017274" cy="1217295"/>
          </a:xfrm>
          <a:prstGeom prst="rect">
            <a:avLst/>
          </a:prstGeom>
        </p:spPr>
        <p:txBody>
          <a:bodyPr lIns="0" tIns="0" rIns="0" bIns="0" rtlCol="0" anchor="t">
            <a:spAutoFit/>
          </a:bodyPr>
          <a:lstStyle/>
          <a:p>
            <a:pPr algn="ctr">
              <a:lnSpc>
                <a:spcPts val="10080"/>
              </a:lnSpc>
            </a:pPr>
            <a:r>
              <a:rPr lang="en-US" sz="7200">
                <a:solidFill>
                  <a:srgbClr val="F4F4F4"/>
                </a:solidFill>
                <a:latin typeface="Muli Bold"/>
              </a:rPr>
              <a:t>Tiếp thị tương tác</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004651"/>
        </a:solidFill>
        <a:effectLst/>
      </p:bgPr>
    </p:bg>
    <p:spTree>
      <p:nvGrpSpPr>
        <p:cNvPr id="1" name=""/>
        <p:cNvGrpSpPr/>
        <p:nvPr/>
      </p:nvGrpSpPr>
      <p:grpSpPr>
        <a:xfrm>
          <a:off x="0" y="0"/>
          <a:ext cx="0" cy="0"/>
          <a:chOff x="0" y="0"/>
          <a:chExt cx="0" cy="0"/>
        </a:xfrm>
      </p:grpSpPr>
      <p:grpSp>
        <p:nvGrpSpPr>
          <p:cNvPr id="2" name="Group 2"/>
          <p:cNvGrpSpPr/>
          <p:nvPr/>
        </p:nvGrpSpPr>
        <p:grpSpPr>
          <a:xfrm rot="-10800000">
            <a:off x="-2915828" y="-3678236"/>
            <a:ext cx="12804984" cy="6226137"/>
            <a:chOff x="0" y="0"/>
            <a:chExt cx="11048529" cy="5372100"/>
          </a:xfrm>
        </p:grpSpPr>
        <p:sp>
          <p:nvSpPr>
            <p:cNvPr id="3" name="Freeform 3"/>
            <p:cNvSpPr/>
            <p:nvPr/>
          </p:nvSpPr>
          <p:spPr>
            <a:xfrm>
              <a:off x="0" y="0"/>
              <a:ext cx="11048529" cy="5372100"/>
            </a:xfrm>
            <a:custGeom>
              <a:avLst/>
              <a:gdLst/>
              <a:ahLst/>
              <a:cxnLst/>
              <a:rect l="l" t="t" r="r" b="b"/>
              <a:pathLst>
                <a:path w="11048529" h="5372100">
                  <a:moveTo>
                    <a:pt x="9497859" y="0"/>
                  </a:moveTo>
                  <a:lnTo>
                    <a:pt x="1550670" y="0"/>
                  </a:lnTo>
                  <a:lnTo>
                    <a:pt x="0" y="2686050"/>
                  </a:lnTo>
                  <a:lnTo>
                    <a:pt x="1550670" y="5372100"/>
                  </a:lnTo>
                  <a:lnTo>
                    <a:pt x="9497859" y="5372100"/>
                  </a:lnTo>
                  <a:lnTo>
                    <a:pt x="11048529" y="2686050"/>
                  </a:lnTo>
                  <a:lnTo>
                    <a:pt x="9497859" y="0"/>
                  </a:lnTo>
                  <a:close/>
                </a:path>
              </a:pathLst>
            </a:custGeom>
            <a:solidFill>
              <a:srgbClr val="A4E473"/>
            </a:solidFill>
          </p:spPr>
        </p:sp>
      </p:grpSp>
      <p:grpSp>
        <p:nvGrpSpPr>
          <p:cNvPr id="4" name="Group 4"/>
          <p:cNvGrpSpPr/>
          <p:nvPr/>
        </p:nvGrpSpPr>
        <p:grpSpPr>
          <a:xfrm>
            <a:off x="8611724" y="-865713"/>
            <a:ext cx="2695438" cy="2334501"/>
            <a:chOff x="0" y="0"/>
            <a:chExt cx="6202680" cy="5372100"/>
          </a:xfrm>
        </p:grpSpPr>
        <p:sp>
          <p:nvSpPr>
            <p:cNvPr id="5" name="Freeform 5"/>
            <p:cNvSpPr/>
            <p:nvPr/>
          </p:nvSpPr>
          <p:spPr>
            <a:xfrm>
              <a:off x="0" y="0"/>
              <a:ext cx="6202680" cy="5372100"/>
            </a:xfrm>
            <a:custGeom>
              <a:avLst/>
              <a:gdLst/>
              <a:ahLst/>
              <a:cxnLst/>
              <a:rect l="l" t="t" r="r" b="b"/>
              <a:pathLst>
                <a:path w="6202680" h="5372100">
                  <a:moveTo>
                    <a:pt x="4652010" y="0"/>
                  </a:moveTo>
                  <a:lnTo>
                    <a:pt x="1550670" y="0"/>
                  </a:lnTo>
                  <a:lnTo>
                    <a:pt x="0" y="2686050"/>
                  </a:lnTo>
                  <a:lnTo>
                    <a:pt x="1550670" y="5372100"/>
                  </a:lnTo>
                  <a:lnTo>
                    <a:pt x="4652010" y="5372100"/>
                  </a:lnTo>
                  <a:lnTo>
                    <a:pt x="6202680" y="2686050"/>
                  </a:lnTo>
                  <a:lnTo>
                    <a:pt x="4652010" y="0"/>
                  </a:lnTo>
                  <a:close/>
                </a:path>
              </a:pathLst>
            </a:custGeom>
            <a:solidFill>
              <a:srgbClr val="00A181"/>
            </a:solidFill>
          </p:spPr>
        </p:sp>
      </p:grpSp>
      <p:pic>
        <p:nvPicPr>
          <p:cNvPr id="6" name="Picture 6"/>
          <p:cNvPicPr>
            <a:picLocks noChangeAspect="1"/>
          </p:cNvPicPr>
          <p:nvPr/>
        </p:nvPicPr>
        <p:blipFill>
          <a:blip r:embed="rId2"/>
          <a:srcRect/>
          <a:stretch>
            <a:fillRect/>
          </a:stretch>
        </p:blipFill>
        <p:spPr>
          <a:xfrm>
            <a:off x="8103081" y="1468788"/>
            <a:ext cx="10170248" cy="8399111"/>
          </a:xfrm>
          <a:prstGeom prst="rect">
            <a:avLst/>
          </a:prstGeom>
        </p:spPr>
      </p:pic>
      <p:sp>
        <p:nvSpPr>
          <p:cNvPr id="7" name="TextBox 7"/>
          <p:cNvSpPr txBox="1"/>
          <p:nvPr/>
        </p:nvSpPr>
        <p:spPr>
          <a:xfrm>
            <a:off x="1028700" y="-57150"/>
            <a:ext cx="4905104" cy="2327910"/>
          </a:xfrm>
          <a:prstGeom prst="rect">
            <a:avLst/>
          </a:prstGeom>
        </p:spPr>
        <p:txBody>
          <a:bodyPr lIns="0" tIns="0" rIns="0" bIns="0" rtlCol="0" anchor="t">
            <a:spAutoFit/>
          </a:bodyPr>
          <a:lstStyle/>
          <a:p>
            <a:pPr marL="0" lvl="0" indent="0">
              <a:lnSpc>
                <a:spcPts val="9360"/>
              </a:lnSpc>
              <a:spcBef>
                <a:spcPct val="0"/>
              </a:spcBef>
            </a:pPr>
            <a:r>
              <a:rPr lang="en-US" sz="7200" spc="-72">
                <a:solidFill>
                  <a:srgbClr val="000000"/>
                </a:solidFill>
                <a:latin typeface="Muli Bold"/>
              </a:rPr>
              <a:t>Quảng cáo trực tuyến</a:t>
            </a:r>
          </a:p>
        </p:txBody>
      </p:sp>
      <p:sp>
        <p:nvSpPr>
          <p:cNvPr id="8" name="TextBox 8"/>
          <p:cNvSpPr txBox="1"/>
          <p:nvPr/>
        </p:nvSpPr>
        <p:spPr>
          <a:xfrm>
            <a:off x="1028700" y="2898611"/>
            <a:ext cx="16230600" cy="962660"/>
          </a:xfrm>
          <a:prstGeom prst="rect">
            <a:avLst/>
          </a:prstGeom>
        </p:spPr>
        <p:txBody>
          <a:bodyPr lIns="0" tIns="0" rIns="0" bIns="0" rtlCol="0" anchor="t">
            <a:spAutoFit/>
          </a:bodyPr>
          <a:lstStyle/>
          <a:p>
            <a:pPr>
              <a:lnSpc>
                <a:spcPts val="7840"/>
              </a:lnSpc>
            </a:pPr>
            <a:r>
              <a:rPr lang="en-US" sz="5600">
                <a:solidFill>
                  <a:srgbClr val="F4F4F4"/>
                </a:solidFill>
                <a:latin typeface="Muli Bold"/>
              </a:rPr>
              <a:t>Chu trình quảng cáo</a:t>
            </a:r>
          </a:p>
        </p:txBody>
      </p:sp>
      <p:sp>
        <p:nvSpPr>
          <p:cNvPr id="9" name="TextBox 9"/>
          <p:cNvSpPr txBox="1"/>
          <p:nvPr/>
        </p:nvSpPr>
        <p:spPr>
          <a:xfrm>
            <a:off x="1028700" y="4527223"/>
            <a:ext cx="6667500" cy="4945585"/>
          </a:xfrm>
          <a:prstGeom prst="rect">
            <a:avLst/>
          </a:prstGeom>
        </p:spPr>
        <p:txBody>
          <a:bodyPr wrap="square" lIns="0" tIns="0" rIns="0" bIns="0" rtlCol="0" anchor="t">
            <a:spAutoFit/>
          </a:bodyPr>
          <a:lstStyle/>
          <a:p>
            <a:pPr>
              <a:lnSpc>
                <a:spcPts val="5593"/>
              </a:lnSpc>
            </a:pPr>
            <a:r>
              <a:rPr lang="en-US" sz="3200">
                <a:solidFill>
                  <a:srgbClr val="F4F4F4"/>
                </a:solidFill>
                <a:latin typeface="Muli Bold"/>
              </a:rPr>
              <a:t>Đánh giá nhu cầu </a:t>
            </a:r>
          </a:p>
          <a:p>
            <a:pPr>
              <a:lnSpc>
                <a:spcPts val="5593"/>
              </a:lnSpc>
            </a:pPr>
            <a:r>
              <a:rPr lang="en-US" sz="3200">
                <a:solidFill>
                  <a:srgbClr val="F4F4F4"/>
                </a:solidFill>
                <a:latin typeface="Muli Bold"/>
              </a:rPr>
              <a:t>-&gt; Hình thành kế hoạch ban đầu </a:t>
            </a:r>
          </a:p>
          <a:p>
            <a:pPr>
              <a:lnSpc>
                <a:spcPts val="5593"/>
              </a:lnSpc>
            </a:pPr>
            <a:r>
              <a:rPr lang="en-US" sz="3200">
                <a:solidFill>
                  <a:srgbClr val="F4F4F4"/>
                </a:solidFill>
                <a:latin typeface="Muli Bold"/>
              </a:rPr>
              <a:t>-&gt; Xác định mục tiêu </a:t>
            </a:r>
          </a:p>
          <a:p>
            <a:pPr>
              <a:lnSpc>
                <a:spcPts val="5593"/>
              </a:lnSpc>
            </a:pPr>
            <a:r>
              <a:rPr lang="en-US" sz="3200">
                <a:solidFill>
                  <a:srgbClr val="F4F4F4"/>
                </a:solidFill>
                <a:latin typeface="Muli Bold"/>
              </a:rPr>
              <a:t>-&gt; Xác định phương thức </a:t>
            </a:r>
          </a:p>
          <a:p>
            <a:pPr>
              <a:lnSpc>
                <a:spcPts val="5593"/>
              </a:lnSpc>
            </a:pPr>
            <a:r>
              <a:rPr lang="en-US" sz="3200">
                <a:solidFill>
                  <a:srgbClr val="F4F4F4"/>
                </a:solidFill>
                <a:latin typeface="Muli Bold"/>
              </a:rPr>
              <a:t>-&gt; Khởi động chiến dịch </a:t>
            </a:r>
          </a:p>
          <a:p>
            <a:pPr>
              <a:lnSpc>
                <a:spcPts val="5593"/>
              </a:lnSpc>
            </a:pPr>
            <a:r>
              <a:rPr lang="en-US" sz="3200">
                <a:solidFill>
                  <a:srgbClr val="F4F4F4"/>
                </a:solidFill>
                <a:latin typeface="Muli Bold"/>
              </a:rPr>
              <a:t>-&gt; Đo lường và phân tích kết quả </a:t>
            </a:r>
          </a:p>
          <a:p>
            <a:pPr>
              <a:lnSpc>
                <a:spcPts val="5593"/>
              </a:lnSpc>
            </a:pPr>
            <a:r>
              <a:rPr lang="en-US" sz="3200">
                <a:solidFill>
                  <a:srgbClr val="F4F4F4"/>
                </a:solidFill>
                <a:latin typeface="Muli Bold"/>
              </a:rPr>
              <a:t>-&gt; Lặp lại</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004651"/>
        </a:solidFill>
        <a:effectLst/>
      </p:bgPr>
    </p:bg>
    <p:spTree>
      <p:nvGrpSpPr>
        <p:cNvPr id="1" name=""/>
        <p:cNvGrpSpPr/>
        <p:nvPr/>
      </p:nvGrpSpPr>
      <p:grpSpPr>
        <a:xfrm>
          <a:off x="0" y="0"/>
          <a:ext cx="0" cy="0"/>
          <a:chOff x="0" y="0"/>
          <a:chExt cx="0" cy="0"/>
        </a:xfrm>
      </p:grpSpPr>
      <p:grpSp>
        <p:nvGrpSpPr>
          <p:cNvPr id="2" name="Group 2"/>
          <p:cNvGrpSpPr/>
          <p:nvPr/>
        </p:nvGrpSpPr>
        <p:grpSpPr>
          <a:xfrm rot="-10800000">
            <a:off x="-2915828" y="-3678236"/>
            <a:ext cx="12804984" cy="6226137"/>
            <a:chOff x="0" y="0"/>
            <a:chExt cx="11048529" cy="5372100"/>
          </a:xfrm>
        </p:grpSpPr>
        <p:sp>
          <p:nvSpPr>
            <p:cNvPr id="3" name="Freeform 3"/>
            <p:cNvSpPr/>
            <p:nvPr/>
          </p:nvSpPr>
          <p:spPr>
            <a:xfrm>
              <a:off x="0" y="0"/>
              <a:ext cx="11048529" cy="5372100"/>
            </a:xfrm>
            <a:custGeom>
              <a:avLst/>
              <a:gdLst/>
              <a:ahLst/>
              <a:cxnLst/>
              <a:rect l="l" t="t" r="r" b="b"/>
              <a:pathLst>
                <a:path w="11048529" h="5372100">
                  <a:moveTo>
                    <a:pt x="9497859" y="0"/>
                  </a:moveTo>
                  <a:lnTo>
                    <a:pt x="1550670" y="0"/>
                  </a:lnTo>
                  <a:lnTo>
                    <a:pt x="0" y="2686050"/>
                  </a:lnTo>
                  <a:lnTo>
                    <a:pt x="1550670" y="5372100"/>
                  </a:lnTo>
                  <a:lnTo>
                    <a:pt x="9497859" y="5372100"/>
                  </a:lnTo>
                  <a:lnTo>
                    <a:pt x="11048529" y="2686050"/>
                  </a:lnTo>
                  <a:lnTo>
                    <a:pt x="9497859" y="0"/>
                  </a:lnTo>
                  <a:close/>
                </a:path>
              </a:pathLst>
            </a:custGeom>
            <a:solidFill>
              <a:srgbClr val="A4E473"/>
            </a:solidFill>
          </p:spPr>
        </p:sp>
      </p:grpSp>
      <p:grpSp>
        <p:nvGrpSpPr>
          <p:cNvPr id="4" name="Group 4"/>
          <p:cNvGrpSpPr/>
          <p:nvPr/>
        </p:nvGrpSpPr>
        <p:grpSpPr>
          <a:xfrm>
            <a:off x="8611724" y="-865713"/>
            <a:ext cx="2695438" cy="2334501"/>
            <a:chOff x="0" y="0"/>
            <a:chExt cx="6202680" cy="5372100"/>
          </a:xfrm>
        </p:grpSpPr>
        <p:sp>
          <p:nvSpPr>
            <p:cNvPr id="5" name="Freeform 5"/>
            <p:cNvSpPr/>
            <p:nvPr/>
          </p:nvSpPr>
          <p:spPr>
            <a:xfrm>
              <a:off x="0" y="0"/>
              <a:ext cx="6202680" cy="5372100"/>
            </a:xfrm>
            <a:custGeom>
              <a:avLst/>
              <a:gdLst/>
              <a:ahLst/>
              <a:cxnLst/>
              <a:rect l="l" t="t" r="r" b="b"/>
              <a:pathLst>
                <a:path w="6202680" h="5372100">
                  <a:moveTo>
                    <a:pt x="4652010" y="0"/>
                  </a:moveTo>
                  <a:lnTo>
                    <a:pt x="1550670" y="0"/>
                  </a:lnTo>
                  <a:lnTo>
                    <a:pt x="0" y="2686050"/>
                  </a:lnTo>
                  <a:lnTo>
                    <a:pt x="1550670" y="5372100"/>
                  </a:lnTo>
                  <a:lnTo>
                    <a:pt x="4652010" y="5372100"/>
                  </a:lnTo>
                  <a:lnTo>
                    <a:pt x="6202680" y="2686050"/>
                  </a:lnTo>
                  <a:lnTo>
                    <a:pt x="4652010" y="0"/>
                  </a:lnTo>
                  <a:close/>
                </a:path>
              </a:pathLst>
            </a:custGeom>
            <a:solidFill>
              <a:srgbClr val="00A181"/>
            </a:solidFill>
          </p:spPr>
        </p:sp>
      </p:grpSp>
      <p:sp>
        <p:nvSpPr>
          <p:cNvPr id="6" name="TextBox 6"/>
          <p:cNvSpPr txBox="1"/>
          <p:nvPr/>
        </p:nvSpPr>
        <p:spPr>
          <a:xfrm>
            <a:off x="1028700" y="-57150"/>
            <a:ext cx="5335108" cy="2327910"/>
          </a:xfrm>
          <a:prstGeom prst="rect">
            <a:avLst/>
          </a:prstGeom>
        </p:spPr>
        <p:txBody>
          <a:bodyPr lIns="0" tIns="0" rIns="0" bIns="0" rtlCol="0" anchor="t">
            <a:spAutoFit/>
          </a:bodyPr>
          <a:lstStyle/>
          <a:p>
            <a:pPr marL="0" lvl="0" indent="0">
              <a:lnSpc>
                <a:spcPts val="9360"/>
              </a:lnSpc>
              <a:spcBef>
                <a:spcPct val="0"/>
              </a:spcBef>
            </a:pPr>
            <a:r>
              <a:rPr lang="en-US" sz="7200" spc="-72">
                <a:solidFill>
                  <a:srgbClr val="000000"/>
                </a:solidFill>
                <a:latin typeface="Muli Bold"/>
              </a:rPr>
              <a:t>Quảng cáo trực tuyến</a:t>
            </a:r>
          </a:p>
        </p:txBody>
      </p:sp>
      <p:sp>
        <p:nvSpPr>
          <p:cNvPr id="7" name="TextBox 7"/>
          <p:cNvSpPr txBox="1"/>
          <p:nvPr/>
        </p:nvSpPr>
        <p:spPr>
          <a:xfrm>
            <a:off x="614938" y="4887314"/>
            <a:ext cx="16415645" cy="4213225"/>
          </a:xfrm>
          <a:prstGeom prst="rect">
            <a:avLst/>
          </a:prstGeom>
        </p:spPr>
        <p:txBody>
          <a:bodyPr lIns="0" tIns="0" rIns="0" bIns="0" rtlCol="0" anchor="t">
            <a:spAutoFit/>
          </a:bodyPr>
          <a:lstStyle/>
          <a:p>
            <a:pPr marL="863601" lvl="1" indent="-431801">
              <a:lnSpc>
                <a:spcPts val="5600"/>
              </a:lnSpc>
              <a:buFont typeface="Arial"/>
              <a:buChar char="•"/>
            </a:pPr>
            <a:r>
              <a:rPr lang="en-US" sz="4000">
                <a:solidFill>
                  <a:srgbClr val="F4F4F4"/>
                </a:solidFill>
                <a:latin typeface="Muli Bold"/>
              </a:rPr>
              <a:t>Lượt xem quảng cáo (Ad views): Là số lần người dùng gọi lên một trang có biểu ngữ trên đó trong một khoảng thời gian cụ thể, được biết như số lần hiển thị hoặc lượt xem trang</a:t>
            </a:r>
          </a:p>
          <a:p>
            <a:pPr>
              <a:lnSpc>
                <a:spcPts val="5600"/>
              </a:lnSpc>
            </a:pPr>
            <a:endParaRPr lang="en-US" sz="4000">
              <a:solidFill>
                <a:srgbClr val="F4F4F4"/>
              </a:solidFill>
              <a:latin typeface="Muli Bold"/>
            </a:endParaRPr>
          </a:p>
          <a:p>
            <a:pPr marL="863601" lvl="1" indent="-431801">
              <a:lnSpc>
                <a:spcPts val="5600"/>
              </a:lnSpc>
              <a:buFont typeface="Arial"/>
              <a:buChar char="•"/>
            </a:pPr>
            <a:r>
              <a:rPr lang="en-US" sz="4000">
                <a:solidFill>
                  <a:srgbClr val="F4F4F4"/>
                </a:solidFill>
                <a:latin typeface="Muli Bold"/>
              </a:rPr>
              <a:t>Nút (Button): Là một biểu ngữ nhỏ được liên kết với một trang web, có thể chứa phần mềm có thể tải xuống</a:t>
            </a:r>
          </a:p>
        </p:txBody>
      </p:sp>
      <p:sp>
        <p:nvSpPr>
          <p:cNvPr id="8" name="TextBox 8"/>
          <p:cNvSpPr txBox="1"/>
          <p:nvPr/>
        </p:nvSpPr>
        <p:spPr>
          <a:xfrm>
            <a:off x="1028700" y="3221990"/>
            <a:ext cx="16001883" cy="962660"/>
          </a:xfrm>
          <a:prstGeom prst="rect">
            <a:avLst/>
          </a:prstGeom>
        </p:spPr>
        <p:txBody>
          <a:bodyPr lIns="0" tIns="0" rIns="0" bIns="0" rtlCol="0" anchor="t">
            <a:spAutoFit/>
          </a:bodyPr>
          <a:lstStyle/>
          <a:p>
            <a:pPr>
              <a:lnSpc>
                <a:spcPts val="7840"/>
              </a:lnSpc>
            </a:pPr>
            <a:r>
              <a:rPr lang="en-US" sz="5600">
                <a:solidFill>
                  <a:srgbClr val="F4F4F4"/>
                </a:solidFill>
                <a:latin typeface="Muli Bold"/>
              </a:rPr>
              <a:t>Các thuật ngữ cơ bản trong quảng cáo internet</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004651"/>
        </a:solidFill>
        <a:effectLst/>
      </p:bgPr>
    </p:bg>
    <p:spTree>
      <p:nvGrpSpPr>
        <p:cNvPr id="1" name=""/>
        <p:cNvGrpSpPr/>
        <p:nvPr/>
      </p:nvGrpSpPr>
      <p:grpSpPr>
        <a:xfrm>
          <a:off x="0" y="0"/>
          <a:ext cx="0" cy="0"/>
          <a:chOff x="0" y="0"/>
          <a:chExt cx="0" cy="0"/>
        </a:xfrm>
      </p:grpSpPr>
      <p:grpSp>
        <p:nvGrpSpPr>
          <p:cNvPr id="2" name="Group 2"/>
          <p:cNvGrpSpPr/>
          <p:nvPr/>
        </p:nvGrpSpPr>
        <p:grpSpPr>
          <a:xfrm rot="-10800000">
            <a:off x="-2915828" y="-3678236"/>
            <a:ext cx="12804984" cy="6226137"/>
            <a:chOff x="0" y="0"/>
            <a:chExt cx="11048529" cy="5372100"/>
          </a:xfrm>
        </p:grpSpPr>
        <p:sp>
          <p:nvSpPr>
            <p:cNvPr id="3" name="Freeform 3"/>
            <p:cNvSpPr/>
            <p:nvPr/>
          </p:nvSpPr>
          <p:spPr>
            <a:xfrm>
              <a:off x="0" y="0"/>
              <a:ext cx="11048529" cy="5372100"/>
            </a:xfrm>
            <a:custGeom>
              <a:avLst/>
              <a:gdLst/>
              <a:ahLst/>
              <a:cxnLst/>
              <a:rect l="l" t="t" r="r" b="b"/>
              <a:pathLst>
                <a:path w="11048529" h="5372100">
                  <a:moveTo>
                    <a:pt x="9497859" y="0"/>
                  </a:moveTo>
                  <a:lnTo>
                    <a:pt x="1550670" y="0"/>
                  </a:lnTo>
                  <a:lnTo>
                    <a:pt x="0" y="2686050"/>
                  </a:lnTo>
                  <a:lnTo>
                    <a:pt x="1550670" y="5372100"/>
                  </a:lnTo>
                  <a:lnTo>
                    <a:pt x="9497859" y="5372100"/>
                  </a:lnTo>
                  <a:lnTo>
                    <a:pt x="11048529" y="2686050"/>
                  </a:lnTo>
                  <a:lnTo>
                    <a:pt x="9497859" y="0"/>
                  </a:lnTo>
                  <a:close/>
                </a:path>
              </a:pathLst>
            </a:custGeom>
            <a:solidFill>
              <a:srgbClr val="A4E473"/>
            </a:solidFill>
          </p:spPr>
        </p:sp>
      </p:grpSp>
      <p:grpSp>
        <p:nvGrpSpPr>
          <p:cNvPr id="4" name="Group 4"/>
          <p:cNvGrpSpPr/>
          <p:nvPr/>
        </p:nvGrpSpPr>
        <p:grpSpPr>
          <a:xfrm>
            <a:off x="8611724" y="-865713"/>
            <a:ext cx="2695438" cy="2334501"/>
            <a:chOff x="0" y="0"/>
            <a:chExt cx="6202680" cy="5372100"/>
          </a:xfrm>
        </p:grpSpPr>
        <p:sp>
          <p:nvSpPr>
            <p:cNvPr id="5" name="Freeform 5"/>
            <p:cNvSpPr/>
            <p:nvPr/>
          </p:nvSpPr>
          <p:spPr>
            <a:xfrm>
              <a:off x="0" y="0"/>
              <a:ext cx="6202680" cy="5372100"/>
            </a:xfrm>
            <a:custGeom>
              <a:avLst/>
              <a:gdLst/>
              <a:ahLst/>
              <a:cxnLst/>
              <a:rect l="l" t="t" r="r" b="b"/>
              <a:pathLst>
                <a:path w="6202680" h="5372100">
                  <a:moveTo>
                    <a:pt x="4652010" y="0"/>
                  </a:moveTo>
                  <a:lnTo>
                    <a:pt x="1550670" y="0"/>
                  </a:lnTo>
                  <a:lnTo>
                    <a:pt x="0" y="2686050"/>
                  </a:lnTo>
                  <a:lnTo>
                    <a:pt x="1550670" y="5372100"/>
                  </a:lnTo>
                  <a:lnTo>
                    <a:pt x="4652010" y="5372100"/>
                  </a:lnTo>
                  <a:lnTo>
                    <a:pt x="6202680" y="2686050"/>
                  </a:lnTo>
                  <a:lnTo>
                    <a:pt x="4652010" y="0"/>
                  </a:lnTo>
                  <a:close/>
                </a:path>
              </a:pathLst>
            </a:custGeom>
            <a:solidFill>
              <a:srgbClr val="00A181"/>
            </a:solidFill>
          </p:spPr>
        </p:sp>
      </p:grpSp>
      <p:sp>
        <p:nvSpPr>
          <p:cNvPr id="6" name="TextBox 6"/>
          <p:cNvSpPr txBox="1"/>
          <p:nvPr/>
        </p:nvSpPr>
        <p:spPr>
          <a:xfrm>
            <a:off x="1028700" y="-57150"/>
            <a:ext cx="5714355" cy="2327910"/>
          </a:xfrm>
          <a:prstGeom prst="rect">
            <a:avLst/>
          </a:prstGeom>
        </p:spPr>
        <p:txBody>
          <a:bodyPr lIns="0" tIns="0" rIns="0" bIns="0" rtlCol="0" anchor="t">
            <a:spAutoFit/>
          </a:bodyPr>
          <a:lstStyle/>
          <a:p>
            <a:pPr marL="0" lvl="0" indent="0">
              <a:lnSpc>
                <a:spcPts val="9360"/>
              </a:lnSpc>
              <a:spcBef>
                <a:spcPct val="0"/>
              </a:spcBef>
            </a:pPr>
            <a:r>
              <a:rPr lang="en-US" sz="7200" spc="-72">
                <a:solidFill>
                  <a:srgbClr val="000000"/>
                </a:solidFill>
                <a:latin typeface="Muli Bold"/>
              </a:rPr>
              <a:t>Quảng cáo trực tuyến</a:t>
            </a:r>
          </a:p>
        </p:txBody>
      </p:sp>
      <p:sp>
        <p:nvSpPr>
          <p:cNvPr id="7" name="TextBox 7"/>
          <p:cNvSpPr txBox="1"/>
          <p:nvPr/>
        </p:nvSpPr>
        <p:spPr>
          <a:xfrm>
            <a:off x="649453" y="3197017"/>
            <a:ext cx="16230600" cy="6318250"/>
          </a:xfrm>
          <a:prstGeom prst="rect">
            <a:avLst/>
          </a:prstGeom>
        </p:spPr>
        <p:txBody>
          <a:bodyPr lIns="0" tIns="0" rIns="0" bIns="0" rtlCol="0" anchor="t">
            <a:spAutoFit/>
          </a:bodyPr>
          <a:lstStyle/>
          <a:p>
            <a:pPr marL="863598" lvl="1" indent="-431799" algn="just">
              <a:lnSpc>
                <a:spcPts val="5599"/>
              </a:lnSpc>
              <a:buFont typeface="Arial"/>
              <a:buChar char="•"/>
            </a:pPr>
            <a:r>
              <a:rPr lang="en-US" sz="3999">
                <a:solidFill>
                  <a:srgbClr val="F4F4F4"/>
                </a:solidFill>
                <a:latin typeface="Muli Bold"/>
              </a:rPr>
              <a:t>Trang (Page): Là một tài liệu HTML (Hypertext Markup Language) có thể chứa văn bản, hình ảnh và các phần tử trực tuyến khác, chẳng hạn như các ứng dụng Java và tệp đa phương tiện, có thể được tạo tĩnh hoặc động</a:t>
            </a:r>
          </a:p>
          <a:p>
            <a:pPr algn="just">
              <a:lnSpc>
                <a:spcPts val="5599"/>
              </a:lnSpc>
            </a:pPr>
            <a:endParaRPr lang="en-US" sz="3999">
              <a:solidFill>
                <a:srgbClr val="F4F4F4"/>
              </a:solidFill>
              <a:latin typeface="Muli Bold"/>
            </a:endParaRPr>
          </a:p>
          <a:p>
            <a:pPr marL="863598" lvl="1" indent="-431799" algn="just">
              <a:lnSpc>
                <a:spcPts val="5599"/>
              </a:lnSpc>
              <a:buFont typeface="Arial"/>
              <a:buChar char="•"/>
            </a:pPr>
            <a:r>
              <a:rPr lang="en-US" sz="3999">
                <a:solidFill>
                  <a:srgbClr val="F4F4F4"/>
                </a:solidFill>
                <a:latin typeface="Muli Bold"/>
              </a:rPr>
              <a:t>Nhấp chuột (Click / Ad click): Số lần mỗi khi khách truy cập nhấp vào quảng cáo biểu ngữ để truy cập trang web của nhà quảng cáo</a:t>
            </a:r>
          </a:p>
          <a:p>
            <a:pPr>
              <a:lnSpc>
                <a:spcPts val="5599"/>
              </a:lnSpc>
            </a:pPr>
            <a:endParaRPr lang="en-US" sz="3999">
              <a:solidFill>
                <a:srgbClr val="F4F4F4"/>
              </a:solidFill>
              <a:latin typeface="Muli Bold"/>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004651"/>
        </a:solidFill>
        <a:effectLst/>
      </p:bgPr>
    </p:bg>
    <p:spTree>
      <p:nvGrpSpPr>
        <p:cNvPr id="1" name=""/>
        <p:cNvGrpSpPr/>
        <p:nvPr/>
      </p:nvGrpSpPr>
      <p:grpSpPr>
        <a:xfrm>
          <a:off x="0" y="0"/>
          <a:ext cx="0" cy="0"/>
          <a:chOff x="0" y="0"/>
          <a:chExt cx="0" cy="0"/>
        </a:xfrm>
      </p:grpSpPr>
      <p:grpSp>
        <p:nvGrpSpPr>
          <p:cNvPr id="2" name="Group 2"/>
          <p:cNvGrpSpPr/>
          <p:nvPr/>
        </p:nvGrpSpPr>
        <p:grpSpPr>
          <a:xfrm rot="-10800000">
            <a:off x="-2915828" y="-3678236"/>
            <a:ext cx="12804984" cy="6226137"/>
            <a:chOff x="0" y="0"/>
            <a:chExt cx="11048529" cy="5372100"/>
          </a:xfrm>
        </p:grpSpPr>
        <p:sp>
          <p:nvSpPr>
            <p:cNvPr id="3" name="Freeform 3"/>
            <p:cNvSpPr/>
            <p:nvPr/>
          </p:nvSpPr>
          <p:spPr>
            <a:xfrm>
              <a:off x="0" y="0"/>
              <a:ext cx="11048529" cy="5372100"/>
            </a:xfrm>
            <a:custGeom>
              <a:avLst/>
              <a:gdLst/>
              <a:ahLst/>
              <a:cxnLst/>
              <a:rect l="l" t="t" r="r" b="b"/>
              <a:pathLst>
                <a:path w="11048529" h="5372100">
                  <a:moveTo>
                    <a:pt x="9497859" y="0"/>
                  </a:moveTo>
                  <a:lnTo>
                    <a:pt x="1550670" y="0"/>
                  </a:lnTo>
                  <a:lnTo>
                    <a:pt x="0" y="2686050"/>
                  </a:lnTo>
                  <a:lnTo>
                    <a:pt x="1550670" y="5372100"/>
                  </a:lnTo>
                  <a:lnTo>
                    <a:pt x="9497859" y="5372100"/>
                  </a:lnTo>
                  <a:lnTo>
                    <a:pt x="11048529" y="2686050"/>
                  </a:lnTo>
                  <a:lnTo>
                    <a:pt x="9497859" y="0"/>
                  </a:lnTo>
                  <a:close/>
                </a:path>
              </a:pathLst>
            </a:custGeom>
            <a:solidFill>
              <a:srgbClr val="A4E473"/>
            </a:solidFill>
          </p:spPr>
        </p:sp>
      </p:grpSp>
      <p:grpSp>
        <p:nvGrpSpPr>
          <p:cNvPr id="4" name="Group 4"/>
          <p:cNvGrpSpPr/>
          <p:nvPr/>
        </p:nvGrpSpPr>
        <p:grpSpPr>
          <a:xfrm>
            <a:off x="8611724" y="-865713"/>
            <a:ext cx="2695438" cy="2334501"/>
            <a:chOff x="0" y="0"/>
            <a:chExt cx="6202680" cy="5372100"/>
          </a:xfrm>
        </p:grpSpPr>
        <p:sp>
          <p:nvSpPr>
            <p:cNvPr id="5" name="Freeform 5"/>
            <p:cNvSpPr/>
            <p:nvPr/>
          </p:nvSpPr>
          <p:spPr>
            <a:xfrm>
              <a:off x="0" y="0"/>
              <a:ext cx="6202680" cy="5372100"/>
            </a:xfrm>
            <a:custGeom>
              <a:avLst/>
              <a:gdLst/>
              <a:ahLst/>
              <a:cxnLst/>
              <a:rect l="l" t="t" r="r" b="b"/>
              <a:pathLst>
                <a:path w="6202680" h="5372100">
                  <a:moveTo>
                    <a:pt x="4652010" y="0"/>
                  </a:moveTo>
                  <a:lnTo>
                    <a:pt x="1550670" y="0"/>
                  </a:lnTo>
                  <a:lnTo>
                    <a:pt x="0" y="2686050"/>
                  </a:lnTo>
                  <a:lnTo>
                    <a:pt x="1550670" y="5372100"/>
                  </a:lnTo>
                  <a:lnTo>
                    <a:pt x="4652010" y="5372100"/>
                  </a:lnTo>
                  <a:lnTo>
                    <a:pt x="6202680" y="2686050"/>
                  </a:lnTo>
                  <a:lnTo>
                    <a:pt x="4652010" y="0"/>
                  </a:lnTo>
                  <a:close/>
                </a:path>
              </a:pathLst>
            </a:custGeom>
            <a:solidFill>
              <a:srgbClr val="00A181"/>
            </a:solidFill>
          </p:spPr>
        </p:sp>
      </p:grpSp>
      <p:sp>
        <p:nvSpPr>
          <p:cNvPr id="6" name="TextBox 6"/>
          <p:cNvSpPr txBox="1"/>
          <p:nvPr/>
        </p:nvSpPr>
        <p:spPr>
          <a:xfrm>
            <a:off x="1028700" y="-57150"/>
            <a:ext cx="5406216" cy="2327910"/>
          </a:xfrm>
          <a:prstGeom prst="rect">
            <a:avLst/>
          </a:prstGeom>
        </p:spPr>
        <p:txBody>
          <a:bodyPr lIns="0" tIns="0" rIns="0" bIns="0" rtlCol="0" anchor="t">
            <a:spAutoFit/>
          </a:bodyPr>
          <a:lstStyle/>
          <a:p>
            <a:pPr marL="0" lvl="0" indent="0">
              <a:lnSpc>
                <a:spcPts val="9360"/>
              </a:lnSpc>
              <a:spcBef>
                <a:spcPct val="0"/>
              </a:spcBef>
            </a:pPr>
            <a:r>
              <a:rPr lang="en-US" sz="7200" spc="-72">
                <a:solidFill>
                  <a:srgbClr val="000000"/>
                </a:solidFill>
                <a:latin typeface="Muli Bold"/>
              </a:rPr>
              <a:t>Quảng cáo trực tuyến</a:t>
            </a:r>
          </a:p>
        </p:txBody>
      </p:sp>
      <p:sp>
        <p:nvSpPr>
          <p:cNvPr id="7" name="TextBox 7"/>
          <p:cNvSpPr txBox="1"/>
          <p:nvPr/>
        </p:nvSpPr>
        <p:spPr>
          <a:xfrm>
            <a:off x="496424" y="2845676"/>
            <a:ext cx="16230600" cy="7737475"/>
          </a:xfrm>
          <a:prstGeom prst="rect">
            <a:avLst/>
          </a:prstGeom>
        </p:spPr>
        <p:txBody>
          <a:bodyPr lIns="0" tIns="0" rIns="0" bIns="0" rtlCol="0" anchor="t">
            <a:spAutoFit/>
          </a:bodyPr>
          <a:lstStyle/>
          <a:p>
            <a:pPr marL="863601" lvl="1" indent="-431801">
              <a:lnSpc>
                <a:spcPts val="5600"/>
              </a:lnSpc>
              <a:buFont typeface="Arial"/>
              <a:buChar char="•"/>
            </a:pPr>
            <a:r>
              <a:rPr lang="en-US" sz="4000">
                <a:solidFill>
                  <a:srgbClr val="F4F4F4"/>
                </a:solidFill>
                <a:latin typeface="Muli Bold"/>
              </a:rPr>
              <a:t>CPM (Cost per mile): Phí mà nhà quảng cáo trả cho một trang mỗi 1.000 lần mà biểu ngữ quảng cáo được hiển thị</a:t>
            </a:r>
          </a:p>
          <a:p>
            <a:pPr>
              <a:lnSpc>
                <a:spcPts val="5600"/>
              </a:lnSpc>
            </a:pPr>
            <a:endParaRPr lang="en-US" sz="4000">
              <a:solidFill>
                <a:srgbClr val="F4F4F4"/>
              </a:solidFill>
              <a:latin typeface="Muli Bold"/>
            </a:endParaRPr>
          </a:p>
          <a:p>
            <a:pPr marL="863601" lvl="1" indent="-431801">
              <a:lnSpc>
                <a:spcPts val="5600"/>
              </a:lnSpc>
              <a:buFont typeface="Arial"/>
              <a:buChar char="•"/>
            </a:pPr>
            <a:r>
              <a:rPr lang="en-US" sz="4000">
                <a:solidFill>
                  <a:srgbClr val="F4F4F4"/>
                </a:solidFill>
                <a:latin typeface="Muli Bold"/>
              </a:rPr>
              <a:t>Tỷ lệ chuyển đổi (Conversion rate): Tỷ lệ người nhấp chuột thực sự mua hàng</a:t>
            </a:r>
          </a:p>
          <a:p>
            <a:pPr>
              <a:lnSpc>
                <a:spcPts val="5600"/>
              </a:lnSpc>
            </a:pPr>
            <a:endParaRPr lang="en-US" sz="4000">
              <a:solidFill>
                <a:srgbClr val="F4F4F4"/>
              </a:solidFill>
              <a:latin typeface="Muli Bold"/>
            </a:endParaRPr>
          </a:p>
          <a:p>
            <a:pPr marL="863601" lvl="1" indent="-431801">
              <a:lnSpc>
                <a:spcPts val="5600"/>
              </a:lnSpc>
              <a:buFont typeface="Arial"/>
              <a:buChar char="•"/>
            </a:pPr>
            <a:r>
              <a:rPr lang="en-US" sz="4000">
                <a:solidFill>
                  <a:srgbClr val="F4F4F4"/>
                </a:solidFill>
                <a:latin typeface="Muli Bold"/>
              </a:rPr>
              <a:t>CTR (Click-through rate): Tỷ lệ khách hàng truy cập tiếp xúc với biểu ngữ quảng cáo và nhấp vào </a:t>
            </a:r>
          </a:p>
          <a:p>
            <a:pPr>
              <a:lnSpc>
                <a:spcPts val="5600"/>
              </a:lnSpc>
            </a:pPr>
            <a:endParaRPr lang="en-US" sz="4000">
              <a:solidFill>
                <a:srgbClr val="F4F4F4"/>
              </a:solidFill>
              <a:latin typeface="Muli Bold"/>
            </a:endParaRPr>
          </a:p>
          <a:p>
            <a:pPr marL="863601" lvl="1" indent="-431801">
              <a:lnSpc>
                <a:spcPts val="5600"/>
              </a:lnSpc>
              <a:buFont typeface="Arial"/>
              <a:buChar char="•"/>
            </a:pPr>
            <a:r>
              <a:rPr lang="en-US" sz="4000">
                <a:solidFill>
                  <a:srgbClr val="F4F4F4"/>
                </a:solidFill>
                <a:latin typeface="Muli Bold"/>
              </a:rPr>
              <a:t>Hit: Yêu cầu dữ liệu từ một trang Web hoặc tệp</a:t>
            </a:r>
          </a:p>
          <a:p>
            <a:pPr>
              <a:lnSpc>
                <a:spcPts val="5600"/>
              </a:lnSpc>
            </a:pPr>
            <a:endParaRPr lang="en-US" sz="4000">
              <a:solidFill>
                <a:srgbClr val="F4F4F4"/>
              </a:solidFill>
              <a:latin typeface="Muli Bold"/>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TextBox 2"/>
          <p:cNvSpPr txBox="1"/>
          <p:nvPr/>
        </p:nvSpPr>
        <p:spPr>
          <a:xfrm>
            <a:off x="766972" y="518841"/>
            <a:ext cx="4588331" cy="2181225"/>
          </a:xfrm>
          <a:prstGeom prst="rect">
            <a:avLst/>
          </a:prstGeom>
        </p:spPr>
        <p:txBody>
          <a:bodyPr lIns="0" tIns="0" rIns="0" bIns="0" rtlCol="0" anchor="t">
            <a:spAutoFit/>
          </a:bodyPr>
          <a:lstStyle/>
          <a:p>
            <a:pPr>
              <a:lnSpc>
                <a:spcPts val="8640"/>
              </a:lnSpc>
              <a:spcBef>
                <a:spcPct val="0"/>
              </a:spcBef>
            </a:pPr>
            <a:r>
              <a:rPr lang="en-US" sz="7200" spc="-72">
                <a:solidFill>
                  <a:srgbClr val="000000"/>
                </a:solidFill>
                <a:latin typeface="Muli Bold"/>
              </a:rPr>
              <a:t>Các mục tiêu chính</a:t>
            </a:r>
          </a:p>
        </p:txBody>
      </p:sp>
      <p:grpSp>
        <p:nvGrpSpPr>
          <p:cNvPr id="3" name="Group 3"/>
          <p:cNvGrpSpPr/>
          <p:nvPr/>
        </p:nvGrpSpPr>
        <p:grpSpPr>
          <a:xfrm rot="-10800000">
            <a:off x="-1306086" y="4784384"/>
            <a:ext cx="4985461" cy="4317433"/>
            <a:chOff x="0" y="0"/>
            <a:chExt cx="3619627" cy="3134614"/>
          </a:xfrm>
        </p:grpSpPr>
        <p:sp>
          <p:nvSpPr>
            <p:cNvPr id="4" name="Freeform 4"/>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5" name="Group 5"/>
          <p:cNvGrpSpPr/>
          <p:nvPr/>
        </p:nvGrpSpPr>
        <p:grpSpPr>
          <a:xfrm rot="-10800000">
            <a:off x="3061137" y="7468788"/>
            <a:ext cx="3480308" cy="3013963"/>
            <a:chOff x="0" y="0"/>
            <a:chExt cx="3619627" cy="3134614"/>
          </a:xfrm>
        </p:grpSpPr>
        <p:sp>
          <p:nvSpPr>
            <p:cNvPr id="6" name="Freeform 6"/>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grpSp>
        <p:nvGrpSpPr>
          <p:cNvPr id="7" name="Group 7"/>
          <p:cNvGrpSpPr/>
          <p:nvPr/>
        </p:nvGrpSpPr>
        <p:grpSpPr>
          <a:xfrm rot="-10800000">
            <a:off x="2780085" y="4005595"/>
            <a:ext cx="1798578" cy="1557577"/>
            <a:chOff x="0" y="0"/>
            <a:chExt cx="3619627" cy="3134614"/>
          </a:xfrm>
        </p:grpSpPr>
        <p:sp>
          <p:nvSpPr>
            <p:cNvPr id="8" name="Freeform 8"/>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9" name="Group 9"/>
          <p:cNvGrpSpPr/>
          <p:nvPr/>
        </p:nvGrpSpPr>
        <p:grpSpPr>
          <a:xfrm rot="-10800000">
            <a:off x="300983" y="7795449"/>
            <a:ext cx="3378391" cy="2925703"/>
            <a:chOff x="0" y="0"/>
            <a:chExt cx="3619627" cy="3134614"/>
          </a:xfrm>
        </p:grpSpPr>
        <p:sp>
          <p:nvSpPr>
            <p:cNvPr id="10" name="Freeform 10"/>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sp>
        <p:nvSpPr>
          <p:cNvPr id="11" name="TextBox 11"/>
          <p:cNvSpPr txBox="1"/>
          <p:nvPr/>
        </p:nvSpPr>
        <p:spPr>
          <a:xfrm>
            <a:off x="7303990" y="509316"/>
            <a:ext cx="10121231" cy="1200150"/>
          </a:xfrm>
          <a:prstGeom prst="rect">
            <a:avLst/>
          </a:prstGeom>
        </p:spPr>
        <p:txBody>
          <a:bodyPr lIns="0" tIns="0" rIns="0" bIns="0" rtlCol="0" anchor="t">
            <a:spAutoFit/>
          </a:bodyPr>
          <a:lstStyle/>
          <a:p>
            <a:pPr algn="just">
              <a:lnSpc>
                <a:spcPts val="4799"/>
              </a:lnSpc>
              <a:spcBef>
                <a:spcPct val="0"/>
              </a:spcBef>
            </a:pPr>
            <a:r>
              <a:rPr lang="en-US" sz="3999">
                <a:solidFill>
                  <a:srgbClr val="000000"/>
                </a:solidFill>
                <a:latin typeface="Muli Bold"/>
              </a:rPr>
              <a:t>1. Mô tả các yếu tố ảnh hưởng đến hành vi trực tuyến của người tiêu dùng</a:t>
            </a:r>
          </a:p>
        </p:txBody>
      </p:sp>
      <p:sp>
        <p:nvSpPr>
          <p:cNvPr id="12" name="TextBox 12"/>
          <p:cNvSpPr txBox="1"/>
          <p:nvPr/>
        </p:nvSpPr>
        <p:spPr>
          <a:xfrm>
            <a:off x="7303990" y="2142474"/>
            <a:ext cx="10121231" cy="1200150"/>
          </a:xfrm>
          <a:prstGeom prst="rect">
            <a:avLst/>
          </a:prstGeom>
        </p:spPr>
        <p:txBody>
          <a:bodyPr lIns="0" tIns="0" rIns="0" bIns="0" rtlCol="0" anchor="t">
            <a:spAutoFit/>
          </a:bodyPr>
          <a:lstStyle/>
          <a:p>
            <a:pPr algn="just">
              <a:lnSpc>
                <a:spcPts val="4799"/>
              </a:lnSpc>
              <a:spcBef>
                <a:spcPct val="0"/>
              </a:spcBef>
            </a:pPr>
            <a:r>
              <a:rPr lang="en-US" sz="3999">
                <a:solidFill>
                  <a:srgbClr val="000000"/>
                </a:solidFill>
                <a:latin typeface="Muli Bold"/>
              </a:rPr>
              <a:t>2. Hiểu quá trình ra quyết định mua hàng trực tuyến của người tiêu dùng</a:t>
            </a:r>
          </a:p>
        </p:txBody>
      </p:sp>
      <p:sp>
        <p:nvSpPr>
          <p:cNvPr id="13" name="TextBox 13"/>
          <p:cNvSpPr txBox="1"/>
          <p:nvPr/>
        </p:nvSpPr>
        <p:spPr>
          <a:xfrm>
            <a:off x="7303990" y="3962972"/>
            <a:ext cx="10121231" cy="1200150"/>
          </a:xfrm>
          <a:prstGeom prst="rect">
            <a:avLst/>
          </a:prstGeom>
        </p:spPr>
        <p:txBody>
          <a:bodyPr lIns="0" tIns="0" rIns="0" bIns="0" rtlCol="0" anchor="t">
            <a:spAutoFit/>
          </a:bodyPr>
          <a:lstStyle/>
          <a:p>
            <a:pPr>
              <a:lnSpc>
                <a:spcPts val="4799"/>
              </a:lnSpc>
              <a:spcBef>
                <a:spcPct val="0"/>
              </a:spcBef>
            </a:pPr>
            <a:r>
              <a:rPr lang="en-US" sz="3999">
                <a:solidFill>
                  <a:srgbClr val="000000"/>
                </a:solidFill>
                <a:latin typeface="Muli Bold"/>
              </a:rPr>
              <a:t>3. Bàn luận các vấn đề lòng trung thành và lòng tin trong thương mại điện tử</a:t>
            </a:r>
          </a:p>
        </p:txBody>
      </p:sp>
      <p:sp>
        <p:nvSpPr>
          <p:cNvPr id="14" name="TextBox 14"/>
          <p:cNvSpPr txBox="1"/>
          <p:nvPr/>
        </p:nvSpPr>
        <p:spPr>
          <a:xfrm>
            <a:off x="7303990" y="5795199"/>
            <a:ext cx="10121231" cy="1800225"/>
          </a:xfrm>
          <a:prstGeom prst="rect">
            <a:avLst/>
          </a:prstGeom>
        </p:spPr>
        <p:txBody>
          <a:bodyPr lIns="0" tIns="0" rIns="0" bIns="0" rtlCol="0" anchor="t">
            <a:spAutoFit/>
          </a:bodyPr>
          <a:lstStyle/>
          <a:p>
            <a:pPr algn="just">
              <a:lnSpc>
                <a:spcPts val="4799"/>
              </a:lnSpc>
              <a:spcBef>
                <a:spcPct val="0"/>
              </a:spcBef>
            </a:pPr>
            <a:r>
              <a:rPr lang="en-US" sz="3999">
                <a:solidFill>
                  <a:srgbClr val="000000"/>
                </a:solidFill>
                <a:latin typeface="Muli Bold"/>
              </a:rPr>
              <a:t>4. Mô tả phân khúc thị trường và cách mà các công ty xây dựng mối quan hệ một đối một với khách hàng</a:t>
            </a:r>
          </a:p>
        </p:txBody>
      </p:sp>
      <p:sp>
        <p:nvSpPr>
          <p:cNvPr id="15" name="TextBox 15"/>
          <p:cNvSpPr txBox="1"/>
          <p:nvPr/>
        </p:nvSpPr>
        <p:spPr>
          <a:xfrm>
            <a:off x="7303990" y="7983138"/>
            <a:ext cx="9955310" cy="1200150"/>
          </a:xfrm>
          <a:prstGeom prst="rect">
            <a:avLst/>
          </a:prstGeom>
        </p:spPr>
        <p:txBody>
          <a:bodyPr lIns="0" tIns="0" rIns="0" bIns="0" rtlCol="0" anchor="t">
            <a:spAutoFit/>
          </a:bodyPr>
          <a:lstStyle/>
          <a:p>
            <a:pPr algn="just">
              <a:lnSpc>
                <a:spcPts val="4799"/>
              </a:lnSpc>
              <a:spcBef>
                <a:spcPct val="0"/>
              </a:spcBef>
            </a:pPr>
            <a:r>
              <a:rPr lang="en-US" sz="3999">
                <a:solidFill>
                  <a:srgbClr val="000000"/>
                </a:solidFill>
                <a:latin typeface="Muli Bold"/>
              </a:rPr>
              <a:t>5. Cách phân tích hành vi người tiêu dùng tạo các dịch vụ được cá nhân hóa</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004651"/>
        </a:solidFill>
        <a:effectLst/>
      </p:bgPr>
    </p:bg>
    <p:spTree>
      <p:nvGrpSpPr>
        <p:cNvPr id="1" name=""/>
        <p:cNvGrpSpPr/>
        <p:nvPr/>
      </p:nvGrpSpPr>
      <p:grpSpPr>
        <a:xfrm>
          <a:off x="0" y="0"/>
          <a:ext cx="0" cy="0"/>
          <a:chOff x="0" y="0"/>
          <a:chExt cx="0" cy="0"/>
        </a:xfrm>
      </p:grpSpPr>
      <p:grpSp>
        <p:nvGrpSpPr>
          <p:cNvPr id="2" name="Group 2"/>
          <p:cNvGrpSpPr/>
          <p:nvPr/>
        </p:nvGrpSpPr>
        <p:grpSpPr>
          <a:xfrm rot="-10800000">
            <a:off x="-2915828" y="-3678236"/>
            <a:ext cx="12804984" cy="6226137"/>
            <a:chOff x="0" y="0"/>
            <a:chExt cx="11048529" cy="5372100"/>
          </a:xfrm>
        </p:grpSpPr>
        <p:sp>
          <p:nvSpPr>
            <p:cNvPr id="3" name="Freeform 3"/>
            <p:cNvSpPr/>
            <p:nvPr/>
          </p:nvSpPr>
          <p:spPr>
            <a:xfrm>
              <a:off x="0" y="0"/>
              <a:ext cx="11048529" cy="5372100"/>
            </a:xfrm>
            <a:custGeom>
              <a:avLst/>
              <a:gdLst/>
              <a:ahLst/>
              <a:cxnLst/>
              <a:rect l="l" t="t" r="r" b="b"/>
              <a:pathLst>
                <a:path w="11048529" h="5372100">
                  <a:moveTo>
                    <a:pt x="9497859" y="0"/>
                  </a:moveTo>
                  <a:lnTo>
                    <a:pt x="1550670" y="0"/>
                  </a:lnTo>
                  <a:lnTo>
                    <a:pt x="0" y="2686050"/>
                  </a:lnTo>
                  <a:lnTo>
                    <a:pt x="1550670" y="5372100"/>
                  </a:lnTo>
                  <a:lnTo>
                    <a:pt x="9497859" y="5372100"/>
                  </a:lnTo>
                  <a:lnTo>
                    <a:pt x="11048529" y="2686050"/>
                  </a:lnTo>
                  <a:lnTo>
                    <a:pt x="9497859" y="0"/>
                  </a:lnTo>
                  <a:close/>
                </a:path>
              </a:pathLst>
            </a:custGeom>
            <a:solidFill>
              <a:srgbClr val="A4E473"/>
            </a:solidFill>
          </p:spPr>
        </p:sp>
      </p:grpSp>
      <p:grpSp>
        <p:nvGrpSpPr>
          <p:cNvPr id="4" name="Group 4"/>
          <p:cNvGrpSpPr/>
          <p:nvPr/>
        </p:nvGrpSpPr>
        <p:grpSpPr>
          <a:xfrm>
            <a:off x="8611724" y="-865713"/>
            <a:ext cx="2695438" cy="2334501"/>
            <a:chOff x="0" y="0"/>
            <a:chExt cx="6202680" cy="5372100"/>
          </a:xfrm>
        </p:grpSpPr>
        <p:sp>
          <p:nvSpPr>
            <p:cNvPr id="5" name="Freeform 5"/>
            <p:cNvSpPr/>
            <p:nvPr/>
          </p:nvSpPr>
          <p:spPr>
            <a:xfrm>
              <a:off x="0" y="0"/>
              <a:ext cx="6202680" cy="5372100"/>
            </a:xfrm>
            <a:custGeom>
              <a:avLst/>
              <a:gdLst/>
              <a:ahLst/>
              <a:cxnLst/>
              <a:rect l="l" t="t" r="r" b="b"/>
              <a:pathLst>
                <a:path w="6202680" h="5372100">
                  <a:moveTo>
                    <a:pt x="4652010" y="0"/>
                  </a:moveTo>
                  <a:lnTo>
                    <a:pt x="1550670" y="0"/>
                  </a:lnTo>
                  <a:lnTo>
                    <a:pt x="0" y="2686050"/>
                  </a:lnTo>
                  <a:lnTo>
                    <a:pt x="1550670" y="5372100"/>
                  </a:lnTo>
                  <a:lnTo>
                    <a:pt x="4652010" y="5372100"/>
                  </a:lnTo>
                  <a:lnTo>
                    <a:pt x="6202680" y="2686050"/>
                  </a:lnTo>
                  <a:lnTo>
                    <a:pt x="4652010" y="0"/>
                  </a:lnTo>
                  <a:close/>
                </a:path>
              </a:pathLst>
            </a:custGeom>
            <a:solidFill>
              <a:srgbClr val="00A181"/>
            </a:solidFill>
          </p:spPr>
        </p:sp>
      </p:grpSp>
      <p:sp>
        <p:nvSpPr>
          <p:cNvPr id="6" name="TextBox 6"/>
          <p:cNvSpPr txBox="1"/>
          <p:nvPr/>
        </p:nvSpPr>
        <p:spPr>
          <a:xfrm>
            <a:off x="1028700" y="-57150"/>
            <a:ext cx="5951384" cy="2327910"/>
          </a:xfrm>
          <a:prstGeom prst="rect">
            <a:avLst/>
          </a:prstGeom>
        </p:spPr>
        <p:txBody>
          <a:bodyPr lIns="0" tIns="0" rIns="0" bIns="0" rtlCol="0" anchor="t">
            <a:spAutoFit/>
          </a:bodyPr>
          <a:lstStyle/>
          <a:p>
            <a:pPr marL="0" lvl="0" indent="0">
              <a:lnSpc>
                <a:spcPts val="9360"/>
              </a:lnSpc>
              <a:spcBef>
                <a:spcPct val="0"/>
              </a:spcBef>
            </a:pPr>
            <a:r>
              <a:rPr lang="en-US" sz="7200" spc="-72">
                <a:solidFill>
                  <a:srgbClr val="000000"/>
                </a:solidFill>
                <a:latin typeface="Muli Bold"/>
              </a:rPr>
              <a:t>Quảng cáo trực tuyến</a:t>
            </a:r>
          </a:p>
        </p:txBody>
      </p:sp>
      <p:sp>
        <p:nvSpPr>
          <p:cNvPr id="7" name="TextBox 7"/>
          <p:cNvSpPr txBox="1"/>
          <p:nvPr/>
        </p:nvSpPr>
        <p:spPr>
          <a:xfrm>
            <a:off x="496424" y="3118975"/>
            <a:ext cx="16762876" cy="7023100"/>
          </a:xfrm>
          <a:prstGeom prst="rect">
            <a:avLst/>
          </a:prstGeom>
        </p:spPr>
        <p:txBody>
          <a:bodyPr lIns="0" tIns="0" rIns="0" bIns="0" rtlCol="0" anchor="t">
            <a:spAutoFit/>
          </a:bodyPr>
          <a:lstStyle/>
          <a:p>
            <a:pPr marL="863598" lvl="1" indent="-431799">
              <a:lnSpc>
                <a:spcPts val="5599"/>
              </a:lnSpc>
              <a:buFont typeface="Arial"/>
              <a:buChar char="•"/>
            </a:pPr>
            <a:r>
              <a:rPr lang="en-US" sz="3999">
                <a:solidFill>
                  <a:srgbClr val="F4F4F4"/>
                </a:solidFill>
                <a:latin typeface="Muli Bold"/>
              </a:rPr>
              <a:t>Visit: Là một loạt yêu cầu trong một lần điều hướng trang web, một lần tạm dừng một khoảng thời gian nhất định kết thúc một lượt truy cập</a:t>
            </a:r>
          </a:p>
          <a:p>
            <a:pPr>
              <a:lnSpc>
                <a:spcPts val="5599"/>
              </a:lnSpc>
            </a:pPr>
            <a:endParaRPr lang="en-US" sz="3999">
              <a:solidFill>
                <a:srgbClr val="F4F4F4"/>
              </a:solidFill>
              <a:latin typeface="Muli Bold"/>
            </a:endParaRPr>
          </a:p>
          <a:p>
            <a:pPr marL="863598" lvl="1" indent="-431799">
              <a:lnSpc>
                <a:spcPts val="5599"/>
              </a:lnSpc>
              <a:buFont typeface="Arial"/>
              <a:buChar char="•"/>
            </a:pPr>
            <a:r>
              <a:rPr lang="en-US" sz="3999">
                <a:solidFill>
                  <a:srgbClr val="F4F4F4"/>
                </a:solidFill>
                <a:latin typeface="Muli Bold"/>
              </a:rPr>
              <a:t>Unique visit: Số lượng khách truy cập vào một trang web, bất kể có bao nhiêu trang được xem trên mỗi lượt truy cập</a:t>
            </a:r>
          </a:p>
          <a:p>
            <a:pPr>
              <a:lnSpc>
                <a:spcPts val="5599"/>
              </a:lnSpc>
            </a:pPr>
            <a:endParaRPr lang="en-US" sz="3999">
              <a:solidFill>
                <a:srgbClr val="F4F4F4"/>
              </a:solidFill>
              <a:latin typeface="Muli Bold"/>
            </a:endParaRPr>
          </a:p>
          <a:p>
            <a:pPr marL="863598" lvl="1" indent="-431799">
              <a:lnSpc>
                <a:spcPts val="5599"/>
              </a:lnSpc>
              <a:buFont typeface="Arial"/>
              <a:buChar char="•"/>
            </a:pPr>
            <a:r>
              <a:rPr lang="en-US" sz="3999">
                <a:solidFill>
                  <a:srgbClr val="F4F4F4"/>
                </a:solidFill>
                <a:latin typeface="Muli Bold"/>
              </a:rPr>
              <a:t>Độ dính (Stickiness): Đặc điểm ảnh hưởng đến độ dài trung bình của thời gian một khách truy cập vào trang web</a:t>
            </a:r>
          </a:p>
          <a:p>
            <a:pPr>
              <a:lnSpc>
                <a:spcPts val="5599"/>
              </a:lnSpc>
            </a:pPr>
            <a:endParaRPr lang="en-US" sz="3999">
              <a:solidFill>
                <a:srgbClr val="F4F4F4"/>
              </a:solidFill>
              <a:latin typeface="Muli Bold"/>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004651"/>
        </a:solidFill>
        <a:effectLst/>
      </p:bgPr>
    </p:bg>
    <p:spTree>
      <p:nvGrpSpPr>
        <p:cNvPr id="1" name=""/>
        <p:cNvGrpSpPr/>
        <p:nvPr/>
      </p:nvGrpSpPr>
      <p:grpSpPr>
        <a:xfrm>
          <a:off x="0" y="0"/>
          <a:ext cx="0" cy="0"/>
          <a:chOff x="0" y="0"/>
          <a:chExt cx="0" cy="0"/>
        </a:xfrm>
      </p:grpSpPr>
      <p:grpSp>
        <p:nvGrpSpPr>
          <p:cNvPr id="2" name="Group 2"/>
          <p:cNvGrpSpPr/>
          <p:nvPr/>
        </p:nvGrpSpPr>
        <p:grpSpPr>
          <a:xfrm rot="-10800000">
            <a:off x="-2915828" y="-3678236"/>
            <a:ext cx="12804984" cy="6226137"/>
            <a:chOff x="0" y="0"/>
            <a:chExt cx="11048529" cy="5372100"/>
          </a:xfrm>
        </p:grpSpPr>
        <p:sp>
          <p:nvSpPr>
            <p:cNvPr id="3" name="Freeform 3"/>
            <p:cNvSpPr/>
            <p:nvPr/>
          </p:nvSpPr>
          <p:spPr>
            <a:xfrm>
              <a:off x="0" y="0"/>
              <a:ext cx="11048529" cy="5372100"/>
            </a:xfrm>
            <a:custGeom>
              <a:avLst/>
              <a:gdLst/>
              <a:ahLst/>
              <a:cxnLst/>
              <a:rect l="l" t="t" r="r" b="b"/>
              <a:pathLst>
                <a:path w="11048529" h="5372100">
                  <a:moveTo>
                    <a:pt x="9497859" y="0"/>
                  </a:moveTo>
                  <a:lnTo>
                    <a:pt x="1550670" y="0"/>
                  </a:lnTo>
                  <a:lnTo>
                    <a:pt x="0" y="2686050"/>
                  </a:lnTo>
                  <a:lnTo>
                    <a:pt x="1550670" y="5372100"/>
                  </a:lnTo>
                  <a:lnTo>
                    <a:pt x="9497859" y="5372100"/>
                  </a:lnTo>
                  <a:lnTo>
                    <a:pt x="11048529" y="2686050"/>
                  </a:lnTo>
                  <a:lnTo>
                    <a:pt x="9497859" y="0"/>
                  </a:lnTo>
                  <a:close/>
                </a:path>
              </a:pathLst>
            </a:custGeom>
            <a:solidFill>
              <a:srgbClr val="A4E473"/>
            </a:solidFill>
          </p:spPr>
        </p:sp>
      </p:grpSp>
      <p:grpSp>
        <p:nvGrpSpPr>
          <p:cNvPr id="4" name="Group 4"/>
          <p:cNvGrpSpPr/>
          <p:nvPr/>
        </p:nvGrpSpPr>
        <p:grpSpPr>
          <a:xfrm>
            <a:off x="8611724" y="-865713"/>
            <a:ext cx="2695438" cy="2334501"/>
            <a:chOff x="0" y="0"/>
            <a:chExt cx="6202680" cy="5372100"/>
          </a:xfrm>
        </p:grpSpPr>
        <p:sp>
          <p:nvSpPr>
            <p:cNvPr id="5" name="Freeform 5"/>
            <p:cNvSpPr/>
            <p:nvPr/>
          </p:nvSpPr>
          <p:spPr>
            <a:xfrm>
              <a:off x="0" y="0"/>
              <a:ext cx="6202680" cy="5372100"/>
            </a:xfrm>
            <a:custGeom>
              <a:avLst/>
              <a:gdLst/>
              <a:ahLst/>
              <a:cxnLst/>
              <a:rect l="l" t="t" r="r" b="b"/>
              <a:pathLst>
                <a:path w="6202680" h="5372100">
                  <a:moveTo>
                    <a:pt x="4652010" y="0"/>
                  </a:moveTo>
                  <a:lnTo>
                    <a:pt x="1550670" y="0"/>
                  </a:lnTo>
                  <a:lnTo>
                    <a:pt x="0" y="2686050"/>
                  </a:lnTo>
                  <a:lnTo>
                    <a:pt x="1550670" y="5372100"/>
                  </a:lnTo>
                  <a:lnTo>
                    <a:pt x="4652010" y="5372100"/>
                  </a:lnTo>
                  <a:lnTo>
                    <a:pt x="6202680" y="2686050"/>
                  </a:lnTo>
                  <a:lnTo>
                    <a:pt x="4652010" y="0"/>
                  </a:lnTo>
                  <a:close/>
                </a:path>
              </a:pathLst>
            </a:custGeom>
            <a:solidFill>
              <a:srgbClr val="00A181"/>
            </a:solidFill>
          </p:spPr>
        </p:sp>
      </p:grpSp>
      <p:sp>
        <p:nvSpPr>
          <p:cNvPr id="6" name="TextBox 6"/>
          <p:cNvSpPr txBox="1"/>
          <p:nvPr/>
        </p:nvSpPr>
        <p:spPr>
          <a:xfrm>
            <a:off x="1028700" y="-57150"/>
            <a:ext cx="6141007" cy="2327910"/>
          </a:xfrm>
          <a:prstGeom prst="rect">
            <a:avLst/>
          </a:prstGeom>
        </p:spPr>
        <p:txBody>
          <a:bodyPr lIns="0" tIns="0" rIns="0" bIns="0" rtlCol="0" anchor="t">
            <a:spAutoFit/>
          </a:bodyPr>
          <a:lstStyle/>
          <a:p>
            <a:pPr marL="0" lvl="0" indent="0">
              <a:lnSpc>
                <a:spcPts val="9360"/>
              </a:lnSpc>
              <a:spcBef>
                <a:spcPct val="0"/>
              </a:spcBef>
            </a:pPr>
            <a:r>
              <a:rPr lang="en-US" sz="7200" spc="-72">
                <a:solidFill>
                  <a:srgbClr val="000000"/>
                </a:solidFill>
                <a:latin typeface="Muli Bold"/>
              </a:rPr>
              <a:t>Quảng cáo trực tuyến</a:t>
            </a:r>
          </a:p>
        </p:txBody>
      </p:sp>
      <p:sp>
        <p:nvSpPr>
          <p:cNvPr id="7" name="TextBox 7"/>
          <p:cNvSpPr txBox="1"/>
          <p:nvPr/>
        </p:nvSpPr>
        <p:spPr>
          <a:xfrm>
            <a:off x="649453" y="3914012"/>
            <a:ext cx="16609847" cy="5946775"/>
          </a:xfrm>
          <a:prstGeom prst="rect">
            <a:avLst/>
          </a:prstGeom>
        </p:spPr>
        <p:txBody>
          <a:bodyPr lIns="0" tIns="0" rIns="0" bIns="0" rtlCol="0" anchor="t">
            <a:spAutoFit/>
          </a:bodyPr>
          <a:lstStyle/>
          <a:p>
            <a:pPr marL="863601" lvl="1" indent="-431801">
              <a:lnSpc>
                <a:spcPts val="6800"/>
              </a:lnSpc>
              <a:buFont typeface="Arial"/>
              <a:buChar char="•"/>
            </a:pPr>
            <a:r>
              <a:rPr lang="en-US" sz="4000">
                <a:solidFill>
                  <a:srgbClr val="F4F4F4"/>
                </a:solidFill>
                <a:latin typeface="Muli Bold"/>
              </a:rPr>
              <a:t>Chi phí</a:t>
            </a:r>
          </a:p>
          <a:p>
            <a:pPr marL="863601" lvl="1" indent="-431801">
              <a:lnSpc>
                <a:spcPts val="6800"/>
              </a:lnSpc>
              <a:buFont typeface="Arial"/>
              <a:buChar char="•"/>
            </a:pPr>
            <a:r>
              <a:rPr lang="en-US" sz="4000">
                <a:solidFill>
                  <a:srgbClr val="F4F4F4"/>
                </a:solidFill>
                <a:latin typeface="Muli Bold"/>
              </a:rPr>
              <a:t>Phong phú về định dạng</a:t>
            </a:r>
          </a:p>
          <a:p>
            <a:pPr marL="863601" lvl="1" indent="-431801">
              <a:lnSpc>
                <a:spcPts val="6800"/>
              </a:lnSpc>
              <a:buFont typeface="Arial"/>
              <a:buChar char="•"/>
            </a:pPr>
            <a:r>
              <a:rPr lang="en-US" sz="4000">
                <a:solidFill>
                  <a:srgbClr val="F4F4F4"/>
                </a:solidFill>
                <a:latin typeface="Muli Bold"/>
              </a:rPr>
              <a:t>Có thể cá nhân hóa</a:t>
            </a:r>
          </a:p>
          <a:p>
            <a:pPr marL="863601" lvl="1" indent="-431801">
              <a:lnSpc>
                <a:spcPts val="6800"/>
              </a:lnSpc>
              <a:buFont typeface="Arial"/>
              <a:buChar char="•"/>
            </a:pPr>
            <a:r>
              <a:rPr lang="en-US" sz="4000">
                <a:solidFill>
                  <a:srgbClr val="F4F4F4"/>
                </a:solidFill>
                <a:latin typeface="Muli Bold"/>
              </a:rPr>
              <a:t>Kịp thời (đúng thời điểm, mới mẻ và cập nhật từng phút)</a:t>
            </a:r>
          </a:p>
          <a:p>
            <a:pPr marL="863601" lvl="1" indent="-431801">
              <a:lnSpc>
                <a:spcPts val="6800"/>
              </a:lnSpc>
              <a:buFont typeface="Arial"/>
              <a:buChar char="•"/>
            </a:pPr>
            <a:r>
              <a:rPr lang="en-US" sz="4000">
                <a:solidFill>
                  <a:srgbClr val="F4F4F4"/>
                </a:solidFill>
                <a:latin typeface="Muli Bold"/>
              </a:rPr>
              <a:t>Dựa trên vị trí (sử dụng công nghệ Không dây và GPS)</a:t>
            </a:r>
          </a:p>
          <a:p>
            <a:pPr marL="863601" lvl="1" indent="-431801">
              <a:lnSpc>
                <a:spcPts val="6800"/>
              </a:lnSpc>
              <a:buFont typeface="Arial"/>
              <a:buChar char="•"/>
            </a:pPr>
            <a:r>
              <a:rPr lang="en-US" sz="4000">
                <a:solidFill>
                  <a:srgbClr val="F4F4F4"/>
                </a:solidFill>
                <a:latin typeface="Muli Bold"/>
              </a:rPr>
              <a:t>Có khả năng liên kết</a:t>
            </a:r>
          </a:p>
          <a:p>
            <a:pPr marL="863601" lvl="1" indent="-431801">
              <a:lnSpc>
                <a:spcPts val="6800"/>
              </a:lnSpc>
              <a:buFont typeface="Arial"/>
              <a:buChar char="•"/>
            </a:pPr>
            <a:r>
              <a:rPr lang="en-US" sz="4000">
                <a:solidFill>
                  <a:srgbClr val="F4F4F4"/>
                </a:solidFill>
                <a:latin typeface="Muli Bold"/>
              </a:rPr>
              <a:t>Digital branding (nhãn hiệu hàng hóa, ví dụ như Amazon.com)</a:t>
            </a:r>
          </a:p>
        </p:txBody>
      </p:sp>
      <p:sp>
        <p:nvSpPr>
          <p:cNvPr id="8" name="TextBox 8"/>
          <p:cNvSpPr txBox="1"/>
          <p:nvPr/>
        </p:nvSpPr>
        <p:spPr>
          <a:xfrm>
            <a:off x="953435" y="2792489"/>
            <a:ext cx="16001883" cy="962660"/>
          </a:xfrm>
          <a:prstGeom prst="rect">
            <a:avLst/>
          </a:prstGeom>
        </p:spPr>
        <p:txBody>
          <a:bodyPr lIns="0" tIns="0" rIns="0" bIns="0" rtlCol="0" anchor="t">
            <a:spAutoFit/>
          </a:bodyPr>
          <a:lstStyle/>
          <a:p>
            <a:pPr algn="ctr">
              <a:lnSpc>
                <a:spcPts val="7840"/>
              </a:lnSpc>
            </a:pPr>
            <a:r>
              <a:rPr lang="en-US" sz="5600">
                <a:solidFill>
                  <a:srgbClr val="F4F4F4"/>
                </a:solidFill>
                <a:latin typeface="Muli Bold"/>
              </a:rPr>
              <a:t>Quảng cáo trực tuyến và ưu điểm</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004651"/>
        </a:solidFill>
        <a:effectLst/>
      </p:bgPr>
    </p:bg>
    <p:spTree>
      <p:nvGrpSpPr>
        <p:cNvPr id="1" name=""/>
        <p:cNvGrpSpPr/>
        <p:nvPr/>
      </p:nvGrpSpPr>
      <p:grpSpPr>
        <a:xfrm>
          <a:off x="0" y="0"/>
          <a:ext cx="0" cy="0"/>
          <a:chOff x="0" y="0"/>
          <a:chExt cx="0" cy="0"/>
        </a:xfrm>
      </p:grpSpPr>
      <p:grpSp>
        <p:nvGrpSpPr>
          <p:cNvPr id="2" name="Group 2"/>
          <p:cNvGrpSpPr/>
          <p:nvPr/>
        </p:nvGrpSpPr>
        <p:grpSpPr>
          <a:xfrm rot="-10800000">
            <a:off x="-2915828" y="-3678236"/>
            <a:ext cx="12804984" cy="6226137"/>
            <a:chOff x="0" y="0"/>
            <a:chExt cx="11048529" cy="5372100"/>
          </a:xfrm>
        </p:grpSpPr>
        <p:sp>
          <p:nvSpPr>
            <p:cNvPr id="3" name="Freeform 3"/>
            <p:cNvSpPr/>
            <p:nvPr/>
          </p:nvSpPr>
          <p:spPr>
            <a:xfrm>
              <a:off x="0" y="0"/>
              <a:ext cx="11048529" cy="5372100"/>
            </a:xfrm>
            <a:custGeom>
              <a:avLst/>
              <a:gdLst/>
              <a:ahLst/>
              <a:cxnLst/>
              <a:rect l="l" t="t" r="r" b="b"/>
              <a:pathLst>
                <a:path w="11048529" h="5372100">
                  <a:moveTo>
                    <a:pt x="9497859" y="0"/>
                  </a:moveTo>
                  <a:lnTo>
                    <a:pt x="1550670" y="0"/>
                  </a:lnTo>
                  <a:lnTo>
                    <a:pt x="0" y="2686050"/>
                  </a:lnTo>
                  <a:lnTo>
                    <a:pt x="1550670" y="5372100"/>
                  </a:lnTo>
                  <a:lnTo>
                    <a:pt x="9497859" y="5372100"/>
                  </a:lnTo>
                  <a:lnTo>
                    <a:pt x="11048529" y="2686050"/>
                  </a:lnTo>
                  <a:lnTo>
                    <a:pt x="9497859" y="0"/>
                  </a:lnTo>
                  <a:close/>
                </a:path>
              </a:pathLst>
            </a:custGeom>
            <a:solidFill>
              <a:srgbClr val="A4E473"/>
            </a:solidFill>
          </p:spPr>
        </p:sp>
      </p:grpSp>
      <p:grpSp>
        <p:nvGrpSpPr>
          <p:cNvPr id="4" name="Group 4"/>
          <p:cNvGrpSpPr/>
          <p:nvPr/>
        </p:nvGrpSpPr>
        <p:grpSpPr>
          <a:xfrm>
            <a:off x="8611724" y="-865713"/>
            <a:ext cx="2695438" cy="2334501"/>
            <a:chOff x="0" y="0"/>
            <a:chExt cx="6202680" cy="5372100"/>
          </a:xfrm>
        </p:grpSpPr>
        <p:sp>
          <p:nvSpPr>
            <p:cNvPr id="5" name="Freeform 5"/>
            <p:cNvSpPr/>
            <p:nvPr/>
          </p:nvSpPr>
          <p:spPr>
            <a:xfrm>
              <a:off x="0" y="0"/>
              <a:ext cx="6202680" cy="5372100"/>
            </a:xfrm>
            <a:custGeom>
              <a:avLst/>
              <a:gdLst/>
              <a:ahLst/>
              <a:cxnLst/>
              <a:rect l="l" t="t" r="r" b="b"/>
              <a:pathLst>
                <a:path w="6202680" h="5372100">
                  <a:moveTo>
                    <a:pt x="4652010" y="0"/>
                  </a:moveTo>
                  <a:lnTo>
                    <a:pt x="1550670" y="0"/>
                  </a:lnTo>
                  <a:lnTo>
                    <a:pt x="0" y="2686050"/>
                  </a:lnTo>
                  <a:lnTo>
                    <a:pt x="1550670" y="5372100"/>
                  </a:lnTo>
                  <a:lnTo>
                    <a:pt x="4652010" y="5372100"/>
                  </a:lnTo>
                  <a:lnTo>
                    <a:pt x="6202680" y="2686050"/>
                  </a:lnTo>
                  <a:lnTo>
                    <a:pt x="4652010" y="0"/>
                  </a:lnTo>
                  <a:close/>
                </a:path>
              </a:pathLst>
            </a:custGeom>
            <a:solidFill>
              <a:srgbClr val="00A181"/>
            </a:solidFill>
          </p:spPr>
        </p:sp>
      </p:grpSp>
      <p:sp>
        <p:nvSpPr>
          <p:cNvPr id="6" name="TextBox 6"/>
          <p:cNvSpPr txBox="1"/>
          <p:nvPr/>
        </p:nvSpPr>
        <p:spPr>
          <a:xfrm>
            <a:off x="1028700" y="-57150"/>
            <a:ext cx="5832869" cy="2327910"/>
          </a:xfrm>
          <a:prstGeom prst="rect">
            <a:avLst/>
          </a:prstGeom>
        </p:spPr>
        <p:txBody>
          <a:bodyPr lIns="0" tIns="0" rIns="0" bIns="0" rtlCol="0" anchor="t">
            <a:spAutoFit/>
          </a:bodyPr>
          <a:lstStyle/>
          <a:p>
            <a:pPr marL="0" lvl="0" indent="0">
              <a:lnSpc>
                <a:spcPts val="9360"/>
              </a:lnSpc>
              <a:spcBef>
                <a:spcPct val="0"/>
              </a:spcBef>
            </a:pPr>
            <a:r>
              <a:rPr lang="en-US" sz="7200" spc="-72">
                <a:solidFill>
                  <a:srgbClr val="000000"/>
                </a:solidFill>
                <a:latin typeface="Muli Bold"/>
              </a:rPr>
              <a:t>Quảng cáo trực tuyến</a:t>
            </a:r>
          </a:p>
        </p:txBody>
      </p:sp>
      <p:sp>
        <p:nvSpPr>
          <p:cNvPr id="7" name="TextBox 7"/>
          <p:cNvSpPr txBox="1"/>
          <p:nvPr/>
        </p:nvSpPr>
        <p:spPr>
          <a:xfrm>
            <a:off x="602047" y="4746344"/>
            <a:ext cx="16443926" cy="4806951"/>
          </a:xfrm>
          <a:prstGeom prst="rect">
            <a:avLst/>
          </a:prstGeom>
        </p:spPr>
        <p:txBody>
          <a:bodyPr lIns="0" tIns="0" rIns="0" bIns="0" rtlCol="0" anchor="t">
            <a:spAutoFit/>
          </a:bodyPr>
          <a:lstStyle/>
          <a:p>
            <a:pPr marL="863596" lvl="1" indent="-431798" algn="just">
              <a:lnSpc>
                <a:spcPts val="6399"/>
              </a:lnSpc>
              <a:buFont typeface="Arial"/>
              <a:buChar char="•"/>
            </a:pPr>
            <a:r>
              <a:rPr lang="en-US" sz="3999">
                <a:solidFill>
                  <a:srgbClr val="F4F4F4"/>
                </a:solidFill>
                <a:latin typeface="Muli Bold"/>
              </a:rPr>
              <a:t>Phạm vi: Quảng cáo trực tuyến có thể tiếp cận khách hàng trên toàn thế giới</a:t>
            </a:r>
          </a:p>
          <a:p>
            <a:pPr marL="863596" lvl="1" indent="-431798" algn="just">
              <a:lnSpc>
                <a:spcPts val="6399"/>
              </a:lnSpc>
              <a:buFont typeface="Arial"/>
              <a:buChar char="•"/>
            </a:pPr>
            <a:r>
              <a:rPr lang="en-US" sz="3999">
                <a:solidFill>
                  <a:srgbClr val="F4F4F4"/>
                </a:solidFill>
                <a:latin typeface="Muli Bold"/>
              </a:rPr>
              <a:t>Tính tương tác: Quảng cáo trực tuyến có thể kích hoạt tương tác từ phía khách hàng </a:t>
            </a:r>
          </a:p>
          <a:p>
            <a:pPr marL="863596" lvl="1" indent="-431798" algn="just">
              <a:lnSpc>
                <a:spcPts val="6399"/>
              </a:lnSpc>
              <a:buFont typeface="Arial"/>
              <a:buChar char="•"/>
            </a:pPr>
            <a:r>
              <a:rPr lang="en-US" sz="3999">
                <a:solidFill>
                  <a:srgbClr val="F4F4F4"/>
                </a:solidFill>
                <a:latin typeface="Muli Bold"/>
              </a:rPr>
              <a:t>Thời gian: Quảng cáo trực tuyến có thể được thiết kế, triển khai và đưa ra ngay lập tức</a:t>
            </a:r>
          </a:p>
        </p:txBody>
      </p:sp>
      <p:sp>
        <p:nvSpPr>
          <p:cNvPr id="8" name="TextBox 8"/>
          <p:cNvSpPr txBox="1"/>
          <p:nvPr/>
        </p:nvSpPr>
        <p:spPr>
          <a:xfrm>
            <a:off x="953435" y="3154821"/>
            <a:ext cx="16001883" cy="962660"/>
          </a:xfrm>
          <a:prstGeom prst="rect">
            <a:avLst/>
          </a:prstGeom>
        </p:spPr>
        <p:txBody>
          <a:bodyPr lIns="0" tIns="0" rIns="0" bIns="0" rtlCol="0" anchor="t">
            <a:spAutoFit/>
          </a:bodyPr>
          <a:lstStyle/>
          <a:p>
            <a:pPr algn="ctr">
              <a:lnSpc>
                <a:spcPts val="7840"/>
              </a:lnSpc>
            </a:pPr>
            <a:r>
              <a:rPr lang="en-US" sz="5600">
                <a:solidFill>
                  <a:srgbClr val="F4F4F4"/>
                </a:solidFill>
                <a:latin typeface="Muli Bold"/>
              </a:rPr>
              <a:t>So sánh quảng cáo trực tuyến và trực tiếp</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004651"/>
        </a:solidFill>
        <a:effectLst/>
      </p:bgPr>
    </p:bg>
    <p:spTree>
      <p:nvGrpSpPr>
        <p:cNvPr id="1" name=""/>
        <p:cNvGrpSpPr/>
        <p:nvPr/>
      </p:nvGrpSpPr>
      <p:grpSpPr>
        <a:xfrm>
          <a:off x="0" y="0"/>
          <a:ext cx="0" cy="0"/>
          <a:chOff x="0" y="0"/>
          <a:chExt cx="0" cy="0"/>
        </a:xfrm>
      </p:grpSpPr>
      <p:grpSp>
        <p:nvGrpSpPr>
          <p:cNvPr id="2" name="Group 2"/>
          <p:cNvGrpSpPr/>
          <p:nvPr/>
        </p:nvGrpSpPr>
        <p:grpSpPr>
          <a:xfrm rot="-10800000">
            <a:off x="-2915828" y="-3678236"/>
            <a:ext cx="12804984" cy="6226137"/>
            <a:chOff x="0" y="0"/>
            <a:chExt cx="11048529" cy="5372100"/>
          </a:xfrm>
        </p:grpSpPr>
        <p:sp>
          <p:nvSpPr>
            <p:cNvPr id="3" name="Freeform 3"/>
            <p:cNvSpPr/>
            <p:nvPr/>
          </p:nvSpPr>
          <p:spPr>
            <a:xfrm>
              <a:off x="0" y="0"/>
              <a:ext cx="11048529" cy="5372100"/>
            </a:xfrm>
            <a:custGeom>
              <a:avLst/>
              <a:gdLst/>
              <a:ahLst/>
              <a:cxnLst/>
              <a:rect l="l" t="t" r="r" b="b"/>
              <a:pathLst>
                <a:path w="11048529" h="5372100">
                  <a:moveTo>
                    <a:pt x="9497859" y="0"/>
                  </a:moveTo>
                  <a:lnTo>
                    <a:pt x="1550670" y="0"/>
                  </a:lnTo>
                  <a:lnTo>
                    <a:pt x="0" y="2686050"/>
                  </a:lnTo>
                  <a:lnTo>
                    <a:pt x="1550670" y="5372100"/>
                  </a:lnTo>
                  <a:lnTo>
                    <a:pt x="9497859" y="5372100"/>
                  </a:lnTo>
                  <a:lnTo>
                    <a:pt x="11048529" y="2686050"/>
                  </a:lnTo>
                  <a:lnTo>
                    <a:pt x="9497859" y="0"/>
                  </a:lnTo>
                  <a:close/>
                </a:path>
              </a:pathLst>
            </a:custGeom>
            <a:solidFill>
              <a:srgbClr val="A4E473"/>
            </a:solidFill>
          </p:spPr>
        </p:sp>
      </p:grpSp>
      <p:grpSp>
        <p:nvGrpSpPr>
          <p:cNvPr id="4" name="Group 4"/>
          <p:cNvGrpSpPr/>
          <p:nvPr/>
        </p:nvGrpSpPr>
        <p:grpSpPr>
          <a:xfrm>
            <a:off x="8611724" y="-865713"/>
            <a:ext cx="2695438" cy="2334501"/>
            <a:chOff x="0" y="0"/>
            <a:chExt cx="6202680" cy="5372100"/>
          </a:xfrm>
        </p:grpSpPr>
        <p:sp>
          <p:nvSpPr>
            <p:cNvPr id="5" name="Freeform 5"/>
            <p:cNvSpPr/>
            <p:nvPr/>
          </p:nvSpPr>
          <p:spPr>
            <a:xfrm>
              <a:off x="0" y="0"/>
              <a:ext cx="6202680" cy="5372100"/>
            </a:xfrm>
            <a:custGeom>
              <a:avLst/>
              <a:gdLst/>
              <a:ahLst/>
              <a:cxnLst/>
              <a:rect l="l" t="t" r="r" b="b"/>
              <a:pathLst>
                <a:path w="6202680" h="5372100">
                  <a:moveTo>
                    <a:pt x="4652010" y="0"/>
                  </a:moveTo>
                  <a:lnTo>
                    <a:pt x="1550670" y="0"/>
                  </a:lnTo>
                  <a:lnTo>
                    <a:pt x="0" y="2686050"/>
                  </a:lnTo>
                  <a:lnTo>
                    <a:pt x="1550670" y="5372100"/>
                  </a:lnTo>
                  <a:lnTo>
                    <a:pt x="4652010" y="5372100"/>
                  </a:lnTo>
                  <a:lnTo>
                    <a:pt x="6202680" y="2686050"/>
                  </a:lnTo>
                  <a:lnTo>
                    <a:pt x="4652010" y="0"/>
                  </a:lnTo>
                  <a:close/>
                </a:path>
              </a:pathLst>
            </a:custGeom>
            <a:solidFill>
              <a:srgbClr val="00A181"/>
            </a:solidFill>
          </p:spPr>
        </p:sp>
      </p:grpSp>
      <p:sp>
        <p:nvSpPr>
          <p:cNvPr id="6" name="TextBox 6"/>
          <p:cNvSpPr txBox="1"/>
          <p:nvPr/>
        </p:nvSpPr>
        <p:spPr>
          <a:xfrm>
            <a:off x="1028700" y="-57150"/>
            <a:ext cx="5832869" cy="2327910"/>
          </a:xfrm>
          <a:prstGeom prst="rect">
            <a:avLst/>
          </a:prstGeom>
        </p:spPr>
        <p:txBody>
          <a:bodyPr lIns="0" tIns="0" rIns="0" bIns="0" rtlCol="0" anchor="t">
            <a:spAutoFit/>
          </a:bodyPr>
          <a:lstStyle/>
          <a:p>
            <a:pPr marL="0" lvl="0" indent="0">
              <a:lnSpc>
                <a:spcPts val="9360"/>
              </a:lnSpc>
              <a:spcBef>
                <a:spcPct val="0"/>
              </a:spcBef>
            </a:pPr>
            <a:r>
              <a:rPr lang="en-US" sz="7200" spc="-72">
                <a:solidFill>
                  <a:srgbClr val="000000"/>
                </a:solidFill>
                <a:latin typeface="Muli Bold"/>
              </a:rPr>
              <a:t>Quảng cáo trực tuyến</a:t>
            </a:r>
          </a:p>
        </p:txBody>
      </p:sp>
      <p:sp>
        <p:nvSpPr>
          <p:cNvPr id="7" name="TextBox 7"/>
          <p:cNvSpPr txBox="1"/>
          <p:nvPr/>
        </p:nvSpPr>
        <p:spPr>
          <a:xfrm>
            <a:off x="578344" y="4451349"/>
            <a:ext cx="16680956" cy="4806951"/>
          </a:xfrm>
          <a:prstGeom prst="rect">
            <a:avLst/>
          </a:prstGeom>
        </p:spPr>
        <p:txBody>
          <a:bodyPr lIns="0" tIns="0" rIns="0" bIns="0" rtlCol="0" anchor="t">
            <a:spAutoFit/>
          </a:bodyPr>
          <a:lstStyle/>
          <a:p>
            <a:pPr marL="863596" lvl="1" indent="-431798" algn="just">
              <a:lnSpc>
                <a:spcPts val="6399"/>
              </a:lnSpc>
              <a:buFont typeface="Arial"/>
              <a:buChar char="•"/>
            </a:pPr>
            <a:r>
              <a:rPr lang="en-US" sz="3999">
                <a:solidFill>
                  <a:srgbClr val="F4F4F4"/>
                </a:solidFill>
                <a:latin typeface="Muli Bold"/>
              </a:rPr>
              <a:t>Chi phí: Quảng cáo trực tuyến thường rẻ hơn, do có thể được triển khai thông qua các kênh trực tuyến miễn phí hoặc với chi phí thấp hơn</a:t>
            </a:r>
          </a:p>
          <a:p>
            <a:pPr marL="863596" lvl="1" indent="-431798" algn="just">
              <a:lnSpc>
                <a:spcPts val="6399"/>
              </a:lnSpc>
              <a:buFont typeface="Arial"/>
              <a:buChar char="•"/>
            </a:pPr>
            <a:r>
              <a:rPr lang="en-US" sz="3999">
                <a:solidFill>
                  <a:srgbClr val="F4F4F4"/>
                </a:solidFill>
                <a:latin typeface="Muli Bold"/>
              </a:rPr>
              <a:t>Đo lường hiệu quả: Quảng cáo trực tuyến có thể được đo lường hiệu quả dễ dàng hơn, với các công cụ đo lường như Google Analytics</a:t>
            </a:r>
          </a:p>
        </p:txBody>
      </p:sp>
      <p:sp>
        <p:nvSpPr>
          <p:cNvPr id="8" name="TextBox 8"/>
          <p:cNvSpPr txBox="1"/>
          <p:nvPr/>
        </p:nvSpPr>
        <p:spPr>
          <a:xfrm>
            <a:off x="1028700" y="3037345"/>
            <a:ext cx="16230600" cy="962660"/>
          </a:xfrm>
          <a:prstGeom prst="rect">
            <a:avLst/>
          </a:prstGeom>
        </p:spPr>
        <p:txBody>
          <a:bodyPr lIns="0" tIns="0" rIns="0" bIns="0" rtlCol="0" anchor="t">
            <a:spAutoFit/>
          </a:bodyPr>
          <a:lstStyle/>
          <a:p>
            <a:pPr algn="ctr">
              <a:lnSpc>
                <a:spcPts val="7840"/>
              </a:lnSpc>
            </a:pPr>
            <a:r>
              <a:rPr lang="en-US" sz="5600">
                <a:solidFill>
                  <a:srgbClr val="F4F4F4"/>
                </a:solidFill>
                <a:latin typeface="Muli Bold"/>
              </a:rPr>
              <a:t>So sánh quảng cáo trực tuyến và trực tiếp</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004651"/>
        </a:solidFill>
        <a:effectLst/>
      </p:bgPr>
    </p:bg>
    <p:spTree>
      <p:nvGrpSpPr>
        <p:cNvPr id="1" name=""/>
        <p:cNvGrpSpPr/>
        <p:nvPr/>
      </p:nvGrpSpPr>
      <p:grpSpPr>
        <a:xfrm>
          <a:off x="0" y="0"/>
          <a:ext cx="0" cy="0"/>
          <a:chOff x="0" y="0"/>
          <a:chExt cx="0" cy="0"/>
        </a:xfrm>
      </p:grpSpPr>
      <p:grpSp>
        <p:nvGrpSpPr>
          <p:cNvPr id="2" name="Group 2"/>
          <p:cNvGrpSpPr/>
          <p:nvPr/>
        </p:nvGrpSpPr>
        <p:grpSpPr>
          <a:xfrm rot="-10800000">
            <a:off x="-2915828" y="-3678236"/>
            <a:ext cx="12804984" cy="6226137"/>
            <a:chOff x="0" y="0"/>
            <a:chExt cx="11048529" cy="5372100"/>
          </a:xfrm>
        </p:grpSpPr>
        <p:sp>
          <p:nvSpPr>
            <p:cNvPr id="3" name="Freeform 3"/>
            <p:cNvSpPr/>
            <p:nvPr/>
          </p:nvSpPr>
          <p:spPr>
            <a:xfrm>
              <a:off x="0" y="0"/>
              <a:ext cx="11048529" cy="5372100"/>
            </a:xfrm>
            <a:custGeom>
              <a:avLst/>
              <a:gdLst/>
              <a:ahLst/>
              <a:cxnLst/>
              <a:rect l="l" t="t" r="r" b="b"/>
              <a:pathLst>
                <a:path w="11048529" h="5372100">
                  <a:moveTo>
                    <a:pt x="9497859" y="0"/>
                  </a:moveTo>
                  <a:lnTo>
                    <a:pt x="1550670" y="0"/>
                  </a:lnTo>
                  <a:lnTo>
                    <a:pt x="0" y="2686050"/>
                  </a:lnTo>
                  <a:lnTo>
                    <a:pt x="1550670" y="5372100"/>
                  </a:lnTo>
                  <a:lnTo>
                    <a:pt x="9497859" y="5372100"/>
                  </a:lnTo>
                  <a:lnTo>
                    <a:pt x="11048529" y="2686050"/>
                  </a:lnTo>
                  <a:lnTo>
                    <a:pt x="9497859" y="0"/>
                  </a:lnTo>
                  <a:close/>
                </a:path>
              </a:pathLst>
            </a:custGeom>
            <a:solidFill>
              <a:srgbClr val="A4E473"/>
            </a:solidFill>
          </p:spPr>
        </p:sp>
      </p:grpSp>
      <p:grpSp>
        <p:nvGrpSpPr>
          <p:cNvPr id="4" name="Group 4"/>
          <p:cNvGrpSpPr/>
          <p:nvPr/>
        </p:nvGrpSpPr>
        <p:grpSpPr>
          <a:xfrm>
            <a:off x="8611724" y="-865713"/>
            <a:ext cx="2695438" cy="2334501"/>
            <a:chOff x="0" y="0"/>
            <a:chExt cx="6202680" cy="5372100"/>
          </a:xfrm>
        </p:grpSpPr>
        <p:sp>
          <p:nvSpPr>
            <p:cNvPr id="5" name="Freeform 5"/>
            <p:cNvSpPr/>
            <p:nvPr/>
          </p:nvSpPr>
          <p:spPr>
            <a:xfrm>
              <a:off x="0" y="0"/>
              <a:ext cx="6202680" cy="5372100"/>
            </a:xfrm>
            <a:custGeom>
              <a:avLst/>
              <a:gdLst/>
              <a:ahLst/>
              <a:cxnLst/>
              <a:rect l="l" t="t" r="r" b="b"/>
              <a:pathLst>
                <a:path w="6202680" h="5372100">
                  <a:moveTo>
                    <a:pt x="4652010" y="0"/>
                  </a:moveTo>
                  <a:lnTo>
                    <a:pt x="1550670" y="0"/>
                  </a:lnTo>
                  <a:lnTo>
                    <a:pt x="0" y="2686050"/>
                  </a:lnTo>
                  <a:lnTo>
                    <a:pt x="1550670" y="5372100"/>
                  </a:lnTo>
                  <a:lnTo>
                    <a:pt x="4652010" y="5372100"/>
                  </a:lnTo>
                  <a:lnTo>
                    <a:pt x="6202680" y="2686050"/>
                  </a:lnTo>
                  <a:lnTo>
                    <a:pt x="4652010" y="0"/>
                  </a:lnTo>
                  <a:close/>
                </a:path>
              </a:pathLst>
            </a:custGeom>
            <a:solidFill>
              <a:srgbClr val="00A181"/>
            </a:solidFill>
          </p:spPr>
        </p:sp>
      </p:grpSp>
      <p:sp>
        <p:nvSpPr>
          <p:cNvPr id="6" name="TextBox 6"/>
          <p:cNvSpPr txBox="1"/>
          <p:nvPr/>
        </p:nvSpPr>
        <p:spPr>
          <a:xfrm>
            <a:off x="1028700" y="-57150"/>
            <a:ext cx="7752807" cy="2327910"/>
          </a:xfrm>
          <a:prstGeom prst="rect">
            <a:avLst/>
          </a:prstGeom>
        </p:spPr>
        <p:txBody>
          <a:bodyPr lIns="0" tIns="0" rIns="0" bIns="0" rtlCol="0" anchor="t">
            <a:spAutoFit/>
          </a:bodyPr>
          <a:lstStyle/>
          <a:p>
            <a:pPr marL="0" lvl="0" indent="0">
              <a:lnSpc>
                <a:spcPts val="9360"/>
              </a:lnSpc>
              <a:spcBef>
                <a:spcPct val="0"/>
              </a:spcBef>
            </a:pPr>
            <a:r>
              <a:rPr lang="en-US" sz="7200" spc="-72">
                <a:solidFill>
                  <a:srgbClr val="000000"/>
                </a:solidFill>
                <a:latin typeface="Muli Bold"/>
              </a:rPr>
              <a:t>Phương thức quảng cáo</a:t>
            </a:r>
          </a:p>
        </p:txBody>
      </p:sp>
      <p:sp>
        <p:nvSpPr>
          <p:cNvPr id="7" name="TextBox 7"/>
          <p:cNvSpPr txBox="1"/>
          <p:nvPr/>
        </p:nvSpPr>
        <p:spPr>
          <a:xfrm>
            <a:off x="607703" y="5142623"/>
            <a:ext cx="16347608" cy="3388389"/>
          </a:xfrm>
          <a:prstGeom prst="rect">
            <a:avLst/>
          </a:prstGeom>
        </p:spPr>
        <p:txBody>
          <a:bodyPr lIns="0" tIns="0" rIns="0" bIns="0" rtlCol="0" anchor="t">
            <a:spAutoFit/>
          </a:bodyPr>
          <a:lstStyle/>
          <a:p>
            <a:pPr marL="869824" lvl="1" indent="-434912">
              <a:lnSpc>
                <a:spcPts val="6849"/>
              </a:lnSpc>
              <a:buFont typeface="Arial"/>
              <a:buChar char="•"/>
            </a:pPr>
            <a:r>
              <a:rPr lang="en-US" sz="4028">
                <a:solidFill>
                  <a:srgbClr val="F4F4F4"/>
                </a:solidFill>
                <a:latin typeface="Muli Bold"/>
              </a:rPr>
              <a:t>Quảng cáo được phân loại (thường sử dụng văn bản, có thể bao gồm ảnh)</a:t>
            </a:r>
          </a:p>
          <a:p>
            <a:pPr marL="869824" lvl="1" indent="-434912">
              <a:lnSpc>
                <a:spcPts val="6849"/>
              </a:lnSpc>
              <a:buFont typeface="Arial"/>
              <a:buChar char="•"/>
            </a:pPr>
            <a:r>
              <a:rPr lang="en-US" sz="4028">
                <a:solidFill>
                  <a:srgbClr val="F4F4F4"/>
                </a:solidFill>
                <a:latin typeface="Muli Bold"/>
              </a:rPr>
              <a:t>Quảng cáo hiển thị (đồ họa, logo, màu sắc, thiết kế đặc biệt)</a:t>
            </a:r>
          </a:p>
          <a:p>
            <a:pPr marL="869824" lvl="1" indent="-434912">
              <a:lnSpc>
                <a:spcPts val="6849"/>
              </a:lnSpc>
              <a:buFont typeface="Arial"/>
              <a:buChar char="•"/>
            </a:pPr>
            <a:r>
              <a:rPr lang="en-US" sz="4028">
                <a:solidFill>
                  <a:srgbClr val="F4F4F4"/>
                </a:solidFill>
                <a:latin typeface="Muli Bold"/>
              </a:rPr>
              <a:t>Quảng cáo tương tác (nội dung video)</a:t>
            </a:r>
          </a:p>
        </p:txBody>
      </p:sp>
      <p:sp>
        <p:nvSpPr>
          <p:cNvPr id="8" name="TextBox 8"/>
          <p:cNvSpPr txBox="1"/>
          <p:nvPr/>
        </p:nvSpPr>
        <p:spPr>
          <a:xfrm>
            <a:off x="953427" y="3602339"/>
            <a:ext cx="16001883" cy="962660"/>
          </a:xfrm>
          <a:prstGeom prst="rect">
            <a:avLst/>
          </a:prstGeom>
        </p:spPr>
        <p:txBody>
          <a:bodyPr lIns="0" tIns="0" rIns="0" bIns="0" rtlCol="0" anchor="t">
            <a:spAutoFit/>
          </a:bodyPr>
          <a:lstStyle/>
          <a:p>
            <a:pPr algn="ctr">
              <a:lnSpc>
                <a:spcPts val="7840"/>
              </a:lnSpc>
            </a:pPr>
            <a:r>
              <a:rPr lang="en-US" sz="5600">
                <a:solidFill>
                  <a:srgbClr val="F4F4F4"/>
                </a:solidFill>
                <a:latin typeface="Muli Bold"/>
              </a:rPr>
              <a:t>Các danh mục quảng cáo chính</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004651"/>
        </a:solidFill>
        <a:effectLst/>
      </p:bgPr>
    </p:bg>
    <p:spTree>
      <p:nvGrpSpPr>
        <p:cNvPr id="1" name=""/>
        <p:cNvGrpSpPr/>
        <p:nvPr/>
      </p:nvGrpSpPr>
      <p:grpSpPr>
        <a:xfrm>
          <a:off x="0" y="0"/>
          <a:ext cx="0" cy="0"/>
          <a:chOff x="0" y="0"/>
          <a:chExt cx="0" cy="0"/>
        </a:xfrm>
      </p:grpSpPr>
      <p:grpSp>
        <p:nvGrpSpPr>
          <p:cNvPr id="2" name="Group 2"/>
          <p:cNvGrpSpPr/>
          <p:nvPr/>
        </p:nvGrpSpPr>
        <p:grpSpPr>
          <a:xfrm rot="-10800000">
            <a:off x="-2915828" y="-3678236"/>
            <a:ext cx="12804984" cy="6226137"/>
            <a:chOff x="0" y="0"/>
            <a:chExt cx="11048529" cy="5372100"/>
          </a:xfrm>
        </p:grpSpPr>
        <p:sp>
          <p:nvSpPr>
            <p:cNvPr id="3" name="Freeform 3"/>
            <p:cNvSpPr/>
            <p:nvPr/>
          </p:nvSpPr>
          <p:spPr>
            <a:xfrm>
              <a:off x="0" y="0"/>
              <a:ext cx="11048529" cy="5372100"/>
            </a:xfrm>
            <a:custGeom>
              <a:avLst/>
              <a:gdLst/>
              <a:ahLst/>
              <a:cxnLst/>
              <a:rect l="l" t="t" r="r" b="b"/>
              <a:pathLst>
                <a:path w="11048529" h="5372100">
                  <a:moveTo>
                    <a:pt x="9497859" y="0"/>
                  </a:moveTo>
                  <a:lnTo>
                    <a:pt x="1550670" y="0"/>
                  </a:lnTo>
                  <a:lnTo>
                    <a:pt x="0" y="2686050"/>
                  </a:lnTo>
                  <a:lnTo>
                    <a:pt x="1550670" y="5372100"/>
                  </a:lnTo>
                  <a:lnTo>
                    <a:pt x="9497859" y="5372100"/>
                  </a:lnTo>
                  <a:lnTo>
                    <a:pt x="11048529" y="2686050"/>
                  </a:lnTo>
                  <a:lnTo>
                    <a:pt x="9497859" y="0"/>
                  </a:lnTo>
                  <a:close/>
                </a:path>
              </a:pathLst>
            </a:custGeom>
            <a:solidFill>
              <a:srgbClr val="A4E473"/>
            </a:solidFill>
          </p:spPr>
        </p:sp>
      </p:grpSp>
      <p:grpSp>
        <p:nvGrpSpPr>
          <p:cNvPr id="4" name="Group 4"/>
          <p:cNvGrpSpPr/>
          <p:nvPr/>
        </p:nvGrpSpPr>
        <p:grpSpPr>
          <a:xfrm>
            <a:off x="8611724" y="-865713"/>
            <a:ext cx="2695438" cy="2334501"/>
            <a:chOff x="0" y="0"/>
            <a:chExt cx="6202680" cy="5372100"/>
          </a:xfrm>
        </p:grpSpPr>
        <p:sp>
          <p:nvSpPr>
            <p:cNvPr id="5" name="Freeform 5"/>
            <p:cNvSpPr/>
            <p:nvPr/>
          </p:nvSpPr>
          <p:spPr>
            <a:xfrm>
              <a:off x="0" y="0"/>
              <a:ext cx="6202680" cy="5372100"/>
            </a:xfrm>
            <a:custGeom>
              <a:avLst/>
              <a:gdLst/>
              <a:ahLst/>
              <a:cxnLst/>
              <a:rect l="l" t="t" r="r" b="b"/>
              <a:pathLst>
                <a:path w="6202680" h="5372100">
                  <a:moveTo>
                    <a:pt x="4652010" y="0"/>
                  </a:moveTo>
                  <a:lnTo>
                    <a:pt x="1550670" y="0"/>
                  </a:lnTo>
                  <a:lnTo>
                    <a:pt x="0" y="2686050"/>
                  </a:lnTo>
                  <a:lnTo>
                    <a:pt x="1550670" y="5372100"/>
                  </a:lnTo>
                  <a:lnTo>
                    <a:pt x="4652010" y="5372100"/>
                  </a:lnTo>
                  <a:lnTo>
                    <a:pt x="6202680" y="2686050"/>
                  </a:lnTo>
                  <a:lnTo>
                    <a:pt x="4652010" y="0"/>
                  </a:lnTo>
                  <a:close/>
                </a:path>
              </a:pathLst>
            </a:custGeom>
            <a:solidFill>
              <a:srgbClr val="00A181"/>
            </a:solidFill>
          </p:spPr>
        </p:sp>
      </p:grpSp>
      <p:sp>
        <p:nvSpPr>
          <p:cNvPr id="6" name="TextBox 6"/>
          <p:cNvSpPr txBox="1"/>
          <p:nvPr/>
        </p:nvSpPr>
        <p:spPr>
          <a:xfrm>
            <a:off x="1028700" y="-57150"/>
            <a:ext cx="7752807" cy="2327910"/>
          </a:xfrm>
          <a:prstGeom prst="rect">
            <a:avLst/>
          </a:prstGeom>
        </p:spPr>
        <p:txBody>
          <a:bodyPr lIns="0" tIns="0" rIns="0" bIns="0" rtlCol="0" anchor="t">
            <a:spAutoFit/>
          </a:bodyPr>
          <a:lstStyle/>
          <a:p>
            <a:pPr marL="0" lvl="0" indent="0">
              <a:lnSpc>
                <a:spcPts val="9360"/>
              </a:lnSpc>
              <a:spcBef>
                <a:spcPct val="0"/>
              </a:spcBef>
            </a:pPr>
            <a:r>
              <a:rPr lang="en-US" sz="7200" spc="-72">
                <a:solidFill>
                  <a:srgbClr val="000000"/>
                </a:solidFill>
                <a:latin typeface="Muli Bold"/>
              </a:rPr>
              <a:t>Phương thức quảng cáo</a:t>
            </a:r>
          </a:p>
        </p:txBody>
      </p:sp>
      <p:sp>
        <p:nvSpPr>
          <p:cNvPr id="7" name="TextBox 7"/>
          <p:cNvSpPr txBox="1"/>
          <p:nvPr/>
        </p:nvSpPr>
        <p:spPr>
          <a:xfrm>
            <a:off x="459830" y="4658574"/>
            <a:ext cx="16799470" cy="3889375"/>
          </a:xfrm>
          <a:prstGeom prst="rect">
            <a:avLst/>
          </a:prstGeom>
        </p:spPr>
        <p:txBody>
          <a:bodyPr lIns="0" tIns="0" rIns="0" bIns="0" rtlCol="0" anchor="t">
            <a:spAutoFit/>
          </a:bodyPr>
          <a:lstStyle/>
          <a:p>
            <a:pPr marL="863601" lvl="1" indent="-431801" algn="just">
              <a:lnSpc>
                <a:spcPts val="5600"/>
              </a:lnSpc>
              <a:buFont typeface="Arial"/>
              <a:buChar char="•"/>
            </a:pPr>
            <a:r>
              <a:rPr lang="en-US" sz="4000">
                <a:solidFill>
                  <a:srgbClr val="F4F4F4"/>
                </a:solidFill>
                <a:latin typeface="Muli Bold"/>
              </a:rPr>
              <a:t>Trên một trang Web, một màn hình quảng cáo được liên kết với trang web của nhà quảng cáo</a:t>
            </a:r>
          </a:p>
          <a:p>
            <a:pPr marL="863601" lvl="1" indent="-431801" algn="just">
              <a:lnSpc>
                <a:spcPts val="6800"/>
              </a:lnSpc>
              <a:buFont typeface="Arial"/>
              <a:buChar char="•"/>
            </a:pPr>
            <a:r>
              <a:rPr lang="en-US" sz="4000">
                <a:solidFill>
                  <a:srgbClr val="F4F4F4"/>
                </a:solidFill>
                <a:latin typeface="Muli Bold"/>
              </a:rPr>
              <a:t>Biểu ngữ từ khóa (keyword banners): Quảng cáo biểu ngữ xuất hiện khi một từ được xác định trước được được truy vấn từ một công cụ tìm kiếm</a:t>
            </a:r>
          </a:p>
        </p:txBody>
      </p:sp>
      <p:sp>
        <p:nvSpPr>
          <p:cNvPr id="8" name="TextBox 8"/>
          <p:cNvSpPr txBox="1"/>
          <p:nvPr/>
        </p:nvSpPr>
        <p:spPr>
          <a:xfrm>
            <a:off x="1028700" y="3213915"/>
            <a:ext cx="16230600" cy="962660"/>
          </a:xfrm>
          <a:prstGeom prst="rect">
            <a:avLst/>
          </a:prstGeom>
        </p:spPr>
        <p:txBody>
          <a:bodyPr lIns="0" tIns="0" rIns="0" bIns="0" rtlCol="0" anchor="t">
            <a:spAutoFit/>
          </a:bodyPr>
          <a:lstStyle/>
          <a:p>
            <a:pPr algn="ctr">
              <a:lnSpc>
                <a:spcPts val="7840"/>
              </a:lnSpc>
            </a:pPr>
            <a:r>
              <a:rPr lang="en-US" sz="5600">
                <a:solidFill>
                  <a:srgbClr val="F4F4F4"/>
                </a:solidFill>
                <a:latin typeface="Muli Bold"/>
              </a:rPr>
              <a:t>Banner</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004651"/>
        </a:solidFill>
        <a:effectLst/>
      </p:bgPr>
    </p:bg>
    <p:spTree>
      <p:nvGrpSpPr>
        <p:cNvPr id="1" name=""/>
        <p:cNvGrpSpPr/>
        <p:nvPr/>
      </p:nvGrpSpPr>
      <p:grpSpPr>
        <a:xfrm>
          <a:off x="0" y="0"/>
          <a:ext cx="0" cy="0"/>
          <a:chOff x="0" y="0"/>
          <a:chExt cx="0" cy="0"/>
        </a:xfrm>
      </p:grpSpPr>
      <p:grpSp>
        <p:nvGrpSpPr>
          <p:cNvPr id="2" name="Group 2"/>
          <p:cNvGrpSpPr/>
          <p:nvPr/>
        </p:nvGrpSpPr>
        <p:grpSpPr>
          <a:xfrm rot="-10800000">
            <a:off x="-2915828" y="-3678236"/>
            <a:ext cx="12804984" cy="6226137"/>
            <a:chOff x="0" y="0"/>
            <a:chExt cx="11048529" cy="5372100"/>
          </a:xfrm>
        </p:grpSpPr>
        <p:sp>
          <p:nvSpPr>
            <p:cNvPr id="3" name="Freeform 3"/>
            <p:cNvSpPr/>
            <p:nvPr/>
          </p:nvSpPr>
          <p:spPr>
            <a:xfrm>
              <a:off x="0" y="0"/>
              <a:ext cx="11048529" cy="5372100"/>
            </a:xfrm>
            <a:custGeom>
              <a:avLst/>
              <a:gdLst/>
              <a:ahLst/>
              <a:cxnLst/>
              <a:rect l="l" t="t" r="r" b="b"/>
              <a:pathLst>
                <a:path w="11048529" h="5372100">
                  <a:moveTo>
                    <a:pt x="9497859" y="0"/>
                  </a:moveTo>
                  <a:lnTo>
                    <a:pt x="1550670" y="0"/>
                  </a:lnTo>
                  <a:lnTo>
                    <a:pt x="0" y="2686050"/>
                  </a:lnTo>
                  <a:lnTo>
                    <a:pt x="1550670" y="5372100"/>
                  </a:lnTo>
                  <a:lnTo>
                    <a:pt x="9497859" y="5372100"/>
                  </a:lnTo>
                  <a:lnTo>
                    <a:pt x="11048529" y="2686050"/>
                  </a:lnTo>
                  <a:lnTo>
                    <a:pt x="9497859" y="0"/>
                  </a:lnTo>
                  <a:close/>
                </a:path>
              </a:pathLst>
            </a:custGeom>
            <a:solidFill>
              <a:srgbClr val="A4E473"/>
            </a:solidFill>
          </p:spPr>
        </p:sp>
      </p:grpSp>
      <p:grpSp>
        <p:nvGrpSpPr>
          <p:cNvPr id="4" name="Group 4"/>
          <p:cNvGrpSpPr/>
          <p:nvPr/>
        </p:nvGrpSpPr>
        <p:grpSpPr>
          <a:xfrm>
            <a:off x="8611724" y="-865713"/>
            <a:ext cx="2695438" cy="2334501"/>
            <a:chOff x="0" y="0"/>
            <a:chExt cx="6202680" cy="5372100"/>
          </a:xfrm>
        </p:grpSpPr>
        <p:sp>
          <p:nvSpPr>
            <p:cNvPr id="5" name="Freeform 5"/>
            <p:cNvSpPr/>
            <p:nvPr/>
          </p:nvSpPr>
          <p:spPr>
            <a:xfrm>
              <a:off x="0" y="0"/>
              <a:ext cx="6202680" cy="5372100"/>
            </a:xfrm>
            <a:custGeom>
              <a:avLst/>
              <a:gdLst/>
              <a:ahLst/>
              <a:cxnLst/>
              <a:rect l="l" t="t" r="r" b="b"/>
              <a:pathLst>
                <a:path w="6202680" h="5372100">
                  <a:moveTo>
                    <a:pt x="4652010" y="0"/>
                  </a:moveTo>
                  <a:lnTo>
                    <a:pt x="1550670" y="0"/>
                  </a:lnTo>
                  <a:lnTo>
                    <a:pt x="0" y="2686050"/>
                  </a:lnTo>
                  <a:lnTo>
                    <a:pt x="1550670" y="5372100"/>
                  </a:lnTo>
                  <a:lnTo>
                    <a:pt x="4652010" y="5372100"/>
                  </a:lnTo>
                  <a:lnTo>
                    <a:pt x="6202680" y="2686050"/>
                  </a:lnTo>
                  <a:lnTo>
                    <a:pt x="4652010" y="0"/>
                  </a:lnTo>
                  <a:close/>
                </a:path>
              </a:pathLst>
            </a:custGeom>
            <a:solidFill>
              <a:srgbClr val="00A181"/>
            </a:solidFill>
          </p:spPr>
        </p:sp>
      </p:grpSp>
      <p:sp>
        <p:nvSpPr>
          <p:cNvPr id="6" name="TextBox 6"/>
          <p:cNvSpPr txBox="1"/>
          <p:nvPr/>
        </p:nvSpPr>
        <p:spPr>
          <a:xfrm>
            <a:off x="1028700" y="-57150"/>
            <a:ext cx="7752807" cy="2327910"/>
          </a:xfrm>
          <a:prstGeom prst="rect">
            <a:avLst/>
          </a:prstGeom>
        </p:spPr>
        <p:txBody>
          <a:bodyPr lIns="0" tIns="0" rIns="0" bIns="0" rtlCol="0" anchor="t">
            <a:spAutoFit/>
          </a:bodyPr>
          <a:lstStyle/>
          <a:p>
            <a:pPr marL="0" lvl="0" indent="0">
              <a:lnSpc>
                <a:spcPts val="9360"/>
              </a:lnSpc>
              <a:spcBef>
                <a:spcPct val="0"/>
              </a:spcBef>
            </a:pPr>
            <a:r>
              <a:rPr lang="en-US" sz="7200" spc="-72">
                <a:solidFill>
                  <a:srgbClr val="000000"/>
                </a:solidFill>
                <a:latin typeface="Muli Bold"/>
              </a:rPr>
              <a:t>Phương thức quảng cáo</a:t>
            </a:r>
          </a:p>
        </p:txBody>
      </p:sp>
      <p:sp>
        <p:nvSpPr>
          <p:cNvPr id="7" name="TextBox 7"/>
          <p:cNvSpPr txBox="1"/>
          <p:nvPr/>
        </p:nvSpPr>
        <p:spPr>
          <a:xfrm>
            <a:off x="657830" y="3451990"/>
            <a:ext cx="16972340" cy="5622925"/>
          </a:xfrm>
          <a:prstGeom prst="rect">
            <a:avLst/>
          </a:prstGeom>
        </p:spPr>
        <p:txBody>
          <a:bodyPr lIns="0" tIns="0" rIns="0" bIns="0" rtlCol="0" anchor="t">
            <a:spAutoFit/>
          </a:bodyPr>
          <a:lstStyle/>
          <a:p>
            <a:pPr marL="863601" lvl="1" indent="-431801" algn="just">
              <a:lnSpc>
                <a:spcPts val="5600"/>
              </a:lnSpc>
              <a:buFont typeface="Arial"/>
              <a:buChar char="•"/>
            </a:pPr>
            <a:r>
              <a:rPr lang="en-US" sz="4000">
                <a:solidFill>
                  <a:srgbClr val="F4F4F4"/>
                </a:solidFill>
                <a:latin typeface="Muli Bold"/>
              </a:rPr>
              <a:t>Biểu ngữ ngẫu nhiên (random banners): Quảng cáo biểu ngữ xuất hiện ngẫu nhiên, không phải là kết quả của hành động của người dùng</a:t>
            </a:r>
          </a:p>
          <a:p>
            <a:pPr marL="863601" lvl="1" indent="-431801" algn="just">
              <a:lnSpc>
                <a:spcPts val="5600"/>
              </a:lnSpc>
              <a:buFont typeface="Arial"/>
              <a:buChar char="•"/>
            </a:pPr>
            <a:r>
              <a:rPr lang="en-US" sz="4000">
                <a:solidFill>
                  <a:srgbClr val="F4F4F4"/>
                </a:solidFill>
                <a:latin typeface="Muli Bold"/>
              </a:rPr>
              <a:t>Biểu ngữ trực tiếp (live banners): Quảng cáo biểu ngữ được tạo động (hoặc có nội dung được tạo động) tại thời điểm hiển thị, thay vì được lập trình sẵn (thậm chí có thể cập nhật theo thời</a:t>
            </a:r>
          </a:p>
          <a:p>
            <a:pPr marL="863601" lvl="1" indent="-431801" algn="just">
              <a:lnSpc>
                <a:spcPts val="5600"/>
              </a:lnSpc>
              <a:buFont typeface="Arial"/>
              <a:buChar char="•"/>
            </a:pPr>
            <a:r>
              <a:rPr lang="en-US" sz="4000">
                <a:solidFill>
                  <a:srgbClr val="F4F4F4"/>
                </a:solidFill>
                <a:latin typeface="Muli Bold"/>
              </a:rPr>
              <a:t>Pop-up ad: Một quảng cáo xuất hiện trong một cửa sổ riêng, xuất hiện trước, sau, hoặc trong khi lướt Internet hoặc khi đọc e-mail</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004651"/>
        </a:solidFill>
        <a:effectLst/>
      </p:bgPr>
    </p:bg>
    <p:spTree>
      <p:nvGrpSpPr>
        <p:cNvPr id="1" name=""/>
        <p:cNvGrpSpPr/>
        <p:nvPr/>
      </p:nvGrpSpPr>
      <p:grpSpPr>
        <a:xfrm>
          <a:off x="0" y="0"/>
          <a:ext cx="0" cy="0"/>
          <a:chOff x="0" y="0"/>
          <a:chExt cx="0" cy="0"/>
        </a:xfrm>
      </p:grpSpPr>
      <p:grpSp>
        <p:nvGrpSpPr>
          <p:cNvPr id="2" name="Group 2"/>
          <p:cNvGrpSpPr/>
          <p:nvPr/>
        </p:nvGrpSpPr>
        <p:grpSpPr>
          <a:xfrm rot="-10800000">
            <a:off x="-2915828" y="-3678236"/>
            <a:ext cx="12804984" cy="6226137"/>
            <a:chOff x="0" y="0"/>
            <a:chExt cx="11048529" cy="5372100"/>
          </a:xfrm>
        </p:grpSpPr>
        <p:sp>
          <p:nvSpPr>
            <p:cNvPr id="3" name="Freeform 3"/>
            <p:cNvSpPr/>
            <p:nvPr/>
          </p:nvSpPr>
          <p:spPr>
            <a:xfrm>
              <a:off x="0" y="0"/>
              <a:ext cx="11048529" cy="5372100"/>
            </a:xfrm>
            <a:custGeom>
              <a:avLst/>
              <a:gdLst/>
              <a:ahLst/>
              <a:cxnLst/>
              <a:rect l="l" t="t" r="r" b="b"/>
              <a:pathLst>
                <a:path w="11048529" h="5372100">
                  <a:moveTo>
                    <a:pt x="9497859" y="0"/>
                  </a:moveTo>
                  <a:lnTo>
                    <a:pt x="1550670" y="0"/>
                  </a:lnTo>
                  <a:lnTo>
                    <a:pt x="0" y="2686050"/>
                  </a:lnTo>
                  <a:lnTo>
                    <a:pt x="1550670" y="5372100"/>
                  </a:lnTo>
                  <a:lnTo>
                    <a:pt x="9497859" y="5372100"/>
                  </a:lnTo>
                  <a:lnTo>
                    <a:pt x="11048529" y="2686050"/>
                  </a:lnTo>
                  <a:lnTo>
                    <a:pt x="9497859" y="0"/>
                  </a:lnTo>
                  <a:close/>
                </a:path>
              </a:pathLst>
            </a:custGeom>
            <a:solidFill>
              <a:srgbClr val="A4E473"/>
            </a:solidFill>
          </p:spPr>
        </p:sp>
      </p:grpSp>
      <p:grpSp>
        <p:nvGrpSpPr>
          <p:cNvPr id="4" name="Group 4"/>
          <p:cNvGrpSpPr/>
          <p:nvPr/>
        </p:nvGrpSpPr>
        <p:grpSpPr>
          <a:xfrm>
            <a:off x="8611724" y="-865713"/>
            <a:ext cx="2695438" cy="2334501"/>
            <a:chOff x="0" y="0"/>
            <a:chExt cx="6202680" cy="5372100"/>
          </a:xfrm>
        </p:grpSpPr>
        <p:sp>
          <p:nvSpPr>
            <p:cNvPr id="5" name="Freeform 5"/>
            <p:cNvSpPr/>
            <p:nvPr/>
          </p:nvSpPr>
          <p:spPr>
            <a:xfrm>
              <a:off x="0" y="0"/>
              <a:ext cx="6202680" cy="5372100"/>
            </a:xfrm>
            <a:custGeom>
              <a:avLst/>
              <a:gdLst/>
              <a:ahLst/>
              <a:cxnLst/>
              <a:rect l="l" t="t" r="r" b="b"/>
              <a:pathLst>
                <a:path w="6202680" h="5372100">
                  <a:moveTo>
                    <a:pt x="4652010" y="0"/>
                  </a:moveTo>
                  <a:lnTo>
                    <a:pt x="1550670" y="0"/>
                  </a:lnTo>
                  <a:lnTo>
                    <a:pt x="0" y="2686050"/>
                  </a:lnTo>
                  <a:lnTo>
                    <a:pt x="1550670" y="5372100"/>
                  </a:lnTo>
                  <a:lnTo>
                    <a:pt x="4652010" y="5372100"/>
                  </a:lnTo>
                  <a:lnTo>
                    <a:pt x="6202680" y="2686050"/>
                  </a:lnTo>
                  <a:lnTo>
                    <a:pt x="4652010" y="0"/>
                  </a:lnTo>
                  <a:close/>
                </a:path>
              </a:pathLst>
            </a:custGeom>
            <a:solidFill>
              <a:srgbClr val="00A181"/>
            </a:solidFill>
          </p:spPr>
        </p:sp>
      </p:grpSp>
      <p:sp>
        <p:nvSpPr>
          <p:cNvPr id="6" name="TextBox 6"/>
          <p:cNvSpPr txBox="1"/>
          <p:nvPr/>
        </p:nvSpPr>
        <p:spPr>
          <a:xfrm>
            <a:off x="1028700" y="-57150"/>
            <a:ext cx="7752807" cy="2327910"/>
          </a:xfrm>
          <a:prstGeom prst="rect">
            <a:avLst/>
          </a:prstGeom>
        </p:spPr>
        <p:txBody>
          <a:bodyPr lIns="0" tIns="0" rIns="0" bIns="0" rtlCol="0" anchor="t">
            <a:spAutoFit/>
          </a:bodyPr>
          <a:lstStyle/>
          <a:p>
            <a:pPr marL="0" lvl="0" indent="0">
              <a:lnSpc>
                <a:spcPts val="9360"/>
              </a:lnSpc>
              <a:spcBef>
                <a:spcPct val="0"/>
              </a:spcBef>
            </a:pPr>
            <a:r>
              <a:rPr lang="en-US" sz="7200" spc="-72">
                <a:solidFill>
                  <a:srgbClr val="000000"/>
                </a:solidFill>
                <a:latin typeface="Muli Bold"/>
              </a:rPr>
              <a:t>Phương thức quảng cáo</a:t>
            </a:r>
          </a:p>
        </p:txBody>
      </p:sp>
      <p:sp>
        <p:nvSpPr>
          <p:cNvPr id="7" name="TextBox 7"/>
          <p:cNvSpPr txBox="1"/>
          <p:nvPr/>
        </p:nvSpPr>
        <p:spPr>
          <a:xfrm>
            <a:off x="496424" y="3635375"/>
            <a:ext cx="16762876" cy="5622925"/>
          </a:xfrm>
          <a:prstGeom prst="rect">
            <a:avLst/>
          </a:prstGeom>
        </p:spPr>
        <p:txBody>
          <a:bodyPr lIns="0" tIns="0" rIns="0" bIns="0" rtlCol="0" anchor="t">
            <a:spAutoFit/>
          </a:bodyPr>
          <a:lstStyle/>
          <a:p>
            <a:pPr marL="863601" lvl="1" indent="-431801" algn="just">
              <a:lnSpc>
                <a:spcPts val="5600"/>
              </a:lnSpc>
              <a:buFont typeface="Arial"/>
              <a:buChar char="•"/>
            </a:pPr>
            <a:r>
              <a:rPr lang="en-US" sz="4000">
                <a:solidFill>
                  <a:srgbClr val="F4F4F4"/>
                </a:solidFill>
                <a:latin typeface="Muli Bold"/>
              </a:rPr>
              <a:t>Pop-under ad: Một quảng cáo xuất hiện bên dưới trình duyệt hiện tại cửa sổ, vì vậy khi người dùng đóng cửa sổ đang hoạt động, quảng cáo vẫn còn trên màn hình</a:t>
            </a:r>
          </a:p>
          <a:p>
            <a:pPr marL="863601" lvl="1" indent="-431801" algn="just">
              <a:lnSpc>
                <a:spcPts val="5600"/>
              </a:lnSpc>
              <a:buFont typeface="Arial"/>
              <a:buChar char="•"/>
            </a:pPr>
            <a:r>
              <a:rPr lang="en-US" sz="4000">
                <a:solidFill>
                  <a:srgbClr val="F4F4F4"/>
                </a:solidFill>
                <a:latin typeface="Muli Bold"/>
              </a:rPr>
              <a:t>Tiếp thị qua email:</a:t>
            </a:r>
            <a:r>
              <a:rPr lang="en-US" sz="4000">
                <a:solidFill>
                  <a:srgbClr val="F4F4F4"/>
                </a:solidFill>
                <a:latin typeface="Muli Bold Bold"/>
              </a:rPr>
              <a:t> </a:t>
            </a:r>
            <a:r>
              <a:rPr lang="en-US" sz="4000">
                <a:solidFill>
                  <a:srgbClr val="F4F4F4"/>
                </a:solidFill>
                <a:latin typeface="Muli Bold"/>
              </a:rPr>
              <a:t>Một hình thức tiếp thị trực tiếp sử dụng e-mail như một phương tiện truyền đạt thông điệp thương mại đến một người dùng</a:t>
            </a:r>
          </a:p>
          <a:p>
            <a:pPr marL="863601" lvl="1" indent="-431801" algn="just">
              <a:lnSpc>
                <a:spcPts val="5600"/>
              </a:lnSpc>
              <a:buFont typeface="Arial"/>
              <a:buChar char="•"/>
            </a:pPr>
            <a:r>
              <a:rPr lang="en-US" sz="4000">
                <a:solidFill>
                  <a:srgbClr val="F4F4F4"/>
                </a:solidFill>
                <a:latin typeface="Muli Bold"/>
              </a:rPr>
              <a:t>Quảng cáo qua email:</a:t>
            </a:r>
            <a:r>
              <a:rPr lang="en-US" sz="4000">
                <a:solidFill>
                  <a:srgbClr val="F4F4F4"/>
                </a:solidFill>
                <a:latin typeface="Muli Bold Bold"/>
              </a:rPr>
              <a:t> </a:t>
            </a:r>
            <a:r>
              <a:rPr lang="en-US" sz="4000">
                <a:solidFill>
                  <a:srgbClr val="F4F4F4"/>
                </a:solidFill>
                <a:latin typeface="Muli Bold"/>
              </a:rPr>
              <a:t>Thêm quảng cáo vào thư điện tử được gửi tới khách hàng</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004651"/>
        </a:solidFill>
        <a:effectLst/>
      </p:bgPr>
    </p:bg>
    <p:spTree>
      <p:nvGrpSpPr>
        <p:cNvPr id="1" name=""/>
        <p:cNvGrpSpPr/>
        <p:nvPr/>
      </p:nvGrpSpPr>
      <p:grpSpPr>
        <a:xfrm>
          <a:off x="0" y="0"/>
          <a:ext cx="0" cy="0"/>
          <a:chOff x="0" y="0"/>
          <a:chExt cx="0" cy="0"/>
        </a:xfrm>
      </p:grpSpPr>
      <p:grpSp>
        <p:nvGrpSpPr>
          <p:cNvPr id="2" name="Group 2"/>
          <p:cNvGrpSpPr/>
          <p:nvPr/>
        </p:nvGrpSpPr>
        <p:grpSpPr>
          <a:xfrm rot="-10800000">
            <a:off x="-2915828" y="-3678236"/>
            <a:ext cx="12804984" cy="6226137"/>
            <a:chOff x="0" y="0"/>
            <a:chExt cx="11048529" cy="5372100"/>
          </a:xfrm>
        </p:grpSpPr>
        <p:sp>
          <p:nvSpPr>
            <p:cNvPr id="3" name="Freeform 3"/>
            <p:cNvSpPr/>
            <p:nvPr/>
          </p:nvSpPr>
          <p:spPr>
            <a:xfrm>
              <a:off x="0" y="0"/>
              <a:ext cx="11048529" cy="5372100"/>
            </a:xfrm>
            <a:custGeom>
              <a:avLst/>
              <a:gdLst/>
              <a:ahLst/>
              <a:cxnLst/>
              <a:rect l="l" t="t" r="r" b="b"/>
              <a:pathLst>
                <a:path w="11048529" h="5372100">
                  <a:moveTo>
                    <a:pt x="9497859" y="0"/>
                  </a:moveTo>
                  <a:lnTo>
                    <a:pt x="1550670" y="0"/>
                  </a:lnTo>
                  <a:lnTo>
                    <a:pt x="0" y="2686050"/>
                  </a:lnTo>
                  <a:lnTo>
                    <a:pt x="1550670" y="5372100"/>
                  </a:lnTo>
                  <a:lnTo>
                    <a:pt x="9497859" y="5372100"/>
                  </a:lnTo>
                  <a:lnTo>
                    <a:pt x="11048529" y="2686050"/>
                  </a:lnTo>
                  <a:lnTo>
                    <a:pt x="9497859" y="0"/>
                  </a:lnTo>
                  <a:close/>
                </a:path>
              </a:pathLst>
            </a:custGeom>
            <a:solidFill>
              <a:srgbClr val="A4E473"/>
            </a:solidFill>
          </p:spPr>
        </p:sp>
      </p:grpSp>
      <p:grpSp>
        <p:nvGrpSpPr>
          <p:cNvPr id="4" name="Group 4"/>
          <p:cNvGrpSpPr/>
          <p:nvPr/>
        </p:nvGrpSpPr>
        <p:grpSpPr>
          <a:xfrm>
            <a:off x="8611724" y="-865713"/>
            <a:ext cx="2695438" cy="2334501"/>
            <a:chOff x="0" y="0"/>
            <a:chExt cx="6202680" cy="5372100"/>
          </a:xfrm>
        </p:grpSpPr>
        <p:sp>
          <p:nvSpPr>
            <p:cNvPr id="5" name="Freeform 5"/>
            <p:cNvSpPr/>
            <p:nvPr/>
          </p:nvSpPr>
          <p:spPr>
            <a:xfrm>
              <a:off x="0" y="0"/>
              <a:ext cx="6202680" cy="5372100"/>
            </a:xfrm>
            <a:custGeom>
              <a:avLst/>
              <a:gdLst/>
              <a:ahLst/>
              <a:cxnLst/>
              <a:rect l="l" t="t" r="r" b="b"/>
              <a:pathLst>
                <a:path w="6202680" h="5372100">
                  <a:moveTo>
                    <a:pt x="4652010" y="0"/>
                  </a:moveTo>
                  <a:lnTo>
                    <a:pt x="1550670" y="0"/>
                  </a:lnTo>
                  <a:lnTo>
                    <a:pt x="0" y="2686050"/>
                  </a:lnTo>
                  <a:lnTo>
                    <a:pt x="1550670" y="5372100"/>
                  </a:lnTo>
                  <a:lnTo>
                    <a:pt x="4652010" y="5372100"/>
                  </a:lnTo>
                  <a:lnTo>
                    <a:pt x="6202680" y="2686050"/>
                  </a:lnTo>
                  <a:lnTo>
                    <a:pt x="4652010" y="0"/>
                  </a:lnTo>
                  <a:close/>
                </a:path>
              </a:pathLst>
            </a:custGeom>
            <a:solidFill>
              <a:srgbClr val="00A181"/>
            </a:solidFill>
          </p:spPr>
        </p:sp>
      </p:grpSp>
      <p:sp>
        <p:nvSpPr>
          <p:cNvPr id="6" name="TextBox 6"/>
          <p:cNvSpPr txBox="1"/>
          <p:nvPr/>
        </p:nvSpPr>
        <p:spPr>
          <a:xfrm>
            <a:off x="1028700" y="-57150"/>
            <a:ext cx="7752807" cy="2327910"/>
          </a:xfrm>
          <a:prstGeom prst="rect">
            <a:avLst/>
          </a:prstGeom>
        </p:spPr>
        <p:txBody>
          <a:bodyPr lIns="0" tIns="0" rIns="0" bIns="0" rtlCol="0" anchor="t">
            <a:spAutoFit/>
          </a:bodyPr>
          <a:lstStyle/>
          <a:p>
            <a:pPr marL="0" lvl="0" indent="0">
              <a:lnSpc>
                <a:spcPts val="9360"/>
              </a:lnSpc>
              <a:spcBef>
                <a:spcPct val="0"/>
              </a:spcBef>
            </a:pPr>
            <a:r>
              <a:rPr lang="en-US" sz="7200" spc="-72">
                <a:solidFill>
                  <a:srgbClr val="000000"/>
                </a:solidFill>
                <a:latin typeface="Muli Bold"/>
              </a:rPr>
              <a:t>Phương thức quảng cáo</a:t>
            </a:r>
          </a:p>
        </p:txBody>
      </p:sp>
      <p:sp>
        <p:nvSpPr>
          <p:cNvPr id="7" name="TextBox 7"/>
          <p:cNvSpPr txBox="1"/>
          <p:nvPr/>
        </p:nvSpPr>
        <p:spPr>
          <a:xfrm>
            <a:off x="554641" y="4020648"/>
            <a:ext cx="16704659" cy="5613400"/>
          </a:xfrm>
          <a:prstGeom prst="rect">
            <a:avLst/>
          </a:prstGeom>
        </p:spPr>
        <p:txBody>
          <a:bodyPr lIns="0" tIns="0" rIns="0" bIns="0" rtlCol="0" anchor="t">
            <a:spAutoFit/>
          </a:bodyPr>
          <a:lstStyle/>
          <a:p>
            <a:pPr marL="863598" lvl="1" indent="-431799" algn="just">
              <a:lnSpc>
                <a:spcPts val="5599"/>
              </a:lnSpc>
              <a:buFont typeface="Arial"/>
              <a:buChar char="•"/>
            </a:pPr>
            <a:r>
              <a:rPr lang="en-US" sz="3999">
                <a:solidFill>
                  <a:srgbClr val="F4F4F4"/>
                </a:solidFill>
                <a:latin typeface="Muli Bold"/>
              </a:rPr>
              <a:t>Một phương pháp đặt quảng cáo trực tuyến trên các trang Web được hiển thị từ kết quả các truy vấn của công cụ tìm kiếm</a:t>
            </a:r>
          </a:p>
          <a:p>
            <a:pPr marL="863598" lvl="1" indent="-431799" algn="just">
              <a:lnSpc>
                <a:spcPts val="5599"/>
              </a:lnSpc>
              <a:buFont typeface="Arial"/>
              <a:buChar char="•"/>
            </a:pPr>
            <a:r>
              <a:rPr lang="en-US" sz="3999">
                <a:solidFill>
                  <a:srgbClr val="F4F4F4"/>
                </a:solidFill>
                <a:latin typeface="Muli Bold"/>
              </a:rPr>
              <a:t>Danh sách URL (URL Listing)</a:t>
            </a:r>
          </a:p>
          <a:p>
            <a:pPr marL="863598" lvl="1" indent="-431799" algn="just">
              <a:lnSpc>
                <a:spcPts val="5599"/>
              </a:lnSpc>
              <a:buFont typeface="Arial"/>
              <a:buChar char="•"/>
            </a:pPr>
            <a:r>
              <a:rPr lang="en-US" sz="3999">
                <a:solidFill>
                  <a:srgbClr val="F4F4F4"/>
                </a:solidFill>
                <a:latin typeface="Muli Bold"/>
              </a:rPr>
              <a:t>Quảng cáo từ khóa (Keyword Advertising)</a:t>
            </a:r>
          </a:p>
          <a:p>
            <a:pPr marL="863598" lvl="1" indent="-431799" algn="just">
              <a:lnSpc>
                <a:spcPts val="5599"/>
              </a:lnSpc>
              <a:buFont typeface="Arial"/>
              <a:buChar char="•"/>
            </a:pPr>
            <a:r>
              <a:rPr lang="en-US" sz="3999">
                <a:solidFill>
                  <a:srgbClr val="F4F4F4"/>
                </a:solidFill>
                <a:latin typeface="Muli Bold"/>
              </a:rPr>
              <a:t>Tối ưu hóa công cụ tìm kiếm (SEO) (Search Engine Optimization): Tăng thứ hạng trang web trên công cụ tìm kiếm. Các công cụ tối ưu hóa sử dụng thuật toán xếp hạng tìm kiếm và các cụm từ tìm kiếm tốt nhất, đồng thời điều chỉnh quảng cáo cho phù hợp</a:t>
            </a:r>
          </a:p>
        </p:txBody>
      </p:sp>
      <p:sp>
        <p:nvSpPr>
          <p:cNvPr id="8" name="TextBox 8"/>
          <p:cNvSpPr txBox="1"/>
          <p:nvPr/>
        </p:nvSpPr>
        <p:spPr>
          <a:xfrm>
            <a:off x="1028700" y="2714431"/>
            <a:ext cx="16230600" cy="962660"/>
          </a:xfrm>
          <a:prstGeom prst="rect">
            <a:avLst/>
          </a:prstGeom>
        </p:spPr>
        <p:txBody>
          <a:bodyPr lIns="0" tIns="0" rIns="0" bIns="0" rtlCol="0" anchor="t">
            <a:spAutoFit/>
          </a:bodyPr>
          <a:lstStyle/>
          <a:p>
            <a:pPr algn="ctr">
              <a:lnSpc>
                <a:spcPts val="7840"/>
              </a:lnSpc>
            </a:pPr>
            <a:r>
              <a:rPr lang="en-US" sz="5600">
                <a:solidFill>
                  <a:srgbClr val="F4F4F4"/>
                </a:solidFill>
                <a:latin typeface="Muli Bold"/>
              </a:rPr>
              <a:t>Quảng cáo tìm kiếm</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004651"/>
        </a:solidFill>
        <a:effectLst/>
      </p:bgPr>
    </p:bg>
    <p:spTree>
      <p:nvGrpSpPr>
        <p:cNvPr id="1" name=""/>
        <p:cNvGrpSpPr/>
        <p:nvPr/>
      </p:nvGrpSpPr>
      <p:grpSpPr>
        <a:xfrm>
          <a:off x="0" y="0"/>
          <a:ext cx="0" cy="0"/>
          <a:chOff x="0" y="0"/>
          <a:chExt cx="0" cy="0"/>
        </a:xfrm>
      </p:grpSpPr>
      <p:grpSp>
        <p:nvGrpSpPr>
          <p:cNvPr id="2" name="Group 2"/>
          <p:cNvGrpSpPr/>
          <p:nvPr/>
        </p:nvGrpSpPr>
        <p:grpSpPr>
          <a:xfrm rot="-10800000">
            <a:off x="-2915828" y="-3678236"/>
            <a:ext cx="12804984" cy="6226137"/>
            <a:chOff x="0" y="0"/>
            <a:chExt cx="11048529" cy="5372100"/>
          </a:xfrm>
        </p:grpSpPr>
        <p:sp>
          <p:nvSpPr>
            <p:cNvPr id="3" name="Freeform 3"/>
            <p:cNvSpPr/>
            <p:nvPr/>
          </p:nvSpPr>
          <p:spPr>
            <a:xfrm>
              <a:off x="0" y="0"/>
              <a:ext cx="11048529" cy="5372100"/>
            </a:xfrm>
            <a:custGeom>
              <a:avLst/>
              <a:gdLst/>
              <a:ahLst/>
              <a:cxnLst/>
              <a:rect l="l" t="t" r="r" b="b"/>
              <a:pathLst>
                <a:path w="11048529" h="5372100">
                  <a:moveTo>
                    <a:pt x="9497859" y="0"/>
                  </a:moveTo>
                  <a:lnTo>
                    <a:pt x="1550670" y="0"/>
                  </a:lnTo>
                  <a:lnTo>
                    <a:pt x="0" y="2686050"/>
                  </a:lnTo>
                  <a:lnTo>
                    <a:pt x="1550670" y="5372100"/>
                  </a:lnTo>
                  <a:lnTo>
                    <a:pt x="9497859" y="5372100"/>
                  </a:lnTo>
                  <a:lnTo>
                    <a:pt x="11048529" y="2686050"/>
                  </a:lnTo>
                  <a:lnTo>
                    <a:pt x="9497859" y="0"/>
                  </a:lnTo>
                  <a:close/>
                </a:path>
              </a:pathLst>
            </a:custGeom>
            <a:solidFill>
              <a:srgbClr val="A4E473"/>
            </a:solidFill>
          </p:spPr>
        </p:sp>
      </p:grpSp>
      <p:grpSp>
        <p:nvGrpSpPr>
          <p:cNvPr id="4" name="Group 4"/>
          <p:cNvGrpSpPr/>
          <p:nvPr/>
        </p:nvGrpSpPr>
        <p:grpSpPr>
          <a:xfrm>
            <a:off x="8611724" y="-865713"/>
            <a:ext cx="2695438" cy="2334501"/>
            <a:chOff x="0" y="0"/>
            <a:chExt cx="6202680" cy="5372100"/>
          </a:xfrm>
        </p:grpSpPr>
        <p:sp>
          <p:nvSpPr>
            <p:cNvPr id="5" name="Freeform 5"/>
            <p:cNvSpPr/>
            <p:nvPr/>
          </p:nvSpPr>
          <p:spPr>
            <a:xfrm>
              <a:off x="0" y="0"/>
              <a:ext cx="6202680" cy="5372100"/>
            </a:xfrm>
            <a:custGeom>
              <a:avLst/>
              <a:gdLst/>
              <a:ahLst/>
              <a:cxnLst/>
              <a:rect l="l" t="t" r="r" b="b"/>
              <a:pathLst>
                <a:path w="6202680" h="5372100">
                  <a:moveTo>
                    <a:pt x="4652010" y="0"/>
                  </a:moveTo>
                  <a:lnTo>
                    <a:pt x="1550670" y="0"/>
                  </a:lnTo>
                  <a:lnTo>
                    <a:pt x="0" y="2686050"/>
                  </a:lnTo>
                  <a:lnTo>
                    <a:pt x="1550670" y="5372100"/>
                  </a:lnTo>
                  <a:lnTo>
                    <a:pt x="4652010" y="5372100"/>
                  </a:lnTo>
                  <a:lnTo>
                    <a:pt x="6202680" y="2686050"/>
                  </a:lnTo>
                  <a:lnTo>
                    <a:pt x="4652010" y="0"/>
                  </a:lnTo>
                  <a:close/>
                </a:path>
              </a:pathLst>
            </a:custGeom>
            <a:solidFill>
              <a:srgbClr val="00A181"/>
            </a:solidFill>
          </p:spPr>
        </p:sp>
      </p:grpSp>
      <p:sp>
        <p:nvSpPr>
          <p:cNvPr id="6" name="TextBox 6"/>
          <p:cNvSpPr txBox="1"/>
          <p:nvPr/>
        </p:nvSpPr>
        <p:spPr>
          <a:xfrm>
            <a:off x="1028700" y="-57150"/>
            <a:ext cx="7752807" cy="2327910"/>
          </a:xfrm>
          <a:prstGeom prst="rect">
            <a:avLst/>
          </a:prstGeom>
        </p:spPr>
        <p:txBody>
          <a:bodyPr lIns="0" tIns="0" rIns="0" bIns="0" rtlCol="0" anchor="t">
            <a:spAutoFit/>
          </a:bodyPr>
          <a:lstStyle/>
          <a:p>
            <a:pPr marL="0" lvl="0" indent="0">
              <a:lnSpc>
                <a:spcPts val="9360"/>
              </a:lnSpc>
              <a:spcBef>
                <a:spcPct val="0"/>
              </a:spcBef>
            </a:pPr>
            <a:r>
              <a:rPr lang="en-US" sz="7200" spc="-72">
                <a:solidFill>
                  <a:srgbClr val="000000"/>
                </a:solidFill>
                <a:latin typeface="Muli Bold"/>
              </a:rPr>
              <a:t>Phương thức quảng cáo</a:t>
            </a:r>
          </a:p>
        </p:txBody>
      </p:sp>
      <p:sp>
        <p:nvSpPr>
          <p:cNvPr id="7" name="TextBox 7"/>
          <p:cNvSpPr txBox="1"/>
          <p:nvPr/>
        </p:nvSpPr>
        <p:spPr>
          <a:xfrm>
            <a:off x="649453" y="4714875"/>
            <a:ext cx="16609847" cy="4543425"/>
          </a:xfrm>
          <a:prstGeom prst="rect">
            <a:avLst/>
          </a:prstGeom>
        </p:spPr>
        <p:txBody>
          <a:bodyPr lIns="0" tIns="0" rIns="0" bIns="0" rtlCol="0" anchor="t">
            <a:spAutoFit/>
          </a:bodyPr>
          <a:lstStyle/>
          <a:p>
            <a:pPr marL="863601" lvl="1" indent="-431801" algn="just">
              <a:lnSpc>
                <a:spcPts val="6000"/>
              </a:lnSpc>
              <a:buFont typeface="Arial"/>
              <a:buChar char="•"/>
            </a:pPr>
            <a:r>
              <a:rPr lang="en-US" sz="4000">
                <a:solidFill>
                  <a:srgbClr val="F4F4F4"/>
                </a:solidFill>
                <a:latin typeface="Muli Bold"/>
              </a:rPr>
              <a:t>Video do người tiêu dùng tạo (Consumer-Generated Videos)</a:t>
            </a:r>
          </a:p>
          <a:p>
            <a:pPr marL="863601" lvl="1" indent="-431801" algn="just">
              <a:lnSpc>
                <a:spcPts val="6000"/>
              </a:lnSpc>
              <a:buFont typeface="Arial"/>
              <a:buChar char="•"/>
            </a:pPr>
            <a:r>
              <a:rPr lang="en-US" sz="4000">
                <a:solidFill>
                  <a:srgbClr val="F4F4F4"/>
                </a:solidFill>
                <a:latin typeface="Muli Bold"/>
              </a:rPr>
              <a:t>Video tương tác (Interactive video) Một kỹ thuật được sử dụng để kết hợp giữa tương tác của người dùng với video</a:t>
            </a:r>
          </a:p>
          <a:p>
            <a:pPr marL="863601" lvl="1" indent="-431801" algn="just">
              <a:lnSpc>
                <a:spcPts val="6000"/>
              </a:lnSpc>
              <a:buFont typeface="Arial"/>
              <a:buChar char="•"/>
            </a:pPr>
            <a:r>
              <a:rPr lang="en-US" sz="4000">
                <a:solidFill>
                  <a:srgbClr val="F4F4F4"/>
                </a:solidFill>
                <a:latin typeface="Muli Bold"/>
              </a:rPr>
              <a:t>Video lan truyền (Viral video): Một video clip được phổ biến rộng rãi thông qua quá trình chia sẻ Internet, điển hình là qua e-mail hoặc tin nhắn, blog và chia sẻ phương tiện truyền thông khác</a:t>
            </a:r>
          </a:p>
        </p:txBody>
      </p:sp>
      <p:sp>
        <p:nvSpPr>
          <p:cNvPr id="8" name="TextBox 8"/>
          <p:cNvSpPr txBox="1"/>
          <p:nvPr/>
        </p:nvSpPr>
        <p:spPr>
          <a:xfrm>
            <a:off x="953435" y="3154821"/>
            <a:ext cx="16001883" cy="962660"/>
          </a:xfrm>
          <a:prstGeom prst="rect">
            <a:avLst/>
          </a:prstGeom>
        </p:spPr>
        <p:txBody>
          <a:bodyPr lIns="0" tIns="0" rIns="0" bIns="0" rtlCol="0" anchor="t">
            <a:spAutoFit/>
          </a:bodyPr>
          <a:lstStyle/>
          <a:p>
            <a:pPr algn="ctr">
              <a:lnSpc>
                <a:spcPts val="7840"/>
              </a:lnSpc>
            </a:pPr>
            <a:r>
              <a:rPr lang="en-US" sz="5600">
                <a:solidFill>
                  <a:srgbClr val="F4F4F4"/>
                </a:solidFill>
                <a:latin typeface="Muli Bold"/>
              </a:rPr>
              <a:t>Quảng cáo video</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TextBox 2"/>
          <p:cNvSpPr txBox="1"/>
          <p:nvPr/>
        </p:nvSpPr>
        <p:spPr>
          <a:xfrm>
            <a:off x="747648" y="318816"/>
            <a:ext cx="4849063" cy="2181225"/>
          </a:xfrm>
          <a:prstGeom prst="rect">
            <a:avLst/>
          </a:prstGeom>
        </p:spPr>
        <p:txBody>
          <a:bodyPr lIns="0" tIns="0" rIns="0" bIns="0" rtlCol="0" anchor="t">
            <a:spAutoFit/>
          </a:bodyPr>
          <a:lstStyle/>
          <a:p>
            <a:pPr>
              <a:lnSpc>
                <a:spcPts val="8640"/>
              </a:lnSpc>
              <a:spcBef>
                <a:spcPct val="0"/>
              </a:spcBef>
            </a:pPr>
            <a:r>
              <a:rPr lang="en-US" sz="7200" spc="-72">
                <a:solidFill>
                  <a:srgbClr val="000000"/>
                </a:solidFill>
                <a:latin typeface="Muli Bold"/>
              </a:rPr>
              <a:t>Các mục tiêu chính</a:t>
            </a:r>
          </a:p>
        </p:txBody>
      </p:sp>
      <p:grpSp>
        <p:nvGrpSpPr>
          <p:cNvPr id="3" name="Group 3"/>
          <p:cNvGrpSpPr/>
          <p:nvPr/>
        </p:nvGrpSpPr>
        <p:grpSpPr>
          <a:xfrm rot="-10800000">
            <a:off x="-1306086" y="4784384"/>
            <a:ext cx="4985461" cy="4317433"/>
            <a:chOff x="0" y="0"/>
            <a:chExt cx="3619627" cy="3134614"/>
          </a:xfrm>
        </p:grpSpPr>
        <p:sp>
          <p:nvSpPr>
            <p:cNvPr id="4" name="Freeform 4"/>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5" name="Group 5"/>
          <p:cNvGrpSpPr/>
          <p:nvPr/>
        </p:nvGrpSpPr>
        <p:grpSpPr>
          <a:xfrm rot="-10800000">
            <a:off x="3061137" y="7468788"/>
            <a:ext cx="3480308" cy="3013963"/>
            <a:chOff x="0" y="0"/>
            <a:chExt cx="3619627" cy="3134614"/>
          </a:xfrm>
        </p:grpSpPr>
        <p:sp>
          <p:nvSpPr>
            <p:cNvPr id="6" name="Freeform 6"/>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grpSp>
        <p:nvGrpSpPr>
          <p:cNvPr id="7" name="Group 7"/>
          <p:cNvGrpSpPr/>
          <p:nvPr/>
        </p:nvGrpSpPr>
        <p:grpSpPr>
          <a:xfrm rot="-10800000">
            <a:off x="2780085" y="4005595"/>
            <a:ext cx="1798578" cy="1557577"/>
            <a:chOff x="0" y="0"/>
            <a:chExt cx="3619627" cy="3134614"/>
          </a:xfrm>
        </p:grpSpPr>
        <p:sp>
          <p:nvSpPr>
            <p:cNvPr id="8" name="Freeform 8"/>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9" name="Group 9"/>
          <p:cNvGrpSpPr/>
          <p:nvPr/>
        </p:nvGrpSpPr>
        <p:grpSpPr>
          <a:xfrm rot="-10800000">
            <a:off x="300983" y="7795449"/>
            <a:ext cx="3378391" cy="2925703"/>
            <a:chOff x="0" y="0"/>
            <a:chExt cx="3619627" cy="3134614"/>
          </a:xfrm>
        </p:grpSpPr>
        <p:sp>
          <p:nvSpPr>
            <p:cNvPr id="10" name="Freeform 10"/>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sp>
        <p:nvSpPr>
          <p:cNvPr id="11" name="TextBox 11"/>
          <p:cNvSpPr txBox="1"/>
          <p:nvPr/>
        </p:nvSpPr>
        <p:spPr>
          <a:xfrm>
            <a:off x="7303990" y="309291"/>
            <a:ext cx="9315331" cy="1200150"/>
          </a:xfrm>
          <a:prstGeom prst="rect">
            <a:avLst/>
          </a:prstGeom>
        </p:spPr>
        <p:txBody>
          <a:bodyPr lIns="0" tIns="0" rIns="0" bIns="0" rtlCol="0" anchor="t">
            <a:spAutoFit/>
          </a:bodyPr>
          <a:lstStyle/>
          <a:p>
            <a:pPr algn="just">
              <a:lnSpc>
                <a:spcPts val="4799"/>
              </a:lnSpc>
              <a:spcBef>
                <a:spcPct val="0"/>
              </a:spcBef>
            </a:pPr>
            <a:r>
              <a:rPr lang="en-US" sz="3999">
                <a:solidFill>
                  <a:srgbClr val="000000"/>
                </a:solidFill>
                <a:latin typeface="Muli Bold"/>
              </a:rPr>
              <a:t>6. Mô tả nghiên cứu thị trường người tiêu dùng trong thương mại điện tử</a:t>
            </a:r>
          </a:p>
        </p:txBody>
      </p:sp>
      <p:sp>
        <p:nvSpPr>
          <p:cNvPr id="12" name="TextBox 12"/>
          <p:cNvSpPr txBox="1"/>
          <p:nvPr/>
        </p:nvSpPr>
        <p:spPr>
          <a:xfrm>
            <a:off x="7303990" y="1940423"/>
            <a:ext cx="9315331" cy="1200150"/>
          </a:xfrm>
          <a:prstGeom prst="rect">
            <a:avLst/>
          </a:prstGeom>
        </p:spPr>
        <p:txBody>
          <a:bodyPr lIns="0" tIns="0" rIns="0" bIns="0" rtlCol="0" anchor="t">
            <a:spAutoFit/>
          </a:bodyPr>
          <a:lstStyle/>
          <a:p>
            <a:pPr algn="just">
              <a:lnSpc>
                <a:spcPts val="4799"/>
              </a:lnSpc>
              <a:spcBef>
                <a:spcPct val="0"/>
              </a:spcBef>
            </a:pPr>
            <a:r>
              <a:rPr lang="en-US" sz="3999">
                <a:solidFill>
                  <a:srgbClr val="000000"/>
                </a:solidFill>
                <a:latin typeface="Muli Bold"/>
              </a:rPr>
              <a:t>7. Mô tả mục tiêu quảng cáo trang web và các đặc trưng của nó</a:t>
            </a:r>
          </a:p>
        </p:txBody>
      </p:sp>
      <p:sp>
        <p:nvSpPr>
          <p:cNvPr id="13" name="TextBox 13"/>
          <p:cNvSpPr txBox="1"/>
          <p:nvPr/>
        </p:nvSpPr>
        <p:spPr>
          <a:xfrm>
            <a:off x="7303990" y="3419475"/>
            <a:ext cx="9315331" cy="1200150"/>
          </a:xfrm>
          <a:prstGeom prst="rect">
            <a:avLst/>
          </a:prstGeom>
        </p:spPr>
        <p:txBody>
          <a:bodyPr lIns="0" tIns="0" rIns="0" bIns="0" rtlCol="0" anchor="t">
            <a:spAutoFit/>
          </a:bodyPr>
          <a:lstStyle/>
          <a:p>
            <a:pPr>
              <a:lnSpc>
                <a:spcPts val="4799"/>
              </a:lnSpc>
              <a:spcBef>
                <a:spcPct val="0"/>
              </a:spcBef>
            </a:pPr>
            <a:r>
              <a:rPr lang="en-US" sz="3999">
                <a:solidFill>
                  <a:srgbClr val="000000"/>
                </a:solidFill>
                <a:latin typeface="Muli Bold"/>
              </a:rPr>
              <a:t>8. Mô tả các phương thức quảng cáo sử dụng trên trang web</a:t>
            </a:r>
          </a:p>
        </p:txBody>
      </p:sp>
      <p:sp>
        <p:nvSpPr>
          <p:cNvPr id="14" name="TextBox 14"/>
          <p:cNvSpPr txBox="1"/>
          <p:nvPr/>
        </p:nvSpPr>
        <p:spPr>
          <a:xfrm>
            <a:off x="7303990" y="5007944"/>
            <a:ext cx="9315331" cy="1200150"/>
          </a:xfrm>
          <a:prstGeom prst="rect">
            <a:avLst/>
          </a:prstGeom>
        </p:spPr>
        <p:txBody>
          <a:bodyPr lIns="0" tIns="0" rIns="0" bIns="0" rtlCol="0" anchor="t">
            <a:spAutoFit/>
          </a:bodyPr>
          <a:lstStyle/>
          <a:p>
            <a:pPr algn="just">
              <a:lnSpc>
                <a:spcPts val="4799"/>
              </a:lnSpc>
              <a:spcBef>
                <a:spcPct val="0"/>
              </a:spcBef>
            </a:pPr>
            <a:r>
              <a:rPr lang="en-US" sz="3999">
                <a:solidFill>
                  <a:srgbClr val="000000"/>
                </a:solidFill>
                <a:latin typeface="Muli Bold"/>
              </a:rPr>
              <a:t>9. Mô tả các khái niệm và công nghệ tiếp thị di động</a:t>
            </a:r>
          </a:p>
        </p:txBody>
      </p:sp>
      <p:sp>
        <p:nvSpPr>
          <p:cNvPr id="15" name="TextBox 15"/>
          <p:cNvSpPr txBox="1"/>
          <p:nvPr/>
        </p:nvSpPr>
        <p:spPr>
          <a:xfrm>
            <a:off x="7303990" y="6678372"/>
            <a:ext cx="9315331" cy="1800225"/>
          </a:xfrm>
          <a:prstGeom prst="rect">
            <a:avLst/>
          </a:prstGeom>
        </p:spPr>
        <p:txBody>
          <a:bodyPr lIns="0" tIns="0" rIns="0" bIns="0" rtlCol="0" anchor="t">
            <a:spAutoFit/>
          </a:bodyPr>
          <a:lstStyle/>
          <a:p>
            <a:pPr algn="just">
              <a:lnSpc>
                <a:spcPts val="4799"/>
              </a:lnSpc>
              <a:spcBef>
                <a:spcPct val="0"/>
              </a:spcBef>
            </a:pPr>
            <a:r>
              <a:rPr lang="en-US" sz="3999">
                <a:solidFill>
                  <a:srgbClr val="000000"/>
                </a:solidFill>
                <a:latin typeface="Muli Bold"/>
              </a:rPr>
              <a:t>10. Mô tả các chiến lược quảng cáo trực tuyến và các loại khuyến mại khác nhau</a:t>
            </a:r>
          </a:p>
        </p:txBody>
      </p:sp>
      <p:sp>
        <p:nvSpPr>
          <p:cNvPr id="16" name="TextBox 16"/>
          <p:cNvSpPr txBox="1"/>
          <p:nvPr/>
        </p:nvSpPr>
        <p:spPr>
          <a:xfrm>
            <a:off x="7303990" y="8880519"/>
            <a:ext cx="9315331" cy="600075"/>
          </a:xfrm>
          <a:prstGeom prst="rect">
            <a:avLst/>
          </a:prstGeom>
        </p:spPr>
        <p:txBody>
          <a:bodyPr lIns="0" tIns="0" rIns="0" bIns="0" rtlCol="0" anchor="t">
            <a:spAutoFit/>
          </a:bodyPr>
          <a:lstStyle/>
          <a:p>
            <a:pPr algn="just">
              <a:lnSpc>
                <a:spcPts val="4799"/>
              </a:lnSpc>
              <a:spcBef>
                <a:spcPct val="0"/>
              </a:spcBef>
            </a:pPr>
            <a:r>
              <a:rPr lang="en-US" sz="3999">
                <a:solidFill>
                  <a:srgbClr val="000000"/>
                </a:solidFill>
                <a:latin typeface="Muli Bold"/>
              </a:rPr>
              <a:t>11. Mô tả một số chủ đề thực hiện</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004651"/>
        </a:solidFill>
        <a:effectLst/>
      </p:bgPr>
    </p:bg>
    <p:spTree>
      <p:nvGrpSpPr>
        <p:cNvPr id="1" name=""/>
        <p:cNvGrpSpPr/>
        <p:nvPr/>
      </p:nvGrpSpPr>
      <p:grpSpPr>
        <a:xfrm>
          <a:off x="0" y="0"/>
          <a:ext cx="0" cy="0"/>
          <a:chOff x="0" y="0"/>
          <a:chExt cx="0" cy="0"/>
        </a:xfrm>
      </p:grpSpPr>
      <p:grpSp>
        <p:nvGrpSpPr>
          <p:cNvPr id="2" name="Group 2"/>
          <p:cNvGrpSpPr/>
          <p:nvPr/>
        </p:nvGrpSpPr>
        <p:grpSpPr>
          <a:xfrm rot="-10800000">
            <a:off x="-2915828" y="-3678236"/>
            <a:ext cx="12804984" cy="6226137"/>
            <a:chOff x="0" y="0"/>
            <a:chExt cx="11048529" cy="5372100"/>
          </a:xfrm>
        </p:grpSpPr>
        <p:sp>
          <p:nvSpPr>
            <p:cNvPr id="3" name="Freeform 3"/>
            <p:cNvSpPr/>
            <p:nvPr/>
          </p:nvSpPr>
          <p:spPr>
            <a:xfrm>
              <a:off x="0" y="0"/>
              <a:ext cx="11048529" cy="5372100"/>
            </a:xfrm>
            <a:custGeom>
              <a:avLst/>
              <a:gdLst/>
              <a:ahLst/>
              <a:cxnLst/>
              <a:rect l="l" t="t" r="r" b="b"/>
              <a:pathLst>
                <a:path w="11048529" h="5372100">
                  <a:moveTo>
                    <a:pt x="9497859" y="0"/>
                  </a:moveTo>
                  <a:lnTo>
                    <a:pt x="1550670" y="0"/>
                  </a:lnTo>
                  <a:lnTo>
                    <a:pt x="0" y="2686050"/>
                  </a:lnTo>
                  <a:lnTo>
                    <a:pt x="1550670" y="5372100"/>
                  </a:lnTo>
                  <a:lnTo>
                    <a:pt x="9497859" y="5372100"/>
                  </a:lnTo>
                  <a:lnTo>
                    <a:pt x="11048529" y="2686050"/>
                  </a:lnTo>
                  <a:lnTo>
                    <a:pt x="9497859" y="0"/>
                  </a:lnTo>
                  <a:close/>
                </a:path>
              </a:pathLst>
            </a:custGeom>
            <a:solidFill>
              <a:srgbClr val="A4E473"/>
            </a:solidFill>
          </p:spPr>
        </p:sp>
      </p:grpSp>
      <p:grpSp>
        <p:nvGrpSpPr>
          <p:cNvPr id="4" name="Group 4"/>
          <p:cNvGrpSpPr/>
          <p:nvPr/>
        </p:nvGrpSpPr>
        <p:grpSpPr>
          <a:xfrm>
            <a:off x="8611724" y="-865713"/>
            <a:ext cx="2695438" cy="2334501"/>
            <a:chOff x="0" y="0"/>
            <a:chExt cx="6202680" cy="5372100"/>
          </a:xfrm>
        </p:grpSpPr>
        <p:sp>
          <p:nvSpPr>
            <p:cNvPr id="5" name="Freeform 5"/>
            <p:cNvSpPr/>
            <p:nvPr/>
          </p:nvSpPr>
          <p:spPr>
            <a:xfrm>
              <a:off x="0" y="0"/>
              <a:ext cx="6202680" cy="5372100"/>
            </a:xfrm>
            <a:custGeom>
              <a:avLst/>
              <a:gdLst/>
              <a:ahLst/>
              <a:cxnLst/>
              <a:rect l="l" t="t" r="r" b="b"/>
              <a:pathLst>
                <a:path w="6202680" h="5372100">
                  <a:moveTo>
                    <a:pt x="4652010" y="0"/>
                  </a:moveTo>
                  <a:lnTo>
                    <a:pt x="1550670" y="0"/>
                  </a:lnTo>
                  <a:lnTo>
                    <a:pt x="0" y="2686050"/>
                  </a:lnTo>
                  <a:lnTo>
                    <a:pt x="1550670" y="5372100"/>
                  </a:lnTo>
                  <a:lnTo>
                    <a:pt x="4652010" y="5372100"/>
                  </a:lnTo>
                  <a:lnTo>
                    <a:pt x="6202680" y="2686050"/>
                  </a:lnTo>
                  <a:lnTo>
                    <a:pt x="4652010" y="0"/>
                  </a:lnTo>
                  <a:close/>
                </a:path>
              </a:pathLst>
            </a:custGeom>
            <a:solidFill>
              <a:srgbClr val="00A181"/>
            </a:solidFill>
          </p:spPr>
        </p:sp>
      </p:grpSp>
      <p:sp>
        <p:nvSpPr>
          <p:cNvPr id="6" name="TextBox 6"/>
          <p:cNvSpPr txBox="1"/>
          <p:nvPr/>
        </p:nvSpPr>
        <p:spPr>
          <a:xfrm>
            <a:off x="1028700" y="-57150"/>
            <a:ext cx="7752807" cy="2327910"/>
          </a:xfrm>
          <a:prstGeom prst="rect">
            <a:avLst/>
          </a:prstGeom>
        </p:spPr>
        <p:txBody>
          <a:bodyPr lIns="0" tIns="0" rIns="0" bIns="0" rtlCol="0" anchor="t">
            <a:spAutoFit/>
          </a:bodyPr>
          <a:lstStyle/>
          <a:p>
            <a:pPr marL="0" lvl="0" indent="0">
              <a:lnSpc>
                <a:spcPts val="9360"/>
              </a:lnSpc>
              <a:spcBef>
                <a:spcPct val="0"/>
              </a:spcBef>
            </a:pPr>
            <a:r>
              <a:rPr lang="en-US" sz="7200" spc="-72">
                <a:solidFill>
                  <a:srgbClr val="000000"/>
                </a:solidFill>
                <a:latin typeface="Muli Bold"/>
              </a:rPr>
              <a:t>Phương thức quảng cáo</a:t>
            </a:r>
          </a:p>
        </p:txBody>
      </p:sp>
      <p:sp>
        <p:nvSpPr>
          <p:cNvPr id="7" name="TextBox 7"/>
          <p:cNvSpPr txBox="1"/>
          <p:nvPr/>
        </p:nvSpPr>
        <p:spPr>
          <a:xfrm>
            <a:off x="496424" y="3528189"/>
            <a:ext cx="16762876" cy="5229225"/>
          </a:xfrm>
          <a:prstGeom prst="rect">
            <a:avLst/>
          </a:prstGeom>
        </p:spPr>
        <p:txBody>
          <a:bodyPr lIns="0" tIns="0" rIns="0" bIns="0" rtlCol="0" anchor="t">
            <a:spAutoFit/>
          </a:bodyPr>
          <a:lstStyle/>
          <a:p>
            <a:pPr marL="863598" lvl="1" indent="-431799" algn="just">
              <a:lnSpc>
                <a:spcPts val="5999"/>
              </a:lnSpc>
              <a:buFont typeface="Arial"/>
              <a:buChar char="•"/>
            </a:pPr>
            <a:r>
              <a:rPr lang="en-US" sz="3999">
                <a:solidFill>
                  <a:srgbClr val="F4F4F4"/>
                </a:solidFill>
                <a:latin typeface="Muli Bold"/>
              </a:rPr>
              <a:t>Quảng cáo qua game (Advergaming):</a:t>
            </a:r>
            <a:r>
              <a:rPr lang="en-US" sz="3999">
                <a:solidFill>
                  <a:srgbClr val="F4F4F4"/>
                </a:solidFill>
                <a:latin typeface="Muli Bold Bold"/>
              </a:rPr>
              <a:t> </a:t>
            </a:r>
            <a:r>
              <a:rPr lang="en-US" sz="3999">
                <a:solidFill>
                  <a:srgbClr val="F4F4F4"/>
                </a:solidFill>
                <a:latin typeface="Muli Bold"/>
              </a:rPr>
              <a:t>Việc thực hành sử dụng trò chơi máy tính để quảng cáo một sản phẩm, một tổ chức, hoặc một quan điểm</a:t>
            </a:r>
          </a:p>
          <a:p>
            <a:pPr marL="863598" lvl="1" indent="-431799" algn="just">
              <a:lnSpc>
                <a:spcPts val="5999"/>
              </a:lnSpc>
              <a:buFont typeface="Arial"/>
              <a:buChar char="•"/>
            </a:pPr>
            <a:r>
              <a:rPr lang="en-US" sz="3999">
                <a:solidFill>
                  <a:srgbClr val="F4F4F4"/>
                </a:solidFill>
                <a:latin typeface="Muli Bold"/>
              </a:rPr>
              <a:t>Thực tế tăng cường (AR):</a:t>
            </a:r>
            <a:r>
              <a:rPr lang="en-US" sz="3999">
                <a:solidFill>
                  <a:srgbClr val="F4F4F4"/>
                </a:solidFill>
                <a:latin typeface="Muli Bold Bold"/>
              </a:rPr>
              <a:t> </a:t>
            </a:r>
            <a:r>
              <a:rPr lang="en-US" sz="3999">
                <a:solidFill>
                  <a:srgbClr val="F4F4F4"/>
                </a:solidFill>
                <a:latin typeface="Muli Bold"/>
              </a:rPr>
              <a:t>Đem lại một cái nhìn trực tiếp hoặc gián tiếp về một thế giới thực, nơi mà môi trường có các yếu tố được tăng cường bởi đầu vào cảm giác do máy tính tạo ra, chẳng hạn như âm thanh hoặc đồ họa</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1038225"/>
            <a:ext cx="10877082" cy="1085850"/>
          </a:xfrm>
          <a:prstGeom prst="rect">
            <a:avLst/>
          </a:prstGeom>
        </p:spPr>
        <p:txBody>
          <a:bodyPr lIns="0" tIns="0" rIns="0" bIns="0" rtlCol="0" anchor="t">
            <a:spAutoFit/>
          </a:bodyPr>
          <a:lstStyle/>
          <a:p>
            <a:pPr>
              <a:lnSpc>
                <a:spcPts val="8640"/>
              </a:lnSpc>
              <a:spcBef>
                <a:spcPct val="0"/>
              </a:spcBef>
            </a:pPr>
            <a:r>
              <a:rPr lang="en-US" sz="7200" spc="-72">
                <a:solidFill>
                  <a:srgbClr val="000000"/>
                </a:solidFill>
                <a:latin typeface="Muli Bold"/>
              </a:rPr>
              <a:t>Quảng cáo trên di động</a:t>
            </a:r>
          </a:p>
        </p:txBody>
      </p:sp>
      <p:grpSp>
        <p:nvGrpSpPr>
          <p:cNvPr id="3" name="Group 3"/>
          <p:cNvGrpSpPr/>
          <p:nvPr/>
        </p:nvGrpSpPr>
        <p:grpSpPr>
          <a:xfrm>
            <a:off x="16799111" y="1121779"/>
            <a:ext cx="2977778" cy="2578770"/>
            <a:chOff x="0" y="0"/>
            <a:chExt cx="3619627" cy="3134614"/>
          </a:xfrm>
        </p:grpSpPr>
        <p:sp>
          <p:nvSpPr>
            <p:cNvPr id="4" name="Freeform 4"/>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5" name="Group 5"/>
          <p:cNvGrpSpPr/>
          <p:nvPr/>
        </p:nvGrpSpPr>
        <p:grpSpPr>
          <a:xfrm>
            <a:off x="13624823" y="-1083963"/>
            <a:ext cx="4201515" cy="3638531"/>
            <a:chOff x="0" y="0"/>
            <a:chExt cx="3619627" cy="3134614"/>
          </a:xfrm>
        </p:grpSpPr>
        <p:sp>
          <p:nvSpPr>
            <p:cNvPr id="6" name="Freeform 6"/>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7" name="Group 7"/>
          <p:cNvGrpSpPr/>
          <p:nvPr/>
        </p:nvGrpSpPr>
        <p:grpSpPr>
          <a:xfrm>
            <a:off x="12384128" y="-339145"/>
            <a:ext cx="2481390" cy="2148895"/>
            <a:chOff x="0" y="0"/>
            <a:chExt cx="3619627" cy="3134614"/>
          </a:xfrm>
        </p:grpSpPr>
        <p:sp>
          <p:nvSpPr>
            <p:cNvPr id="8" name="Freeform 8"/>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sp>
        <p:nvSpPr>
          <p:cNvPr id="9" name="TextBox 9"/>
          <p:cNvSpPr txBox="1"/>
          <p:nvPr/>
        </p:nvSpPr>
        <p:spPr>
          <a:xfrm>
            <a:off x="791671" y="2740424"/>
            <a:ext cx="16230600" cy="6734175"/>
          </a:xfrm>
          <a:prstGeom prst="rect">
            <a:avLst/>
          </a:prstGeom>
        </p:spPr>
        <p:txBody>
          <a:bodyPr lIns="0" tIns="0" rIns="0" bIns="0" rtlCol="0" anchor="t">
            <a:spAutoFit/>
          </a:bodyPr>
          <a:lstStyle/>
          <a:p>
            <a:pPr marL="863598" lvl="1" indent="-431799" algn="just">
              <a:lnSpc>
                <a:spcPts val="5999"/>
              </a:lnSpc>
              <a:buFont typeface="Arial"/>
              <a:buChar char="•"/>
            </a:pPr>
            <a:r>
              <a:rPr lang="en-US" sz="3999">
                <a:solidFill>
                  <a:srgbClr val="000000"/>
                </a:solidFill>
                <a:latin typeface="Muli Bold"/>
              </a:rPr>
              <a:t>Tiếp thị di động (Mobile marketing): Tiến hành tiếp thị trên hoặc bằng thiết bị di động</a:t>
            </a:r>
          </a:p>
          <a:p>
            <a:pPr marL="863598" lvl="1" indent="-431799" algn="just">
              <a:lnSpc>
                <a:spcPts val="5999"/>
              </a:lnSpc>
              <a:buFont typeface="Arial"/>
              <a:buChar char="•"/>
            </a:pPr>
            <a:r>
              <a:rPr lang="en-US" sz="3999">
                <a:solidFill>
                  <a:srgbClr val="000000"/>
                </a:solidFill>
                <a:latin typeface="Muli Bold"/>
              </a:rPr>
              <a:t>Quảng cáo trên di động (m-advertising): Quảng cáo được gửi đến và trình bày trên thiết bị di động</a:t>
            </a:r>
          </a:p>
          <a:p>
            <a:pPr marL="1727196" lvl="2" indent="-575732" algn="just">
              <a:lnSpc>
                <a:spcPts val="5999"/>
              </a:lnSpc>
              <a:buFont typeface="Arial"/>
              <a:buChar char="⚬"/>
            </a:pPr>
            <a:r>
              <a:rPr lang="en-US" sz="3999">
                <a:solidFill>
                  <a:srgbClr val="000000"/>
                </a:solidFill>
                <a:latin typeface="Muli Bold"/>
              </a:rPr>
              <a:t>Quảng cáo tương tác di động</a:t>
            </a:r>
          </a:p>
          <a:p>
            <a:pPr marL="1727196" lvl="2" indent="-575732" algn="just">
              <a:lnSpc>
                <a:spcPts val="5999"/>
              </a:lnSpc>
              <a:buFont typeface="Arial"/>
              <a:buChar char="⚬"/>
            </a:pPr>
            <a:r>
              <a:rPr lang="en-US" sz="3999">
                <a:solidFill>
                  <a:srgbClr val="000000"/>
                </a:solidFill>
                <a:latin typeface="Muli Bold"/>
              </a:rPr>
              <a:t>Các loại quảng cáo di động</a:t>
            </a:r>
          </a:p>
          <a:p>
            <a:pPr marL="1727196" lvl="2" indent="-575732" algn="just">
              <a:lnSpc>
                <a:spcPts val="5999"/>
              </a:lnSpc>
              <a:buFont typeface="Arial"/>
              <a:buChar char="⚬"/>
            </a:pPr>
            <a:r>
              <a:rPr lang="en-US" sz="3999">
                <a:solidFill>
                  <a:srgbClr val="000000"/>
                </a:solidFill>
                <a:latin typeface="Muli Bold"/>
              </a:rPr>
              <a:t>Tiếp thị lan truyền trên thiết bị di động</a:t>
            </a:r>
          </a:p>
          <a:p>
            <a:pPr marL="1727196" lvl="2" indent="-575732" algn="just">
              <a:lnSpc>
                <a:spcPts val="5999"/>
              </a:lnSpc>
              <a:buFont typeface="Arial"/>
              <a:buChar char="⚬"/>
            </a:pPr>
            <a:r>
              <a:rPr lang="en-US" sz="3999">
                <a:solidFill>
                  <a:srgbClr val="000000"/>
                </a:solidFill>
                <a:latin typeface="Muli Bold"/>
              </a:rPr>
              <a:t>Chiến dịch tiếp thị và quảng cáo trên thiết bị di động</a:t>
            </a:r>
          </a:p>
          <a:p>
            <a:pPr marL="1727196" lvl="2" indent="-575732" algn="just">
              <a:lnSpc>
                <a:spcPts val="5999"/>
              </a:lnSpc>
              <a:buFont typeface="Arial"/>
              <a:buChar char="⚬"/>
            </a:pPr>
            <a:r>
              <a:rPr lang="en-US" sz="3999">
                <a:solidFill>
                  <a:srgbClr val="000000"/>
                </a:solidFill>
                <a:latin typeface="Muli Bold"/>
              </a:rPr>
              <a:t>Các ví dụ điển hình về Quảng cáo trên thiết bị di động</a:t>
            </a:r>
          </a:p>
        </p:txBody>
      </p:sp>
      <p:grpSp>
        <p:nvGrpSpPr>
          <p:cNvPr id="10" name="Group 10"/>
          <p:cNvGrpSpPr/>
          <p:nvPr/>
        </p:nvGrpSpPr>
        <p:grpSpPr>
          <a:xfrm>
            <a:off x="16175368" y="8979446"/>
            <a:ext cx="2481390" cy="2148895"/>
            <a:chOff x="0" y="0"/>
            <a:chExt cx="3619627" cy="3134614"/>
          </a:xfrm>
        </p:grpSpPr>
        <p:sp>
          <p:nvSpPr>
            <p:cNvPr id="11" name="Freeform 11"/>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grpSp>
        <p:nvGrpSpPr>
          <p:cNvPr id="12" name="Group 12"/>
          <p:cNvGrpSpPr/>
          <p:nvPr/>
        </p:nvGrpSpPr>
        <p:grpSpPr>
          <a:xfrm>
            <a:off x="-3172815" y="8467734"/>
            <a:ext cx="4201515" cy="3638531"/>
            <a:chOff x="0" y="0"/>
            <a:chExt cx="3619627" cy="3134614"/>
          </a:xfrm>
        </p:grpSpPr>
        <p:sp>
          <p:nvSpPr>
            <p:cNvPr id="13" name="Freeform 13"/>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1038225"/>
            <a:ext cx="10982481" cy="1085850"/>
          </a:xfrm>
          <a:prstGeom prst="rect">
            <a:avLst/>
          </a:prstGeom>
        </p:spPr>
        <p:txBody>
          <a:bodyPr lIns="0" tIns="0" rIns="0" bIns="0" rtlCol="0" anchor="t">
            <a:spAutoFit/>
          </a:bodyPr>
          <a:lstStyle/>
          <a:p>
            <a:pPr>
              <a:lnSpc>
                <a:spcPts val="8640"/>
              </a:lnSpc>
              <a:spcBef>
                <a:spcPct val="0"/>
              </a:spcBef>
            </a:pPr>
            <a:r>
              <a:rPr lang="en-US" sz="7200" spc="-72">
                <a:solidFill>
                  <a:srgbClr val="000000"/>
                </a:solidFill>
                <a:latin typeface="Muli Bold"/>
              </a:rPr>
              <a:t>Quảng cáo trên di động</a:t>
            </a:r>
          </a:p>
        </p:txBody>
      </p:sp>
      <p:grpSp>
        <p:nvGrpSpPr>
          <p:cNvPr id="3" name="Group 3"/>
          <p:cNvGrpSpPr/>
          <p:nvPr/>
        </p:nvGrpSpPr>
        <p:grpSpPr>
          <a:xfrm>
            <a:off x="16799111" y="1121779"/>
            <a:ext cx="2977778" cy="2578770"/>
            <a:chOff x="0" y="0"/>
            <a:chExt cx="3619627" cy="3134614"/>
          </a:xfrm>
        </p:grpSpPr>
        <p:sp>
          <p:nvSpPr>
            <p:cNvPr id="4" name="Freeform 4"/>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5" name="Group 5"/>
          <p:cNvGrpSpPr/>
          <p:nvPr/>
        </p:nvGrpSpPr>
        <p:grpSpPr>
          <a:xfrm>
            <a:off x="13624823" y="-1083963"/>
            <a:ext cx="4201515" cy="3638531"/>
            <a:chOff x="0" y="0"/>
            <a:chExt cx="3619627" cy="3134614"/>
          </a:xfrm>
        </p:grpSpPr>
        <p:sp>
          <p:nvSpPr>
            <p:cNvPr id="6" name="Freeform 6"/>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7" name="Group 7"/>
          <p:cNvGrpSpPr/>
          <p:nvPr/>
        </p:nvGrpSpPr>
        <p:grpSpPr>
          <a:xfrm>
            <a:off x="12384128" y="-339145"/>
            <a:ext cx="2481390" cy="2148895"/>
            <a:chOff x="0" y="0"/>
            <a:chExt cx="3619627" cy="3134614"/>
          </a:xfrm>
        </p:grpSpPr>
        <p:sp>
          <p:nvSpPr>
            <p:cNvPr id="8" name="Freeform 8"/>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sp>
        <p:nvSpPr>
          <p:cNvPr id="9" name="TextBox 9"/>
          <p:cNvSpPr txBox="1"/>
          <p:nvPr/>
        </p:nvSpPr>
        <p:spPr>
          <a:xfrm>
            <a:off x="720562" y="3215626"/>
            <a:ext cx="16230600" cy="4476750"/>
          </a:xfrm>
          <a:prstGeom prst="rect">
            <a:avLst/>
          </a:prstGeom>
        </p:spPr>
        <p:txBody>
          <a:bodyPr lIns="0" tIns="0" rIns="0" bIns="0" rtlCol="0" anchor="t">
            <a:spAutoFit/>
          </a:bodyPr>
          <a:lstStyle/>
          <a:p>
            <a:pPr marL="863598" lvl="1" indent="-431799">
              <a:lnSpc>
                <a:spcPts val="5999"/>
              </a:lnSpc>
              <a:buFont typeface="Arial"/>
              <a:buChar char="•"/>
            </a:pPr>
            <a:r>
              <a:rPr lang="en-US" sz="3999">
                <a:solidFill>
                  <a:srgbClr val="000000"/>
                </a:solidFill>
                <a:latin typeface="Muli Bold"/>
              </a:rPr>
              <a:t>Hướng dẫn triển khai Mobile Marketing</a:t>
            </a:r>
          </a:p>
          <a:p>
            <a:pPr marL="1727196" lvl="2" indent="-575732">
              <a:lnSpc>
                <a:spcPts val="5999"/>
              </a:lnSpc>
              <a:buFont typeface="Arial"/>
              <a:buChar char="⚬"/>
            </a:pPr>
            <a:r>
              <a:rPr lang="en-US" sz="3999">
                <a:solidFill>
                  <a:srgbClr val="000000"/>
                </a:solidFill>
                <a:latin typeface="Muli Bold"/>
              </a:rPr>
              <a:t>Thông báo</a:t>
            </a:r>
          </a:p>
          <a:p>
            <a:pPr marL="1727196" lvl="2" indent="-575732">
              <a:lnSpc>
                <a:spcPts val="5999"/>
              </a:lnSpc>
              <a:buFont typeface="Arial"/>
              <a:buChar char="⚬"/>
            </a:pPr>
            <a:r>
              <a:rPr lang="en-US" sz="3999">
                <a:solidFill>
                  <a:srgbClr val="000000"/>
                </a:solidFill>
                <a:latin typeface="Muli Bold"/>
              </a:rPr>
              <a:t>Lựa chọn và đồng ý (tôn trọng)</a:t>
            </a:r>
          </a:p>
          <a:p>
            <a:pPr marL="1727196" lvl="2" indent="-575732">
              <a:lnSpc>
                <a:spcPts val="5999"/>
              </a:lnSpc>
              <a:buFont typeface="Arial"/>
              <a:buChar char="⚬"/>
            </a:pPr>
            <a:r>
              <a:rPr lang="en-US" sz="3999">
                <a:solidFill>
                  <a:srgbClr val="000000"/>
                </a:solidFill>
                <a:latin typeface="Muli Bold"/>
              </a:rPr>
              <a:t>Tùy chỉnh và ràng buộc</a:t>
            </a:r>
          </a:p>
          <a:p>
            <a:pPr marL="1727196" lvl="2" indent="-575732">
              <a:lnSpc>
                <a:spcPts val="5999"/>
              </a:lnSpc>
              <a:buFont typeface="Arial"/>
              <a:buChar char="⚬"/>
            </a:pPr>
            <a:r>
              <a:rPr lang="en-US" sz="3999">
                <a:solidFill>
                  <a:srgbClr val="000000"/>
                </a:solidFill>
                <a:latin typeface="Muli Bold"/>
              </a:rPr>
              <a:t>Bảo mật</a:t>
            </a:r>
          </a:p>
          <a:p>
            <a:pPr marL="1727196" lvl="2" indent="-575732">
              <a:lnSpc>
                <a:spcPts val="5999"/>
              </a:lnSpc>
              <a:buFont typeface="Arial"/>
              <a:buChar char="⚬"/>
            </a:pPr>
            <a:r>
              <a:rPr lang="en-US" sz="3999">
                <a:solidFill>
                  <a:srgbClr val="000000"/>
                </a:solidFill>
                <a:latin typeface="Muli Bold"/>
              </a:rPr>
              <a:t>Thực thi và trách nhiệm giải trình (MM Association)</a:t>
            </a:r>
          </a:p>
        </p:txBody>
      </p:sp>
      <p:grpSp>
        <p:nvGrpSpPr>
          <p:cNvPr id="10" name="Group 10"/>
          <p:cNvGrpSpPr/>
          <p:nvPr/>
        </p:nvGrpSpPr>
        <p:grpSpPr>
          <a:xfrm>
            <a:off x="16175368" y="8979446"/>
            <a:ext cx="2481390" cy="2148895"/>
            <a:chOff x="0" y="0"/>
            <a:chExt cx="3619627" cy="3134614"/>
          </a:xfrm>
        </p:grpSpPr>
        <p:sp>
          <p:nvSpPr>
            <p:cNvPr id="11" name="Freeform 11"/>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grpSp>
        <p:nvGrpSpPr>
          <p:cNvPr id="12" name="Group 12"/>
          <p:cNvGrpSpPr/>
          <p:nvPr/>
        </p:nvGrpSpPr>
        <p:grpSpPr>
          <a:xfrm>
            <a:off x="-3172815" y="8467734"/>
            <a:ext cx="4201515" cy="3638531"/>
            <a:chOff x="0" y="0"/>
            <a:chExt cx="3619627" cy="3134614"/>
          </a:xfrm>
        </p:grpSpPr>
        <p:sp>
          <p:nvSpPr>
            <p:cNvPr id="13" name="Freeform 13"/>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1131304"/>
            <a:ext cx="12007683" cy="1085850"/>
          </a:xfrm>
          <a:prstGeom prst="rect">
            <a:avLst/>
          </a:prstGeom>
        </p:spPr>
        <p:txBody>
          <a:bodyPr lIns="0" tIns="0" rIns="0" bIns="0" rtlCol="0" anchor="t">
            <a:spAutoFit/>
          </a:bodyPr>
          <a:lstStyle/>
          <a:p>
            <a:pPr>
              <a:lnSpc>
                <a:spcPts val="8640"/>
              </a:lnSpc>
              <a:spcBef>
                <a:spcPct val="0"/>
              </a:spcBef>
            </a:pPr>
            <a:r>
              <a:rPr lang="en-US" sz="7200" spc="-72">
                <a:solidFill>
                  <a:srgbClr val="000000"/>
                </a:solidFill>
                <a:latin typeface="Muli Bold"/>
              </a:rPr>
              <a:t>Các chiến thuật quảng cáo</a:t>
            </a:r>
          </a:p>
        </p:txBody>
      </p:sp>
      <p:grpSp>
        <p:nvGrpSpPr>
          <p:cNvPr id="3" name="Group 3"/>
          <p:cNvGrpSpPr/>
          <p:nvPr/>
        </p:nvGrpSpPr>
        <p:grpSpPr>
          <a:xfrm>
            <a:off x="16799111" y="1121779"/>
            <a:ext cx="2977778" cy="2578770"/>
            <a:chOff x="0" y="0"/>
            <a:chExt cx="3619627" cy="3134614"/>
          </a:xfrm>
        </p:grpSpPr>
        <p:sp>
          <p:nvSpPr>
            <p:cNvPr id="4" name="Freeform 4"/>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5" name="Group 5"/>
          <p:cNvGrpSpPr/>
          <p:nvPr/>
        </p:nvGrpSpPr>
        <p:grpSpPr>
          <a:xfrm>
            <a:off x="13624823" y="-1083963"/>
            <a:ext cx="4201515" cy="3638531"/>
            <a:chOff x="0" y="0"/>
            <a:chExt cx="3619627" cy="3134614"/>
          </a:xfrm>
        </p:grpSpPr>
        <p:sp>
          <p:nvSpPr>
            <p:cNvPr id="6" name="Freeform 6"/>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7" name="Group 7"/>
          <p:cNvGrpSpPr/>
          <p:nvPr/>
        </p:nvGrpSpPr>
        <p:grpSpPr>
          <a:xfrm>
            <a:off x="12384128" y="-339145"/>
            <a:ext cx="2481390" cy="2148895"/>
            <a:chOff x="0" y="0"/>
            <a:chExt cx="3619627" cy="3134614"/>
          </a:xfrm>
        </p:grpSpPr>
        <p:sp>
          <p:nvSpPr>
            <p:cNvPr id="8" name="Freeform 8"/>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sp>
        <p:nvSpPr>
          <p:cNvPr id="9" name="TextBox 9"/>
          <p:cNvSpPr txBox="1"/>
          <p:nvPr/>
        </p:nvSpPr>
        <p:spPr>
          <a:xfrm>
            <a:off x="696859" y="3471482"/>
            <a:ext cx="16562441" cy="4476750"/>
          </a:xfrm>
          <a:prstGeom prst="rect">
            <a:avLst/>
          </a:prstGeom>
        </p:spPr>
        <p:txBody>
          <a:bodyPr lIns="0" tIns="0" rIns="0" bIns="0" rtlCol="0" anchor="t">
            <a:spAutoFit/>
          </a:bodyPr>
          <a:lstStyle/>
          <a:p>
            <a:pPr marL="863598" lvl="1" indent="-431799" algn="just">
              <a:lnSpc>
                <a:spcPts val="5999"/>
              </a:lnSpc>
              <a:buFont typeface="Arial"/>
              <a:buChar char="•"/>
            </a:pPr>
            <a:r>
              <a:rPr lang="en-US" sz="3999">
                <a:solidFill>
                  <a:srgbClr val="000000"/>
                </a:solidFill>
                <a:latin typeface="Muli Bold"/>
              </a:rPr>
              <a:t>Gửi thư rác (Spamming): Sử dụng e-mail để gửi quảng cáo không mong muốn (đôi khi có rất nhiều quảng cáo được gửi đến)</a:t>
            </a:r>
          </a:p>
          <a:p>
            <a:pPr algn="just">
              <a:lnSpc>
                <a:spcPts val="5999"/>
              </a:lnSpc>
            </a:pPr>
            <a:endParaRPr lang="en-US" sz="3999">
              <a:solidFill>
                <a:srgbClr val="000000"/>
              </a:solidFill>
              <a:latin typeface="Muli Bold"/>
            </a:endParaRPr>
          </a:p>
          <a:p>
            <a:pPr marL="863598" lvl="1" indent="-431799" algn="just">
              <a:lnSpc>
                <a:spcPts val="5999"/>
              </a:lnSpc>
              <a:buFont typeface="Arial"/>
              <a:buChar char="•"/>
            </a:pPr>
            <a:r>
              <a:rPr lang="en-US" sz="3999">
                <a:solidFill>
                  <a:srgbClr val="000000"/>
                </a:solidFill>
                <a:latin typeface="Muli Bold"/>
              </a:rPr>
              <a:t>Quảng cáo xin phép (Permission advertising): Chiến lược quảng cáo trong đó khách hàng đồng ý chấp nhận tài liệu quảng cáo và tiếp thị (được gọi là chọn tham gia)</a:t>
            </a:r>
          </a:p>
        </p:txBody>
      </p:sp>
      <p:grpSp>
        <p:nvGrpSpPr>
          <p:cNvPr id="10" name="Group 10"/>
          <p:cNvGrpSpPr/>
          <p:nvPr/>
        </p:nvGrpSpPr>
        <p:grpSpPr>
          <a:xfrm>
            <a:off x="16175368" y="8979446"/>
            <a:ext cx="2481390" cy="2148895"/>
            <a:chOff x="0" y="0"/>
            <a:chExt cx="3619627" cy="3134614"/>
          </a:xfrm>
        </p:grpSpPr>
        <p:sp>
          <p:nvSpPr>
            <p:cNvPr id="11" name="Freeform 11"/>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grpSp>
        <p:nvGrpSpPr>
          <p:cNvPr id="12" name="Group 12"/>
          <p:cNvGrpSpPr/>
          <p:nvPr/>
        </p:nvGrpSpPr>
        <p:grpSpPr>
          <a:xfrm>
            <a:off x="-3172815" y="8467734"/>
            <a:ext cx="4201515" cy="3638531"/>
            <a:chOff x="0" y="0"/>
            <a:chExt cx="3619627" cy="3134614"/>
          </a:xfrm>
        </p:grpSpPr>
        <p:sp>
          <p:nvSpPr>
            <p:cNvPr id="13" name="Freeform 13"/>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802118" y="1271588"/>
            <a:ext cx="11582010" cy="1085850"/>
          </a:xfrm>
          <a:prstGeom prst="rect">
            <a:avLst/>
          </a:prstGeom>
        </p:spPr>
        <p:txBody>
          <a:bodyPr lIns="0" tIns="0" rIns="0" bIns="0" rtlCol="0" anchor="t">
            <a:spAutoFit/>
          </a:bodyPr>
          <a:lstStyle/>
          <a:p>
            <a:pPr>
              <a:lnSpc>
                <a:spcPts val="8640"/>
              </a:lnSpc>
              <a:spcBef>
                <a:spcPct val="0"/>
              </a:spcBef>
            </a:pPr>
            <a:r>
              <a:rPr lang="en-US" sz="7200" spc="-72">
                <a:solidFill>
                  <a:srgbClr val="000000"/>
                </a:solidFill>
                <a:latin typeface="Muli Bold"/>
              </a:rPr>
              <a:t>Các chiến thuật quảng cáo</a:t>
            </a:r>
          </a:p>
        </p:txBody>
      </p:sp>
      <p:grpSp>
        <p:nvGrpSpPr>
          <p:cNvPr id="3" name="Group 3"/>
          <p:cNvGrpSpPr/>
          <p:nvPr/>
        </p:nvGrpSpPr>
        <p:grpSpPr>
          <a:xfrm>
            <a:off x="16799111" y="1121779"/>
            <a:ext cx="2977778" cy="2578770"/>
            <a:chOff x="0" y="0"/>
            <a:chExt cx="3619627" cy="3134614"/>
          </a:xfrm>
        </p:grpSpPr>
        <p:sp>
          <p:nvSpPr>
            <p:cNvPr id="4" name="Freeform 4"/>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5" name="Group 5"/>
          <p:cNvGrpSpPr/>
          <p:nvPr/>
        </p:nvGrpSpPr>
        <p:grpSpPr>
          <a:xfrm>
            <a:off x="13624823" y="-1083963"/>
            <a:ext cx="4201515" cy="3638531"/>
            <a:chOff x="0" y="0"/>
            <a:chExt cx="3619627" cy="3134614"/>
          </a:xfrm>
        </p:grpSpPr>
        <p:sp>
          <p:nvSpPr>
            <p:cNvPr id="6" name="Freeform 6"/>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7" name="Group 7"/>
          <p:cNvGrpSpPr/>
          <p:nvPr/>
        </p:nvGrpSpPr>
        <p:grpSpPr>
          <a:xfrm>
            <a:off x="12384128" y="-339145"/>
            <a:ext cx="2481390" cy="2148895"/>
            <a:chOff x="0" y="0"/>
            <a:chExt cx="3619627" cy="3134614"/>
          </a:xfrm>
        </p:grpSpPr>
        <p:sp>
          <p:nvSpPr>
            <p:cNvPr id="8" name="Freeform 8"/>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sp>
        <p:nvSpPr>
          <p:cNvPr id="9" name="TextBox 9"/>
          <p:cNvSpPr txBox="1"/>
          <p:nvPr/>
        </p:nvSpPr>
        <p:spPr>
          <a:xfrm>
            <a:off x="568511" y="2905103"/>
            <a:ext cx="16230600" cy="6734175"/>
          </a:xfrm>
          <a:prstGeom prst="rect">
            <a:avLst/>
          </a:prstGeom>
        </p:spPr>
        <p:txBody>
          <a:bodyPr lIns="0" tIns="0" rIns="0" bIns="0" rtlCol="0" anchor="t">
            <a:spAutoFit/>
          </a:bodyPr>
          <a:lstStyle/>
          <a:p>
            <a:pPr marL="863598" lvl="1" indent="-431799" algn="just">
              <a:lnSpc>
                <a:spcPts val="5999"/>
              </a:lnSpc>
              <a:buFont typeface="Arial"/>
              <a:buChar char="•"/>
            </a:pPr>
            <a:r>
              <a:rPr lang="en-US" sz="3999">
                <a:solidFill>
                  <a:srgbClr val="000000"/>
                </a:solidFill>
                <a:latin typeface="Muli Bold"/>
              </a:rPr>
              <a:t>Tiếp thị liên kết (Affiliate marketing): Một thỏa thuận tiếp thị theo đó một tổ chức giới thiệu người tiêu dùng đến trang web của công ty bán hàng</a:t>
            </a:r>
          </a:p>
          <a:p>
            <a:pPr marL="1727196" lvl="2" indent="-575732" algn="just">
              <a:lnSpc>
                <a:spcPts val="5999"/>
              </a:lnSpc>
              <a:buFont typeface="Arial"/>
              <a:buChar char="⚬"/>
            </a:pPr>
            <a:r>
              <a:rPr lang="en-US" sz="3999">
                <a:solidFill>
                  <a:srgbClr val="000000"/>
                </a:solidFill>
                <a:latin typeface="Muli Bold"/>
              </a:rPr>
              <a:t>Mạng lưới liên kết: Một mạng hoạt động như một trung gian giữa các nhà xuất bản (chi nhánh) và các chương trình liên kết thương gia</a:t>
            </a:r>
          </a:p>
          <a:p>
            <a:pPr marL="863598" lvl="1" indent="-431799" algn="just">
              <a:lnSpc>
                <a:spcPts val="5999"/>
              </a:lnSpc>
              <a:buFont typeface="Arial"/>
              <a:buChar char="•"/>
            </a:pPr>
            <a:r>
              <a:rPr lang="en-US" sz="3999">
                <a:solidFill>
                  <a:srgbClr val="000000"/>
                </a:solidFill>
                <a:latin typeface="Muli Bold"/>
              </a:rPr>
              <a:t>Quảng cáo như dạng hàng hóa (Trả tiền cho người xem quảng cáo)</a:t>
            </a:r>
          </a:p>
          <a:p>
            <a:pPr marL="1727196" lvl="2" indent="-575732" algn="just">
              <a:lnSpc>
                <a:spcPts val="5999"/>
              </a:lnSpc>
              <a:buFont typeface="Arial"/>
              <a:buChar char="⚬"/>
            </a:pPr>
            <a:r>
              <a:rPr lang="en-US" sz="3999">
                <a:solidFill>
                  <a:srgbClr val="000000"/>
                </a:solidFill>
                <a:latin typeface="Muli Bold"/>
              </a:rPr>
              <a:t>Mypoints.com, click-rewards.com</a:t>
            </a:r>
          </a:p>
        </p:txBody>
      </p:sp>
      <p:grpSp>
        <p:nvGrpSpPr>
          <p:cNvPr id="10" name="Group 10"/>
          <p:cNvGrpSpPr/>
          <p:nvPr/>
        </p:nvGrpSpPr>
        <p:grpSpPr>
          <a:xfrm>
            <a:off x="16175368" y="8979446"/>
            <a:ext cx="2481390" cy="2148895"/>
            <a:chOff x="0" y="0"/>
            <a:chExt cx="3619627" cy="3134614"/>
          </a:xfrm>
        </p:grpSpPr>
        <p:sp>
          <p:nvSpPr>
            <p:cNvPr id="11" name="Freeform 11"/>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grpSp>
        <p:nvGrpSpPr>
          <p:cNvPr id="12" name="Group 12"/>
          <p:cNvGrpSpPr/>
          <p:nvPr/>
        </p:nvGrpSpPr>
        <p:grpSpPr>
          <a:xfrm>
            <a:off x="-3172815" y="8467734"/>
            <a:ext cx="4201515" cy="3638531"/>
            <a:chOff x="0" y="0"/>
            <a:chExt cx="3619627" cy="3134614"/>
          </a:xfrm>
        </p:grpSpPr>
        <p:sp>
          <p:nvSpPr>
            <p:cNvPr id="13" name="Freeform 13"/>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802118" y="1271588"/>
            <a:ext cx="11582010" cy="1085850"/>
          </a:xfrm>
          <a:prstGeom prst="rect">
            <a:avLst/>
          </a:prstGeom>
        </p:spPr>
        <p:txBody>
          <a:bodyPr lIns="0" tIns="0" rIns="0" bIns="0" rtlCol="0" anchor="t">
            <a:spAutoFit/>
          </a:bodyPr>
          <a:lstStyle/>
          <a:p>
            <a:pPr>
              <a:lnSpc>
                <a:spcPts val="8640"/>
              </a:lnSpc>
              <a:spcBef>
                <a:spcPct val="0"/>
              </a:spcBef>
            </a:pPr>
            <a:r>
              <a:rPr lang="en-US" sz="7200" spc="-72">
                <a:solidFill>
                  <a:srgbClr val="000000"/>
                </a:solidFill>
                <a:latin typeface="Muli Bold"/>
              </a:rPr>
              <a:t>Các chiến thuật quảng cáo</a:t>
            </a:r>
          </a:p>
        </p:txBody>
      </p:sp>
      <p:grpSp>
        <p:nvGrpSpPr>
          <p:cNvPr id="3" name="Group 3"/>
          <p:cNvGrpSpPr/>
          <p:nvPr/>
        </p:nvGrpSpPr>
        <p:grpSpPr>
          <a:xfrm>
            <a:off x="16799111" y="1121779"/>
            <a:ext cx="2977778" cy="2578770"/>
            <a:chOff x="0" y="0"/>
            <a:chExt cx="3619627" cy="3134614"/>
          </a:xfrm>
        </p:grpSpPr>
        <p:sp>
          <p:nvSpPr>
            <p:cNvPr id="4" name="Freeform 4"/>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5" name="Group 5"/>
          <p:cNvGrpSpPr/>
          <p:nvPr/>
        </p:nvGrpSpPr>
        <p:grpSpPr>
          <a:xfrm>
            <a:off x="13624823" y="-1083963"/>
            <a:ext cx="4201515" cy="3638531"/>
            <a:chOff x="0" y="0"/>
            <a:chExt cx="3619627" cy="3134614"/>
          </a:xfrm>
        </p:grpSpPr>
        <p:sp>
          <p:nvSpPr>
            <p:cNvPr id="6" name="Freeform 6"/>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7" name="Group 7"/>
          <p:cNvGrpSpPr/>
          <p:nvPr/>
        </p:nvGrpSpPr>
        <p:grpSpPr>
          <a:xfrm>
            <a:off x="12384128" y="-339145"/>
            <a:ext cx="2481390" cy="2148895"/>
            <a:chOff x="0" y="0"/>
            <a:chExt cx="3619627" cy="3134614"/>
          </a:xfrm>
        </p:grpSpPr>
        <p:sp>
          <p:nvSpPr>
            <p:cNvPr id="8" name="Freeform 8"/>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sp>
        <p:nvSpPr>
          <p:cNvPr id="9" name="TextBox 9"/>
          <p:cNvSpPr txBox="1"/>
          <p:nvPr/>
        </p:nvSpPr>
        <p:spPr>
          <a:xfrm>
            <a:off x="402591" y="2713748"/>
            <a:ext cx="16633550" cy="6734175"/>
          </a:xfrm>
          <a:prstGeom prst="rect">
            <a:avLst/>
          </a:prstGeom>
        </p:spPr>
        <p:txBody>
          <a:bodyPr lIns="0" tIns="0" rIns="0" bIns="0" rtlCol="0" anchor="t">
            <a:spAutoFit/>
          </a:bodyPr>
          <a:lstStyle/>
          <a:p>
            <a:pPr marL="863598" lvl="1" indent="-431799" algn="just">
              <a:lnSpc>
                <a:spcPts val="5999"/>
              </a:lnSpc>
              <a:buFont typeface="Arial"/>
              <a:buChar char="•"/>
            </a:pPr>
            <a:r>
              <a:rPr lang="en-US" sz="3999" spc="-39">
                <a:solidFill>
                  <a:srgbClr val="000000"/>
                </a:solidFill>
                <a:latin typeface="Muli Bold"/>
              </a:rPr>
              <a:t>Quảng cáo được cá nhân hóa (Personalized Ads)</a:t>
            </a:r>
          </a:p>
          <a:p>
            <a:pPr marL="1727196" lvl="2" indent="-575732" algn="just">
              <a:lnSpc>
                <a:spcPts val="5999"/>
              </a:lnSpc>
              <a:buFont typeface="Arial"/>
              <a:buChar char="⚬"/>
            </a:pPr>
            <a:r>
              <a:rPr lang="en-US" sz="3999" spc="-39">
                <a:solidFill>
                  <a:srgbClr val="000000"/>
                </a:solidFill>
                <a:latin typeface="Muli Bold"/>
              </a:rPr>
              <a:t> Mypoints.com, click-rewards.com</a:t>
            </a:r>
          </a:p>
          <a:p>
            <a:pPr algn="just">
              <a:lnSpc>
                <a:spcPts val="5999"/>
              </a:lnSpc>
            </a:pPr>
            <a:endParaRPr lang="en-US" sz="3999" spc="-39">
              <a:solidFill>
                <a:srgbClr val="000000"/>
              </a:solidFill>
              <a:latin typeface="Muli Bold"/>
            </a:endParaRPr>
          </a:p>
          <a:p>
            <a:pPr marL="863598" lvl="1" indent="-431799" algn="just">
              <a:lnSpc>
                <a:spcPts val="5999"/>
              </a:lnSpc>
              <a:buFont typeface="Arial"/>
              <a:buChar char="•"/>
            </a:pPr>
            <a:r>
              <a:rPr lang="en-US" sz="3999" spc="-39">
                <a:solidFill>
                  <a:srgbClr val="000000"/>
                </a:solidFill>
                <a:latin typeface="Muli Bold"/>
              </a:rPr>
              <a:t>Bán không gian theo pixel</a:t>
            </a:r>
          </a:p>
          <a:p>
            <a:pPr marL="1727196" lvl="2" indent="-575732" algn="just">
              <a:lnSpc>
                <a:spcPts val="5999"/>
              </a:lnSpc>
              <a:buFont typeface="Arial"/>
              <a:buChar char="⚬"/>
            </a:pPr>
            <a:r>
              <a:rPr lang="en-US" sz="3999" spc="-39">
                <a:solidFill>
                  <a:srgbClr val="000000"/>
                </a:solidFill>
                <a:latin typeface="Muli Bold"/>
                <a:hlinkClick r:id="rId2" tooltip="http://milliondollarhomepage.com/"/>
              </a:rPr>
              <a:t>http://milliondollarhomepage.com/</a:t>
            </a:r>
          </a:p>
          <a:p>
            <a:pPr algn="just">
              <a:lnSpc>
                <a:spcPts val="5999"/>
              </a:lnSpc>
            </a:pPr>
            <a:endParaRPr lang="en-US" sz="3999" spc="-39">
              <a:solidFill>
                <a:srgbClr val="000000"/>
              </a:solidFill>
              <a:latin typeface="Muli Bold"/>
              <a:hlinkClick r:id="rId2" tooltip="http://milliondollarhomepage.com/"/>
            </a:endParaRPr>
          </a:p>
          <a:p>
            <a:pPr marL="863598" lvl="1" indent="-431799" algn="just">
              <a:lnSpc>
                <a:spcPts val="5999"/>
              </a:lnSpc>
              <a:buFont typeface="Arial"/>
              <a:buChar char="•"/>
            </a:pPr>
            <a:r>
              <a:rPr lang="en-US" sz="3999" spc="-39">
                <a:solidFill>
                  <a:srgbClr val="000000"/>
                </a:solidFill>
                <a:latin typeface="Muli Bold"/>
              </a:rPr>
              <a:t>Truyền hình trực tuyến (Webcasting): Một dịch vụ tin tức Internet miễn phí, nó phát sóng tin tức và thông tin được cá nhân hóa, bao gồm hội thảo, trong các danh mục được lựa chọn bởi người dùng</a:t>
            </a:r>
          </a:p>
        </p:txBody>
      </p:sp>
      <p:grpSp>
        <p:nvGrpSpPr>
          <p:cNvPr id="10" name="Group 10"/>
          <p:cNvGrpSpPr/>
          <p:nvPr/>
        </p:nvGrpSpPr>
        <p:grpSpPr>
          <a:xfrm>
            <a:off x="16175368" y="8979446"/>
            <a:ext cx="2481390" cy="2148895"/>
            <a:chOff x="0" y="0"/>
            <a:chExt cx="3619627" cy="3134614"/>
          </a:xfrm>
        </p:grpSpPr>
        <p:sp>
          <p:nvSpPr>
            <p:cNvPr id="11" name="Freeform 11"/>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grpSp>
        <p:nvGrpSpPr>
          <p:cNvPr id="12" name="Group 12"/>
          <p:cNvGrpSpPr/>
          <p:nvPr/>
        </p:nvGrpSpPr>
        <p:grpSpPr>
          <a:xfrm>
            <a:off x="-3172815" y="8467734"/>
            <a:ext cx="4201515" cy="3638531"/>
            <a:chOff x="0" y="0"/>
            <a:chExt cx="3619627" cy="3134614"/>
          </a:xfrm>
        </p:grpSpPr>
        <p:sp>
          <p:nvSpPr>
            <p:cNvPr id="13" name="Freeform 13"/>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1325314"/>
            <a:ext cx="11605713" cy="1085850"/>
          </a:xfrm>
          <a:prstGeom prst="rect">
            <a:avLst/>
          </a:prstGeom>
        </p:spPr>
        <p:txBody>
          <a:bodyPr lIns="0" tIns="0" rIns="0" bIns="0" rtlCol="0" anchor="t">
            <a:spAutoFit/>
          </a:bodyPr>
          <a:lstStyle/>
          <a:p>
            <a:pPr>
              <a:lnSpc>
                <a:spcPts val="8640"/>
              </a:lnSpc>
              <a:spcBef>
                <a:spcPct val="0"/>
              </a:spcBef>
            </a:pPr>
            <a:r>
              <a:rPr lang="en-US" sz="7200" spc="-72">
                <a:solidFill>
                  <a:srgbClr val="000000"/>
                </a:solidFill>
                <a:latin typeface="Muli Bold"/>
              </a:rPr>
              <a:t>Các chiến thuật quảng cáo</a:t>
            </a:r>
          </a:p>
        </p:txBody>
      </p:sp>
      <p:grpSp>
        <p:nvGrpSpPr>
          <p:cNvPr id="3" name="Group 3"/>
          <p:cNvGrpSpPr/>
          <p:nvPr/>
        </p:nvGrpSpPr>
        <p:grpSpPr>
          <a:xfrm>
            <a:off x="16799111" y="1121779"/>
            <a:ext cx="2977778" cy="2578770"/>
            <a:chOff x="0" y="0"/>
            <a:chExt cx="3619627" cy="3134614"/>
          </a:xfrm>
        </p:grpSpPr>
        <p:sp>
          <p:nvSpPr>
            <p:cNvPr id="4" name="Freeform 4"/>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5" name="Group 5"/>
          <p:cNvGrpSpPr/>
          <p:nvPr/>
        </p:nvGrpSpPr>
        <p:grpSpPr>
          <a:xfrm>
            <a:off x="13624823" y="-1083963"/>
            <a:ext cx="4201515" cy="3638531"/>
            <a:chOff x="0" y="0"/>
            <a:chExt cx="3619627" cy="3134614"/>
          </a:xfrm>
        </p:grpSpPr>
        <p:sp>
          <p:nvSpPr>
            <p:cNvPr id="6" name="Freeform 6"/>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7" name="Group 7"/>
          <p:cNvGrpSpPr/>
          <p:nvPr/>
        </p:nvGrpSpPr>
        <p:grpSpPr>
          <a:xfrm>
            <a:off x="12384128" y="-339145"/>
            <a:ext cx="2481390" cy="2148895"/>
            <a:chOff x="0" y="0"/>
            <a:chExt cx="3619627" cy="3134614"/>
          </a:xfrm>
        </p:grpSpPr>
        <p:sp>
          <p:nvSpPr>
            <p:cNvPr id="8" name="Freeform 8"/>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sp>
        <p:nvSpPr>
          <p:cNvPr id="9" name="TextBox 9"/>
          <p:cNvSpPr txBox="1"/>
          <p:nvPr/>
        </p:nvSpPr>
        <p:spPr>
          <a:xfrm>
            <a:off x="568511" y="2997746"/>
            <a:ext cx="16230600" cy="5981700"/>
          </a:xfrm>
          <a:prstGeom prst="rect">
            <a:avLst/>
          </a:prstGeom>
        </p:spPr>
        <p:txBody>
          <a:bodyPr lIns="0" tIns="0" rIns="0" bIns="0" rtlCol="0" anchor="t">
            <a:spAutoFit/>
          </a:bodyPr>
          <a:lstStyle/>
          <a:p>
            <a:pPr marL="863598" lvl="1" indent="-431799">
              <a:lnSpc>
                <a:spcPts val="5999"/>
              </a:lnSpc>
              <a:buFont typeface="Arial"/>
              <a:buChar char="•"/>
            </a:pPr>
            <a:r>
              <a:rPr lang="en-US" sz="3999">
                <a:solidFill>
                  <a:srgbClr val="000000"/>
                </a:solidFill>
                <a:latin typeface="Muli Bold"/>
              </a:rPr>
              <a:t>Quảng cáo dưới dạng Mô hình doanh thu</a:t>
            </a:r>
          </a:p>
          <a:p>
            <a:pPr marL="1727196" lvl="2" indent="-575732">
              <a:lnSpc>
                <a:spcPts val="5999"/>
              </a:lnSpc>
              <a:buFont typeface="Arial"/>
              <a:buChar char="⚬"/>
            </a:pPr>
            <a:r>
              <a:rPr lang="en-US" sz="3999">
                <a:solidFill>
                  <a:srgbClr val="000000"/>
                </a:solidFill>
                <a:latin typeface="Muli Bold"/>
              </a:rPr>
              <a:t>Trả cho mỗi nhấp chuột (PPC): Một mô hình thanh toán quảng cáo trên Internet phổ biến trong đó nhà quảng cáo chỉ trả tiền cho máy chủ của họ mỗi khi quảng cáo được nhấp vào</a:t>
            </a:r>
          </a:p>
          <a:p>
            <a:pPr>
              <a:lnSpc>
                <a:spcPts val="5999"/>
              </a:lnSpc>
            </a:pPr>
            <a:endParaRPr lang="en-US" sz="3999">
              <a:solidFill>
                <a:srgbClr val="000000"/>
              </a:solidFill>
              <a:latin typeface="Muli Bold"/>
            </a:endParaRPr>
          </a:p>
          <a:p>
            <a:pPr marL="863598" lvl="1" indent="-431799">
              <a:lnSpc>
                <a:spcPts val="5999"/>
              </a:lnSpc>
              <a:buFont typeface="Arial"/>
              <a:buChar char="•"/>
            </a:pPr>
            <a:r>
              <a:rPr lang="en-US" sz="3999">
                <a:solidFill>
                  <a:srgbClr val="000000"/>
                </a:solidFill>
                <a:latin typeface="Muli Bold"/>
              </a:rPr>
              <a:t>Định dạng quảng cáo do mình chọn (Choose-your-own-ad format)</a:t>
            </a:r>
          </a:p>
        </p:txBody>
      </p:sp>
      <p:grpSp>
        <p:nvGrpSpPr>
          <p:cNvPr id="10" name="Group 10"/>
          <p:cNvGrpSpPr/>
          <p:nvPr/>
        </p:nvGrpSpPr>
        <p:grpSpPr>
          <a:xfrm>
            <a:off x="16175368" y="8979446"/>
            <a:ext cx="2481390" cy="2148895"/>
            <a:chOff x="0" y="0"/>
            <a:chExt cx="3619627" cy="3134614"/>
          </a:xfrm>
        </p:grpSpPr>
        <p:sp>
          <p:nvSpPr>
            <p:cNvPr id="11" name="Freeform 11"/>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grpSp>
        <p:nvGrpSpPr>
          <p:cNvPr id="12" name="Group 12"/>
          <p:cNvGrpSpPr/>
          <p:nvPr/>
        </p:nvGrpSpPr>
        <p:grpSpPr>
          <a:xfrm>
            <a:off x="-3172815" y="8467734"/>
            <a:ext cx="4201515" cy="3638531"/>
            <a:chOff x="0" y="0"/>
            <a:chExt cx="3619627" cy="3134614"/>
          </a:xfrm>
        </p:grpSpPr>
        <p:sp>
          <p:nvSpPr>
            <p:cNvPr id="13" name="Freeform 13"/>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1271588"/>
            <a:ext cx="11582010" cy="1085850"/>
          </a:xfrm>
          <a:prstGeom prst="rect">
            <a:avLst/>
          </a:prstGeom>
        </p:spPr>
        <p:txBody>
          <a:bodyPr lIns="0" tIns="0" rIns="0" bIns="0" rtlCol="0" anchor="t">
            <a:spAutoFit/>
          </a:bodyPr>
          <a:lstStyle/>
          <a:p>
            <a:pPr>
              <a:lnSpc>
                <a:spcPts val="8640"/>
              </a:lnSpc>
              <a:spcBef>
                <a:spcPct val="0"/>
              </a:spcBef>
            </a:pPr>
            <a:r>
              <a:rPr lang="en-US" sz="7200" spc="-72">
                <a:solidFill>
                  <a:srgbClr val="000000"/>
                </a:solidFill>
                <a:latin typeface="Muli Bold"/>
              </a:rPr>
              <a:t>Các chiến thuật quảng cáo</a:t>
            </a:r>
          </a:p>
        </p:txBody>
      </p:sp>
      <p:grpSp>
        <p:nvGrpSpPr>
          <p:cNvPr id="3" name="Group 3"/>
          <p:cNvGrpSpPr/>
          <p:nvPr/>
        </p:nvGrpSpPr>
        <p:grpSpPr>
          <a:xfrm>
            <a:off x="16799111" y="1121779"/>
            <a:ext cx="2977778" cy="2578770"/>
            <a:chOff x="0" y="0"/>
            <a:chExt cx="3619627" cy="3134614"/>
          </a:xfrm>
        </p:grpSpPr>
        <p:sp>
          <p:nvSpPr>
            <p:cNvPr id="4" name="Freeform 4"/>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5" name="Group 5"/>
          <p:cNvGrpSpPr/>
          <p:nvPr/>
        </p:nvGrpSpPr>
        <p:grpSpPr>
          <a:xfrm>
            <a:off x="13624823" y="-1083963"/>
            <a:ext cx="4201515" cy="3638531"/>
            <a:chOff x="0" y="0"/>
            <a:chExt cx="3619627" cy="3134614"/>
          </a:xfrm>
        </p:grpSpPr>
        <p:sp>
          <p:nvSpPr>
            <p:cNvPr id="6" name="Freeform 6"/>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7" name="Group 7"/>
          <p:cNvGrpSpPr/>
          <p:nvPr/>
        </p:nvGrpSpPr>
        <p:grpSpPr>
          <a:xfrm>
            <a:off x="12384128" y="-339145"/>
            <a:ext cx="2481390" cy="2148895"/>
            <a:chOff x="0" y="0"/>
            <a:chExt cx="3619627" cy="3134614"/>
          </a:xfrm>
        </p:grpSpPr>
        <p:sp>
          <p:nvSpPr>
            <p:cNvPr id="8" name="Freeform 8"/>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sp>
        <p:nvSpPr>
          <p:cNvPr id="9" name="TextBox 9"/>
          <p:cNvSpPr txBox="1"/>
          <p:nvPr/>
        </p:nvSpPr>
        <p:spPr>
          <a:xfrm>
            <a:off x="744265" y="3215626"/>
            <a:ext cx="15770411" cy="4476750"/>
          </a:xfrm>
          <a:prstGeom prst="rect">
            <a:avLst/>
          </a:prstGeom>
        </p:spPr>
        <p:txBody>
          <a:bodyPr lIns="0" tIns="0" rIns="0" bIns="0" rtlCol="0" anchor="t">
            <a:spAutoFit/>
          </a:bodyPr>
          <a:lstStyle/>
          <a:p>
            <a:pPr marL="863598" lvl="1" indent="-431799">
              <a:lnSpc>
                <a:spcPts val="5999"/>
              </a:lnSpc>
              <a:buFont typeface="Arial"/>
              <a:buChar char="•"/>
            </a:pPr>
            <a:r>
              <a:rPr lang="en-US" sz="3999">
                <a:solidFill>
                  <a:srgbClr val="000000"/>
                </a:solidFill>
                <a:latin typeface="Muli Bold"/>
              </a:rPr>
              <a:t>Quảng cáo qua sự kiện trực tuyến, khuyến mại</a:t>
            </a:r>
          </a:p>
          <a:p>
            <a:pPr>
              <a:lnSpc>
                <a:spcPts val="5999"/>
              </a:lnSpc>
            </a:pPr>
            <a:endParaRPr lang="en-US" sz="3999">
              <a:solidFill>
                <a:srgbClr val="000000"/>
              </a:solidFill>
              <a:latin typeface="Muli Bold"/>
            </a:endParaRPr>
          </a:p>
          <a:p>
            <a:pPr marL="863598" lvl="1" indent="-431799">
              <a:lnSpc>
                <a:spcPts val="5999"/>
              </a:lnSpc>
              <a:buFont typeface="Arial"/>
              <a:buChar char="•"/>
            </a:pPr>
            <a:r>
              <a:rPr lang="en-US" sz="3999">
                <a:solidFill>
                  <a:srgbClr val="000000"/>
                </a:solidFill>
                <a:latin typeface="Muli Bold"/>
              </a:rPr>
              <a:t>Nội địa hóa (localization): Là quy trình chuyển đổi sản phẩm truyền thông phát triển trong một môi trường (ví dụ: quốc gia) để hình thành văn hóa và được chấp nhận về mặt ngôn ngữ ở các quốc gia bên ngoài thị trường mục tiêu ban đầu</a:t>
            </a:r>
          </a:p>
        </p:txBody>
      </p:sp>
      <p:grpSp>
        <p:nvGrpSpPr>
          <p:cNvPr id="10" name="Group 10"/>
          <p:cNvGrpSpPr/>
          <p:nvPr/>
        </p:nvGrpSpPr>
        <p:grpSpPr>
          <a:xfrm>
            <a:off x="16175368" y="8979446"/>
            <a:ext cx="2481390" cy="2148895"/>
            <a:chOff x="0" y="0"/>
            <a:chExt cx="3619627" cy="3134614"/>
          </a:xfrm>
        </p:grpSpPr>
        <p:sp>
          <p:nvSpPr>
            <p:cNvPr id="11" name="Freeform 11"/>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grpSp>
        <p:nvGrpSpPr>
          <p:cNvPr id="12" name="Group 12"/>
          <p:cNvGrpSpPr/>
          <p:nvPr/>
        </p:nvGrpSpPr>
        <p:grpSpPr>
          <a:xfrm>
            <a:off x="-3172815" y="8467734"/>
            <a:ext cx="4201515" cy="3638531"/>
            <a:chOff x="0" y="0"/>
            <a:chExt cx="3619627" cy="3134614"/>
          </a:xfrm>
        </p:grpSpPr>
        <p:sp>
          <p:nvSpPr>
            <p:cNvPr id="13" name="Freeform 13"/>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3352995" y="2575249"/>
            <a:ext cx="11582010" cy="4371975"/>
          </a:xfrm>
          <a:prstGeom prst="rect">
            <a:avLst/>
          </a:prstGeom>
        </p:spPr>
        <p:txBody>
          <a:bodyPr lIns="0" tIns="0" rIns="0" bIns="0" rtlCol="0" anchor="t">
            <a:spAutoFit/>
          </a:bodyPr>
          <a:lstStyle/>
          <a:p>
            <a:pPr algn="ctr">
              <a:lnSpc>
                <a:spcPts val="8640"/>
              </a:lnSpc>
              <a:spcBef>
                <a:spcPct val="0"/>
              </a:spcBef>
            </a:pPr>
            <a:r>
              <a:rPr lang="en-US" sz="7200" spc="-72">
                <a:solidFill>
                  <a:srgbClr val="000000"/>
                </a:solidFill>
                <a:latin typeface="Muli Bold"/>
              </a:rPr>
              <a:t>Bài thuyết trình của nhóm 13 đến đây là kết thúc. Cảm ơn thầy và các bạn đã lắng nghe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grpSp>
        <p:nvGrpSpPr>
          <p:cNvPr id="2" name="Group 2"/>
          <p:cNvGrpSpPr/>
          <p:nvPr/>
        </p:nvGrpSpPr>
        <p:grpSpPr>
          <a:xfrm rot="-10800000">
            <a:off x="16892824" y="6173389"/>
            <a:ext cx="7388722" cy="6398668"/>
            <a:chOff x="0" y="0"/>
            <a:chExt cx="3619627" cy="3134614"/>
          </a:xfrm>
        </p:grpSpPr>
        <p:sp>
          <p:nvSpPr>
            <p:cNvPr id="3" name="Freeform 3"/>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4" name="Group 4"/>
          <p:cNvGrpSpPr/>
          <p:nvPr/>
        </p:nvGrpSpPr>
        <p:grpSpPr>
          <a:xfrm rot="-10800000">
            <a:off x="17259300" y="2888273"/>
            <a:ext cx="5276948" cy="4569862"/>
            <a:chOff x="0" y="0"/>
            <a:chExt cx="3619627" cy="3134614"/>
          </a:xfrm>
        </p:grpSpPr>
        <p:sp>
          <p:nvSpPr>
            <p:cNvPr id="5" name="Freeform 5"/>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6" name="Group 6"/>
          <p:cNvGrpSpPr/>
          <p:nvPr/>
        </p:nvGrpSpPr>
        <p:grpSpPr>
          <a:xfrm rot="-10800000">
            <a:off x="1028700" y="8860884"/>
            <a:ext cx="3801687" cy="3292279"/>
            <a:chOff x="0" y="0"/>
            <a:chExt cx="3619627" cy="3134614"/>
          </a:xfrm>
        </p:grpSpPr>
        <p:sp>
          <p:nvSpPr>
            <p:cNvPr id="7" name="Freeform 7"/>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sp>
        <p:nvSpPr>
          <p:cNvPr id="8" name="TextBox 8"/>
          <p:cNvSpPr txBox="1"/>
          <p:nvPr/>
        </p:nvSpPr>
        <p:spPr>
          <a:xfrm>
            <a:off x="643981" y="240323"/>
            <a:ext cx="17000039" cy="1085850"/>
          </a:xfrm>
          <a:prstGeom prst="rect">
            <a:avLst/>
          </a:prstGeom>
        </p:spPr>
        <p:txBody>
          <a:bodyPr lIns="0" tIns="0" rIns="0" bIns="0" rtlCol="0" anchor="t">
            <a:spAutoFit/>
          </a:bodyPr>
          <a:lstStyle/>
          <a:p>
            <a:pPr marL="0" lvl="0" indent="0" algn="ctr">
              <a:lnSpc>
                <a:spcPts val="8640"/>
              </a:lnSpc>
              <a:spcBef>
                <a:spcPct val="0"/>
              </a:spcBef>
            </a:pPr>
            <a:r>
              <a:rPr lang="en-US" sz="7200" spc="-72">
                <a:solidFill>
                  <a:srgbClr val="000000"/>
                </a:solidFill>
                <a:latin typeface="Muli Bold"/>
              </a:rPr>
              <a:t>Hành vi trực tuyến của người tiêu dùng</a:t>
            </a:r>
          </a:p>
        </p:txBody>
      </p:sp>
      <p:sp>
        <p:nvSpPr>
          <p:cNvPr id="9" name="TextBox 9"/>
          <p:cNvSpPr txBox="1"/>
          <p:nvPr/>
        </p:nvSpPr>
        <p:spPr>
          <a:xfrm>
            <a:off x="522730" y="1821473"/>
            <a:ext cx="17000039" cy="857250"/>
          </a:xfrm>
          <a:prstGeom prst="rect">
            <a:avLst/>
          </a:prstGeom>
        </p:spPr>
        <p:txBody>
          <a:bodyPr lIns="0" tIns="0" rIns="0" bIns="0" rtlCol="0" anchor="t">
            <a:spAutoFit/>
          </a:bodyPr>
          <a:lstStyle/>
          <a:p>
            <a:pPr marL="0" lvl="0" indent="0" algn="ctr">
              <a:lnSpc>
                <a:spcPts val="6720"/>
              </a:lnSpc>
              <a:spcBef>
                <a:spcPct val="0"/>
              </a:spcBef>
            </a:pPr>
            <a:r>
              <a:rPr lang="en-US" sz="5600" spc="-56">
                <a:solidFill>
                  <a:srgbClr val="000000"/>
                </a:solidFill>
                <a:latin typeface="Muli Bold"/>
              </a:rPr>
              <a:t>Mô hình hành vi trực tuyến của người tiêu dùng</a:t>
            </a:r>
          </a:p>
        </p:txBody>
      </p:sp>
      <p:sp>
        <p:nvSpPr>
          <p:cNvPr id="10" name="TextBox 10"/>
          <p:cNvSpPr txBox="1"/>
          <p:nvPr/>
        </p:nvSpPr>
        <p:spPr>
          <a:xfrm>
            <a:off x="643981" y="3010999"/>
            <a:ext cx="17000039" cy="600075"/>
          </a:xfrm>
          <a:prstGeom prst="rect">
            <a:avLst/>
          </a:prstGeom>
        </p:spPr>
        <p:txBody>
          <a:bodyPr lIns="0" tIns="0" rIns="0" bIns="0" rtlCol="0" anchor="t">
            <a:spAutoFit/>
          </a:bodyPr>
          <a:lstStyle/>
          <a:p>
            <a:pPr marL="863598" lvl="1" indent="-431799">
              <a:lnSpc>
                <a:spcPts val="4799"/>
              </a:lnSpc>
              <a:buFont typeface="Arial"/>
              <a:buChar char="•"/>
            </a:pPr>
            <a:r>
              <a:rPr lang="en-US" sz="3999" spc="-39">
                <a:solidFill>
                  <a:srgbClr val="000000"/>
                </a:solidFill>
                <a:latin typeface="Muli Bold"/>
              </a:rPr>
              <a:t>Đặc điểm cá nhân</a:t>
            </a:r>
          </a:p>
        </p:txBody>
      </p:sp>
      <p:sp>
        <p:nvSpPr>
          <p:cNvPr id="11" name="TextBox 11"/>
          <p:cNvSpPr txBox="1"/>
          <p:nvPr/>
        </p:nvSpPr>
        <p:spPr>
          <a:xfrm>
            <a:off x="643981" y="3792079"/>
            <a:ext cx="17000039" cy="600075"/>
          </a:xfrm>
          <a:prstGeom prst="rect">
            <a:avLst/>
          </a:prstGeom>
        </p:spPr>
        <p:txBody>
          <a:bodyPr lIns="0" tIns="0" rIns="0" bIns="0" rtlCol="0" anchor="t">
            <a:spAutoFit/>
          </a:bodyPr>
          <a:lstStyle/>
          <a:p>
            <a:pPr marL="863598" lvl="1" indent="-431799">
              <a:lnSpc>
                <a:spcPts val="4799"/>
              </a:lnSpc>
              <a:buFont typeface="Arial"/>
              <a:buChar char="•"/>
            </a:pPr>
            <a:r>
              <a:rPr lang="en-US" sz="3999" spc="-39">
                <a:solidFill>
                  <a:srgbClr val="000000"/>
                </a:solidFill>
                <a:latin typeface="Muli Bold"/>
              </a:rPr>
              <a:t>Các yếu tố sản phẩm / dịch vụ</a:t>
            </a:r>
          </a:p>
        </p:txBody>
      </p:sp>
      <p:sp>
        <p:nvSpPr>
          <p:cNvPr id="12" name="TextBox 12"/>
          <p:cNvSpPr txBox="1"/>
          <p:nvPr/>
        </p:nvSpPr>
        <p:spPr>
          <a:xfrm>
            <a:off x="643981" y="4573129"/>
            <a:ext cx="16757537" cy="600075"/>
          </a:xfrm>
          <a:prstGeom prst="rect">
            <a:avLst/>
          </a:prstGeom>
        </p:spPr>
        <p:txBody>
          <a:bodyPr lIns="0" tIns="0" rIns="0" bIns="0" rtlCol="0" anchor="t">
            <a:spAutoFit/>
          </a:bodyPr>
          <a:lstStyle/>
          <a:p>
            <a:pPr marL="863598" lvl="1" indent="-431799">
              <a:lnSpc>
                <a:spcPts val="4799"/>
              </a:lnSpc>
              <a:buFont typeface="Arial"/>
              <a:buChar char="•"/>
            </a:pPr>
            <a:r>
              <a:rPr lang="en-US" sz="3999" spc="-39">
                <a:solidFill>
                  <a:srgbClr val="000000"/>
                </a:solidFill>
                <a:latin typeface="Muli Bold"/>
              </a:rPr>
              <a:t>Người bán và các yếu tố trung gian</a:t>
            </a:r>
          </a:p>
        </p:txBody>
      </p:sp>
      <p:sp>
        <p:nvSpPr>
          <p:cNvPr id="13" name="TextBox 13"/>
          <p:cNvSpPr txBox="1"/>
          <p:nvPr/>
        </p:nvSpPr>
        <p:spPr>
          <a:xfrm>
            <a:off x="643981" y="5363764"/>
            <a:ext cx="16757537" cy="600075"/>
          </a:xfrm>
          <a:prstGeom prst="rect">
            <a:avLst/>
          </a:prstGeom>
        </p:spPr>
        <p:txBody>
          <a:bodyPr lIns="0" tIns="0" rIns="0" bIns="0" rtlCol="0" anchor="t">
            <a:spAutoFit/>
          </a:bodyPr>
          <a:lstStyle/>
          <a:p>
            <a:pPr marL="863598" lvl="1" indent="-431799">
              <a:lnSpc>
                <a:spcPts val="4799"/>
              </a:lnSpc>
              <a:buFont typeface="Arial"/>
              <a:buChar char="•"/>
            </a:pPr>
            <a:r>
              <a:rPr lang="en-US" sz="3999" spc="-39">
                <a:solidFill>
                  <a:srgbClr val="000000"/>
                </a:solidFill>
                <a:latin typeface="Muli Bold"/>
              </a:rPr>
              <a:t>Hệ thống EC</a:t>
            </a:r>
          </a:p>
        </p:txBody>
      </p:sp>
      <p:sp>
        <p:nvSpPr>
          <p:cNvPr id="14" name="TextBox 14"/>
          <p:cNvSpPr txBox="1"/>
          <p:nvPr/>
        </p:nvSpPr>
        <p:spPr>
          <a:xfrm>
            <a:off x="643981" y="7751407"/>
            <a:ext cx="16757537" cy="600075"/>
          </a:xfrm>
          <a:prstGeom prst="rect">
            <a:avLst/>
          </a:prstGeom>
        </p:spPr>
        <p:txBody>
          <a:bodyPr lIns="0" tIns="0" rIns="0" bIns="0" rtlCol="0" anchor="t">
            <a:spAutoFit/>
          </a:bodyPr>
          <a:lstStyle/>
          <a:p>
            <a:pPr marL="863598" lvl="1" indent="-431799">
              <a:lnSpc>
                <a:spcPts val="4799"/>
              </a:lnSpc>
              <a:buFont typeface="Arial"/>
              <a:buChar char="•"/>
            </a:pPr>
            <a:r>
              <a:rPr lang="en-US" sz="3999" spc="-39">
                <a:solidFill>
                  <a:srgbClr val="000000"/>
                </a:solidFill>
                <a:latin typeface="Muli Bold"/>
              </a:rPr>
              <a:t>Các yếu tố môi trường</a:t>
            </a:r>
          </a:p>
        </p:txBody>
      </p:sp>
      <p:sp>
        <p:nvSpPr>
          <p:cNvPr id="15" name="TextBox 15"/>
          <p:cNvSpPr txBox="1"/>
          <p:nvPr/>
        </p:nvSpPr>
        <p:spPr>
          <a:xfrm>
            <a:off x="7296457" y="7751407"/>
            <a:ext cx="16757537" cy="600075"/>
          </a:xfrm>
          <a:prstGeom prst="rect">
            <a:avLst/>
          </a:prstGeom>
        </p:spPr>
        <p:txBody>
          <a:bodyPr lIns="0" tIns="0" rIns="0" bIns="0" rtlCol="0" anchor="t">
            <a:spAutoFit/>
          </a:bodyPr>
          <a:lstStyle/>
          <a:p>
            <a:pPr marL="863598" lvl="1" indent="-431799">
              <a:lnSpc>
                <a:spcPts val="4799"/>
              </a:lnSpc>
              <a:buFont typeface="Arial"/>
              <a:buChar char="•"/>
            </a:pPr>
            <a:r>
              <a:rPr lang="en-US" sz="3999" spc="-39">
                <a:solidFill>
                  <a:srgbClr val="000000"/>
                </a:solidFill>
                <a:latin typeface="Muli Bold"/>
              </a:rPr>
              <a:t>Các biến số xã hội</a:t>
            </a:r>
          </a:p>
        </p:txBody>
      </p:sp>
      <p:sp>
        <p:nvSpPr>
          <p:cNvPr id="16" name="TextBox 16"/>
          <p:cNvSpPr txBox="1"/>
          <p:nvPr/>
        </p:nvSpPr>
        <p:spPr>
          <a:xfrm>
            <a:off x="7296457" y="9372723"/>
            <a:ext cx="16757537" cy="600075"/>
          </a:xfrm>
          <a:prstGeom prst="rect">
            <a:avLst/>
          </a:prstGeom>
        </p:spPr>
        <p:txBody>
          <a:bodyPr lIns="0" tIns="0" rIns="0" bIns="0" rtlCol="0" anchor="t">
            <a:spAutoFit/>
          </a:bodyPr>
          <a:lstStyle/>
          <a:p>
            <a:pPr marL="863598" lvl="1" indent="-431799">
              <a:lnSpc>
                <a:spcPts val="4799"/>
              </a:lnSpc>
              <a:buFont typeface="Arial"/>
              <a:buChar char="•"/>
            </a:pPr>
            <a:r>
              <a:rPr lang="en-US" sz="3999" spc="-39">
                <a:solidFill>
                  <a:srgbClr val="000000"/>
                </a:solidFill>
                <a:latin typeface="Muli Bold"/>
              </a:rPr>
              <a:t>Các biến số môi trường khác</a:t>
            </a:r>
          </a:p>
        </p:txBody>
      </p:sp>
      <p:sp>
        <p:nvSpPr>
          <p:cNvPr id="17" name="TextBox 17"/>
          <p:cNvSpPr txBox="1"/>
          <p:nvPr/>
        </p:nvSpPr>
        <p:spPr>
          <a:xfrm>
            <a:off x="7296457" y="8562065"/>
            <a:ext cx="16757537" cy="600075"/>
          </a:xfrm>
          <a:prstGeom prst="rect">
            <a:avLst/>
          </a:prstGeom>
        </p:spPr>
        <p:txBody>
          <a:bodyPr lIns="0" tIns="0" rIns="0" bIns="0" rtlCol="0" anchor="t">
            <a:spAutoFit/>
          </a:bodyPr>
          <a:lstStyle/>
          <a:p>
            <a:pPr marL="863598" lvl="1" indent="-431799">
              <a:lnSpc>
                <a:spcPts val="4799"/>
              </a:lnSpc>
              <a:buFont typeface="Arial"/>
              <a:buChar char="•"/>
            </a:pPr>
            <a:r>
              <a:rPr lang="en-US" sz="3999" spc="-39">
                <a:solidFill>
                  <a:srgbClr val="000000"/>
                </a:solidFill>
                <a:latin typeface="Muli Bold"/>
              </a:rPr>
              <a:t>Các biến số văn hóa / cộng đồng</a:t>
            </a:r>
          </a:p>
        </p:txBody>
      </p:sp>
      <p:sp>
        <p:nvSpPr>
          <p:cNvPr id="18" name="TextBox 18"/>
          <p:cNvSpPr txBox="1"/>
          <p:nvPr/>
        </p:nvSpPr>
        <p:spPr>
          <a:xfrm>
            <a:off x="2081812" y="6983014"/>
            <a:ext cx="16757537" cy="600075"/>
          </a:xfrm>
          <a:prstGeom prst="rect">
            <a:avLst/>
          </a:prstGeom>
        </p:spPr>
        <p:txBody>
          <a:bodyPr lIns="0" tIns="0" rIns="0" bIns="0" rtlCol="0" anchor="t">
            <a:spAutoFit/>
          </a:bodyPr>
          <a:lstStyle/>
          <a:p>
            <a:pPr marL="863598" lvl="1" indent="-431799">
              <a:lnSpc>
                <a:spcPts val="4799"/>
              </a:lnSpc>
              <a:buFont typeface="Arial"/>
              <a:buChar char="•"/>
            </a:pPr>
            <a:r>
              <a:rPr lang="en-US" sz="3999" spc="-39">
                <a:solidFill>
                  <a:srgbClr val="000000"/>
                </a:solidFill>
                <a:latin typeface="Muli Bold"/>
              </a:rPr>
              <a:t>Các yếu tố vệ sinh</a:t>
            </a:r>
          </a:p>
        </p:txBody>
      </p:sp>
      <p:sp>
        <p:nvSpPr>
          <p:cNvPr id="19" name="TextBox 19"/>
          <p:cNvSpPr txBox="1"/>
          <p:nvPr/>
        </p:nvSpPr>
        <p:spPr>
          <a:xfrm>
            <a:off x="2081812" y="6173389"/>
            <a:ext cx="16757537" cy="600075"/>
          </a:xfrm>
          <a:prstGeom prst="rect">
            <a:avLst/>
          </a:prstGeom>
        </p:spPr>
        <p:txBody>
          <a:bodyPr lIns="0" tIns="0" rIns="0" bIns="0" rtlCol="0" anchor="t">
            <a:spAutoFit/>
          </a:bodyPr>
          <a:lstStyle/>
          <a:p>
            <a:pPr marL="863598" lvl="1" indent="-431799">
              <a:lnSpc>
                <a:spcPts val="4799"/>
              </a:lnSpc>
              <a:buFont typeface="Arial"/>
              <a:buChar char="•"/>
            </a:pPr>
            <a:r>
              <a:rPr lang="en-US" sz="3999" spc="-39">
                <a:solidFill>
                  <a:srgbClr val="000000"/>
                </a:solidFill>
                <a:latin typeface="Muli Bold"/>
              </a:rPr>
              <a:t>Các yếu tố tạo động lực</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grpSp>
        <p:nvGrpSpPr>
          <p:cNvPr id="2" name="Group 2"/>
          <p:cNvGrpSpPr/>
          <p:nvPr/>
        </p:nvGrpSpPr>
        <p:grpSpPr>
          <a:xfrm rot="-10800000">
            <a:off x="16892824" y="6173389"/>
            <a:ext cx="7388722" cy="6398668"/>
            <a:chOff x="0" y="0"/>
            <a:chExt cx="3619627" cy="3134614"/>
          </a:xfrm>
        </p:grpSpPr>
        <p:sp>
          <p:nvSpPr>
            <p:cNvPr id="3" name="Freeform 3"/>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4" name="Group 4"/>
          <p:cNvGrpSpPr/>
          <p:nvPr/>
        </p:nvGrpSpPr>
        <p:grpSpPr>
          <a:xfrm rot="-10800000">
            <a:off x="17259300" y="2888273"/>
            <a:ext cx="5276948" cy="4569862"/>
            <a:chOff x="0" y="0"/>
            <a:chExt cx="3619627" cy="3134614"/>
          </a:xfrm>
        </p:grpSpPr>
        <p:sp>
          <p:nvSpPr>
            <p:cNvPr id="5" name="Freeform 5"/>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6" name="Group 6"/>
          <p:cNvGrpSpPr/>
          <p:nvPr/>
        </p:nvGrpSpPr>
        <p:grpSpPr>
          <a:xfrm rot="-10800000">
            <a:off x="1028700" y="8860884"/>
            <a:ext cx="3801687" cy="3292279"/>
            <a:chOff x="0" y="0"/>
            <a:chExt cx="3619627" cy="3134614"/>
          </a:xfrm>
        </p:grpSpPr>
        <p:sp>
          <p:nvSpPr>
            <p:cNvPr id="7" name="Freeform 7"/>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pic>
        <p:nvPicPr>
          <p:cNvPr id="8" name="Picture 8"/>
          <p:cNvPicPr>
            <a:picLocks noChangeAspect="1"/>
          </p:cNvPicPr>
          <p:nvPr/>
        </p:nvPicPr>
        <p:blipFill>
          <a:blip r:embed="rId2"/>
          <a:srcRect t="5011" b="460"/>
          <a:stretch>
            <a:fillRect/>
          </a:stretch>
        </p:blipFill>
        <p:spPr>
          <a:xfrm>
            <a:off x="6324600" y="1192713"/>
            <a:ext cx="10363200" cy="9079047"/>
          </a:xfrm>
          <a:prstGeom prst="rect">
            <a:avLst/>
          </a:prstGeom>
        </p:spPr>
      </p:pic>
      <p:sp>
        <p:nvSpPr>
          <p:cNvPr id="9" name="TextBox 9"/>
          <p:cNvSpPr txBox="1"/>
          <p:nvPr/>
        </p:nvSpPr>
        <p:spPr>
          <a:xfrm>
            <a:off x="643981" y="240323"/>
            <a:ext cx="17000039" cy="1085850"/>
          </a:xfrm>
          <a:prstGeom prst="rect">
            <a:avLst/>
          </a:prstGeom>
        </p:spPr>
        <p:txBody>
          <a:bodyPr lIns="0" tIns="0" rIns="0" bIns="0" rtlCol="0" anchor="t">
            <a:spAutoFit/>
          </a:bodyPr>
          <a:lstStyle/>
          <a:p>
            <a:pPr marL="0" lvl="0" indent="0" algn="ctr">
              <a:lnSpc>
                <a:spcPts val="8640"/>
              </a:lnSpc>
              <a:spcBef>
                <a:spcPct val="0"/>
              </a:spcBef>
            </a:pPr>
            <a:r>
              <a:rPr lang="en-US" sz="7200" spc="-72">
                <a:solidFill>
                  <a:srgbClr val="000000"/>
                </a:solidFill>
                <a:latin typeface="Muli Bold"/>
              </a:rPr>
              <a:t>Hành vi trực tuyến của người tiêu dùng</a:t>
            </a:r>
          </a:p>
        </p:txBody>
      </p:sp>
      <p:sp>
        <p:nvSpPr>
          <p:cNvPr id="10" name="TextBox 10"/>
          <p:cNvSpPr txBox="1"/>
          <p:nvPr/>
        </p:nvSpPr>
        <p:spPr>
          <a:xfrm>
            <a:off x="522731" y="1821473"/>
            <a:ext cx="5344670" cy="2577629"/>
          </a:xfrm>
          <a:prstGeom prst="rect">
            <a:avLst/>
          </a:prstGeom>
        </p:spPr>
        <p:txBody>
          <a:bodyPr wrap="square" lIns="0" tIns="0" rIns="0" bIns="0" rtlCol="0" anchor="t">
            <a:spAutoFit/>
          </a:bodyPr>
          <a:lstStyle/>
          <a:p>
            <a:pPr marL="0" lvl="0" indent="0" algn="ctr">
              <a:lnSpc>
                <a:spcPts val="6720"/>
              </a:lnSpc>
              <a:spcBef>
                <a:spcPct val="0"/>
              </a:spcBef>
            </a:pPr>
            <a:r>
              <a:rPr lang="en-US" sz="5600" spc="-56">
                <a:solidFill>
                  <a:srgbClr val="000000"/>
                </a:solidFill>
                <a:latin typeface="Muli Bold"/>
              </a:rPr>
              <a:t>Mô hình hành vi trực tuyến của người tiêu dùng</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TextBox 2"/>
          <p:cNvSpPr txBox="1"/>
          <p:nvPr/>
        </p:nvSpPr>
        <p:spPr>
          <a:xfrm>
            <a:off x="643981" y="199148"/>
            <a:ext cx="17000039" cy="2181225"/>
          </a:xfrm>
          <a:prstGeom prst="rect">
            <a:avLst/>
          </a:prstGeom>
        </p:spPr>
        <p:txBody>
          <a:bodyPr lIns="0" tIns="0" rIns="0" bIns="0" rtlCol="0" anchor="t">
            <a:spAutoFit/>
          </a:bodyPr>
          <a:lstStyle/>
          <a:p>
            <a:pPr marL="0" lvl="0" indent="0" algn="ctr">
              <a:lnSpc>
                <a:spcPts val="8640"/>
              </a:lnSpc>
              <a:spcBef>
                <a:spcPct val="0"/>
              </a:spcBef>
            </a:pPr>
            <a:r>
              <a:rPr lang="en-US" sz="7200" spc="-72">
                <a:solidFill>
                  <a:srgbClr val="000000"/>
                </a:solidFill>
                <a:latin typeface="Muli Bold"/>
              </a:rPr>
              <a:t>Quá trình ra quyết định mua hàng trực tuyến của người tiêu dùng</a:t>
            </a:r>
          </a:p>
        </p:txBody>
      </p:sp>
      <p:grpSp>
        <p:nvGrpSpPr>
          <p:cNvPr id="3" name="Group 3"/>
          <p:cNvGrpSpPr/>
          <p:nvPr/>
        </p:nvGrpSpPr>
        <p:grpSpPr>
          <a:xfrm>
            <a:off x="15599054" y="6847080"/>
            <a:ext cx="4961246" cy="4296462"/>
            <a:chOff x="0" y="0"/>
            <a:chExt cx="3619627" cy="3134614"/>
          </a:xfrm>
        </p:grpSpPr>
        <p:sp>
          <p:nvSpPr>
            <p:cNvPr id="4" name="Freeform 4"/>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sp>
        <p:nvSpPr>
          <p:cNvPr id="5" name="TextBox 5"/>
          <p:cNvSpPr txBox="1"/>
          <p:nvPr/>
        </p:nvSpPr>
        <p:spPr>
          <a:xfrm>
            <a:off x="464540" y="2991330"/>
            <a:ext cx="17000039" cy="857250"/>
          </a:xfrm>
          <a:prstGeom prst="rect">
            <a:avLst/>
          </a:prstGeom>
        </p:spPr>
        <p:txBody>
          <a:bodyPr lIns="0" tIns="0" rIns="0" bIns="0" rtlCol="0" anchor="t">
            <a:spAutoFit/>
          </a:bodyPr>
          <a:lstStyle/>
          <a:p>
            <a:pPr marL="0" lvl="0" indent="0" algn="ctr">
              <a:lnSpc>
                <a:spcPts val="6720"/>
              </a:lnSpc>
              <a:spcBef>
                <a:spcPct val="0"/>
              </a:spcBef>
            </a:pPr>
            <a:r>
              <a:rPr lang="en-US" sz="5600" spc="-56">
                <a:solidFill>
                  <a:srgbClr val="000000"/>
                </a:solidFill>
                <a:latin typeface="Muli Bold"/>
              </a:rPr>
              <a:t>Mô hình quyết định chung cho việc mua hàng</a:t>
            </a:r>
          </a:p>
        </p:txBody>
      </p:sp>
      <p:sp>
        <p:nvSpPr>
          <p:cNvPr id="6" name="TextBox 6"/>
          <p:cNvSpPr txBox="1"/>
          <p:nvPr/>
        </p:nvSpPr>
        <p:spPr>
          <a:xfrm>
            <a:off x="464540" y="4469061"/>
            <a:ext cx="17000039" cy="600075"/>
          </a:xfrm>
          <a:prstGeom prst="rect">
            <a:avLst/>
          </a:prstGeom>
        </p:spPr>
        <p:txBody>
          <a:bodyPr lIns="0" tIns="0" rIns="0" bIns="0" rtlCol="0" anchor="t">
            <a:spAutoFit/>
          </a:bodyPr>
          <a:lstStyle/>
          <a:p>
            <a:pPr marL="863599" lvl="1" indent="-431800">
              <a:lnSpc>
                <a:spcPts val="4799"/>
              </a:lnSpc>
              <a:buFont typeface="Arial"/>
              <a:buChar char="•"/>
            </a:pPr>
            <a:r>
              <a:rPr lang="en-US" sz="3999" spc="-39">
                <a:solidFill>
                  <a:srgbClr val="000000"/>
                </a:solidFill>
                <a:latin typeface="Muli Bold"/>
              </a:rPr>
              <a:t>Cần xác định danh tính</a:t>
            </a:r>
          </a:p>
        </p:txBody>
      </p:sp>
      <p:sp>
        <p:nvSpPr>
          <p:cNvPr id="7" name="TextBox 7"/>
          <p:cNvSpPr txBox="1"/>
          <p:nvPr/>
        </p:nvSpPr>
        <p:spPr>
          <a:xfrm>
            <a:off x="464540" y="5373936"/>
            <a:ext cx="17000039" cy="600075"/>
          </a:xfrm>
          <a:prstGeom prst="rect">
            <a:avLst/>
          </a:prstGeom>
        </p:spPr>
        <p:txBody>
          <a:bodyPr lIns="0" tIns="0" rIns="0" bIns="0" rtlCol="0" anchor="t">
            <a:spAutoFit/>
          </a:bodyPr>
          <a:lstStyle/>
          <a:p>
            <a:pPr marL="863599" lvl="1" indent="-431800">
              <a:lnSpc>
                <a:spcPts val="4799"/>
              </a:lnSpc>
              <a:buFont typeface="Arial"/>
              <a:buChar char="•"/>
            </a:pPr>
            <a:r>
              <a:rPr lang="en-US" sz="3999" spc="-39">
                <a:solidFill>
                  <a:srgbClr val="000000"/>
                </a:solidFill>
                <a:latin typeface="Muli Bold"/>
              </a:rPr>
              <a:t>Tìm kiếm thông tin</a:t>
            </a:r>
          </a:p>
        </p:txBody>
      </p:sp>
      <p:sp>
        <p:nvSpPr>
          <p:cNvPr id="8" name="TextBox 8"/>
          <p:cNvSpPr txBox="1"/>
          <p:nvPr/>
        </p:nvSpPr>
        <p:spPr>
          <a:xfrm>
            <a:off x="464540" y="7145362"/>
            <a:ext cx="17000039" cy="600075"/>
          </a:xfrm>
          <a:prstGeom prst="rect">
            <a:avLst/>
          </a:prstGeom>
        </p:spPr>
        <p:txBody>
          <a:bodyPr lIns="0" tIns="0" rIns="0" bIns="0" rtlCol="0" anchor="t">
            <a:spAutoFit/>
          </a:bodyPr>
          <a:lstStyle/>
          <a:p>
            <a:pPr marL="863599" lvl="1" indent="-431800">
              <a:lnSpc>
                <a:spcPts val="4799"/>
              </a:lnSpc>
              <a:buFont typeface="Arial"/>
              <a:buChar char="•"/>
            </a:pPr>
            <a:r>
              <a:rPr lang="en-US" sz="3999" spc="-39">
                <a:solidFill>
                  <a:srgbClr val="000000"/>
                </a:solidFill>
                <a:latin typeface="Muli Bold"/>
              </a:rPr>
              <a:t>Đánh giá các lựa chọn thay thế</a:t>
            </a:r>
          </a:p>
        </p:txBody>
      </p:sp>
      <p:sp>
        <p:nvSpPr>
          <p:cNvPr id="9" name="TextBox 9"/>
          <p:cNvSpPr txBox="1"/>
          <p:nvPr/>
        </p:nvSpPr>
        <p:spPr>
          <a:xfrm>
            <a:off x="464540" y="8050237"/>
            <a:ext cx="17000039" cy="600075"/>
          </a:xfrm>
          <a:prstGeom prst="rect">
            <a:avLst/>
          </a:prstGeom>
        </p:spPr>
        <p:txBody>
          <a:bodyPr lIns="0" tIns="0" rIns="0" bIns="0" rtlCol="0" anchor="t">
            <a:spAutoFit/>
          </a:bodyPr>
          <a:lstStyle/>
          <a:p>
            <a:pPr marL="863599" lvl="1" indent="-431800">
              <a:lnSpc>
                <a:spcPts val="4799"/>
              </a:lnSpc>
              <a:buFont typeface="Arial"/>
              <a:buChar char="•"/>
            </a:pPr>
            <a:r>
              <a:rPr lang="en-US" sz="3999" spc="-39">
                <a:solidFill>
                  <a:srgbClr val="000000"/>
                </a:solidFill>
                <a:latin typeface="Muli Bold"/>
              </a:rPr>
              <a:t>Mua hàng và vận chuyển</a:t>
            </a:r>
          </a:p>
        </p:txBody>
      </p:sp>
      <p:sp>
        <p:nvSpPr>
          <p:cNvPr id="10" name="TextBox 10"/>
          <p:cNvSpPr txBox="1"/>
          <p:nvPr/>
        </p:nvSpPr>
        <p:spPr>
          <a:xfrm>
            <a:off x="464540" y="8958262"/>
            <a:ext cx="17000039" cy="600075"/>
          </a:xfrm>
          <a:prstGeom prst="rect">
            <a:avLst/>
          </a:prstGeom>
        </p:spPr>
        <p:txBody>
          <a:bodyPr lIns="0" tIns="0" rIns="0" bIns="0" rtlCol="0" anchor="t">
            <a:spAutoFit/>
          </a:bodyPr>
          <a:lstStyle/>
          <a:p>
            <a:pPr marL="863599" lvl="1" indent="-431800">
              <a:lnSpc>
                <a:spcPts val="4799"/>
              </a:lnSpc>
              <a:buFont typeface="Arial"/>
              <a:buChar char="•"/>
            </a:pPr>
            <a:r>
              <a:rPr lang="en-US" sz="3999" spc="-39">
                <a:solidFill>
                  <a:srgbClr val="000000"/>
                </a:solidFill>
                <a:latin typeface="Muli Bold"/>
              </a:rPr>
              <a:t>Hoạt động sau khi mua hàng</a:t>
            </a:r>
          </a:p>
        </p:txBody>
      </p:sp>
      <p:sp>
        <p:nvSpPr>
          <p:cNvPr id="11" name="TextBox 11"/>
          <p:cNvSpPr txBox="1"/>
          <p:nvPr/>
        </p:nvSpPr>
        <p:spPr>
          <a:xfrm>
            <a:off x="6529153" y="6247005"/>
            <a:ext cx="17000039" cy="600075"/>
          </a:xfrm>
          <a:prstGeom prst="rect">
            <a:avLst/>
          </a:prstGeom>
        </p:spPr>
        <p:txBody>
          <a:bodyPr lIns="0" tIns="0" rIns="0" bIns="0" rtlCol="0" anchor="t">
            <a:spAutoFit/>
          </a:bodyPr>
          <a:lstStyle/>
          <a:p>
            <a:pPr marL="863599" lvl="1" indent="-431800">
              <a:lnSpc>
                <a:spcPts val="4799"/>
              </a:lnSpc>
              <a:buFont typeface="Arial"/>
              <a:buChar char="•"/>
            </a:pPr>
            <a:r>
              <a:rPr lang="en-US" sz="3999" spc="-39">
                <a:solidFill>
                  <a:srgbClr val="000000"/>
                </a:solidFill>
                <a:latin typeface="Muli Bold"/>
              </a:rPr>
              <a:t>Môi giới người bán hàng</a:t>
            </a:r>
          </a:p>
        </p:txBody>
      </p:sp>
      <p:sp>
        <p:nvSpPr>
          <p:cNvPr id="12" name="TextBox 12"/>
          <p:cNvSpPr txBox="1"/>
          <p:nvPr/>
        </p:nvSpPr>
        <p:spPr>
          <a:xfrm>
            <a:off x="6529153" y="5373936"/>
            <a:ext cx="17000039" cy="600075"/>
          </a:xfrm>
          <a:prstGeom prst="rect">
            <a:avLst/>
          </a:prstGeom>
        </p:spPr>
        <p:txBody>
          <a:bodyPr lIns="0" tIns="0" rIns="0" bIns="0" rtlCol="0" anchor="t">
            <a:spAutoFit/>
          </a:bodyPr>
          <a:lstStyle/>
          <a:p>
            <a:pPr marL="863599" lvl="1" indent="-431800">
              <a:lnSpc>
                <a:spcPts val="4799"/>
              </a:lnSpc>
              <a:buFont typeface="Arial"/>
              <a:buChar char="•"/>
            </a:pPr>
            <a:r>
              <a:rPr lang="en-US" sz="3999" spc="-39">
                <a:solidFill>
                  <a:srgbClr val="000000"/>
                </a:solidFill>
                <a:latin typeface="Muli Bold"/>
              </a:rPr>
              <a:t>Môi giới sản phẩm</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grpSp>
        <p:nvGrpSpPr>
          <p:cNvPr id="2" name="Group 2"/>
          <p:cNvGrpSpPr/>
          <p:nvPr/>
        </p:nvGrpSpPr>
        <p:grpSpPr>
          <a:xfrm>
            <a:off x="15599054" y="6847080"/>
            <a:ext cx="4961246" cy="4296462"/>
            <a:chOff x="0" y="0"/>
            <a:chExt cx="3619627" cy="3134614"/>
          </a:xfrm>
        </p:grpSpPr>
        <p:sp>
          <p:nvSpPr>
            <p:cNvPr id="3" name="Freeform 3"/>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pic>
        <p:nvPicPr>
          <p:cNvPr id="4" name="Picture 4"/>
          <p:cNvPicPr>
            <a:picLocks noChangeAspect="1"/>
          </p:cNvPicPr>
          <p:nvPr/>
        </p:nvPicPr>
        <p:blipFill>
          <a:blip r:embed="rId2"/>
          <a:srcRect t="10676" b="887"/>
          <a:stretch>
            <a:fillRect/>
          </a:stretch>
        </p:blipFill>
        <p:spPr>
          <a:xfrm>
            <a:off x="3935458" y="2247900"/>
            <a:ext cx="11663596" cy="8039099"/>
          </a:xfrm>
          <a:prstGeom prst="rect">
            <a:avLst/>
          </a:prstGeom>
        </p:spPr>
      </p:pic>
      <p:sp>
        <p:nvSpPr>
          <p:cNvPr id="5" name="TextBox 5"/>
          <p:cNvSpPr txBox="1"/>
          <p:nvPr/>
        </p:nvSpPr>
        <p:spPr>
          <a:xfrm>
            <a:off x="643981" y="199148"/>
            <a:ext cx="17000039" cy="2181225"/>
          </a:xfrm>
          <a:prstGeom prst="rect">
            <a:avLst/>
          </a:prstGeom>
        </p:spPr>
        <p:txBody>
          <a:bodyPr lIns="0" tIns="0" rIns="0" bIns="0" rtlCol="0" anchor="t">
            <a:spAutoFit/>
          </a:bodyPr>
          <a:lstStyle/>
          <a:p>
            <a:pPr marL="0" lvl="0" indent="0" algn="ctr">
              <a:lnSpc>
                <a:spcPts val="8640"/>
              </a:lnSpc>
              <a:spcBef>
                <a:spcPct val="0"/>
              </a:spcBef>
            </a:pPr>
            <a:r>
              <a:rPr lang="en-US" sz="7200" spc="-72">
                <a:solidFill>
                  <a:srgbClr val="000000"/>
                </a:solidFill>
                <a:latin typeface="Muli Bold"/>
              </a:rPr>
              <a:t>Quá trình ra quyết định mua hàng trực tuyến của người tiêu dùng</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grpSp>
        <p:nvGrpSpPr>
          <p:cNvPr id="2" name="Group 2"/>
          <p:cNvGrpSpPr/>
          <p:nvPr/>
        </p:nvGrpSpPr>
        <p:grpSpPr>
          <a:xfrm rot="-10800000">
            <a:off x="-6381026" y="-3966374"/>
            <a:ext cx="9822161" cy="6226137"/>
            <a:chOff x="0" y="0"/>
            <a:chExt cx="8474859" cy="5372100"/>
          </a:xfrm>
        </p:grpSpPr>
        <p:sp>
          <p:nvSpPr>
            <p:cNvPr id="3" name="Freeform 3"/>
            <p:cNvSpPr/>
            <p:nvPr/>
          </p:nvSpPr>
          <p:spPr>
            <a:xfrm>
              <a:off x="0" y="0"/>
              <a:ext cx="8474859" cy="5372100"/>
            </a:xfrm>
            <a:custGeom>
              <a:avLst/>
              <a:gdLst/>
              <a:ahLst/>
              <a:cxnLst/>
              <a:rect l="l" t="t" r="r" b="b"/>
              <a:pathLst>
                <a:path w="8474859" h="5372100">
                  <a:moveTo>
                    <a:pt x="6924189" y="0"/>
                  </a:moveTo>
                  <a:lnTo>
                    <a:pt x="1550670" y="0"/>
                  </a:lnTo>
                  <a:lnTo>
                    <a:pt x="0" y="2686050"/>
                  </a:lnTo>
                  <a:lnTo>
                    <a:pt x="1550670" y="5372100"/>
                  </a:lnTo>
                  <a:lnTo>
                    <a:pt x="6924189" y="5372100"/>
                  </a:lnTo>
                  <a:lnTo>
                    <a:pt x="8474859" y="2686050"/>
                  </a:lnTo>
                  <a:lnTo>
                    <a:pt x="6924189" y="0"/>
                  </a:lnTo>
                  <a:close/>
                </a:path>
              </a:pathLst>
            </a:custGeom>
            <a:solidFill>
              <a:srgbClr val="004651"/>
            </a:solidFill>
          </p:spPr>
        </p:sp>
      </p:grpSp>
      <p:grpSp>
        <p:nvGrpSpPr>
          <p:cNvPr id="4" name="Group 4"/>
          <p:cNvGrpSpPr/>
          <p:nvPr/>
        </p:nvGrpSpPr>
        <p:grpSpPr>
          <a:xfrm>
            <a:off x="1571952" y="-1167251"/>
            <a:ext cx="2695438" cy="2334501"/>
            <a:chOff x="0" y="0"/>
            <a:chExt cx="6202680" cy="5372100"/>
          </a:xfrm>
        </p:grpSpPr>
        <p:sp>
          <p:nvSpPr>
            <p:cNvPr id="5" name="Freeform 5"/>
            <p:cNvSpPr/>
            <p:nvPr/>
          </p:nvSpPr>
          <p:spPr>
            <a:xfrm>
              <a:off x="0" y="0"/>
              <a:ext cx="6202680" cy="5372100"/>
            </a:xfrm>
            <a:custGeom>
              <a:avLst/>
              <a:gdLst/>
              <a:ahLst/>
              <a:cxnLst/>
              <a:rect l="l" t="t" r="r" b="b"/>
              <a:pathLst>
                <a:path w="6202680" h="5372100">
                  <a:moveTo>
                    <a:pt x="4652010" y="0"/>
                  </a:moveTo>
                  <a:lnTo>
                    <a:pt x="1550670" y="0"/>
                  </a:lnTo>
                  <a:lnTo>
                    <a:pt x="0" y="2686050"/>
                  </a:lnTo>
                  <a:lnTo>
                    <a:pt x="1550670" y="5372100"/>
                  </a:lnTo>
                  <a:lnTo>
                    <a:pt x="4652010" y="5372100"/>
                  </a:lnTo>
                  <a:lnTo>
                    <a:pt x="6202680" y="2686050"/>
                  </a:lnTo>
                  <a:lnTo>
                    <a:pt x="4652010" y="0"/>
                  </a:lnTo>
                  <a:close/>
                </a:path>
              </a:pathLst>
            </a:custGeom>
            <a:solidFill>
              <a:srgbClr val="00A181"/>
            </a:solidFill>
          </p:spPr>
        </p:sp>
      </p:grpSp>
      <p:pic>
        <p:nvPicPr>
          <p:cNvPr id="6" name="Picture 6"/>
          <p:cNvPicPr>
            <a:picLocks noChangeAspect="1"/>
          </p:cNvPicPr>
          <p:nvPr/>
        </p:nvPicPr>
        <p:blipFill>
          <a:blip r:embed="rId2"/>
          <a:srcRect/>
          <a:stretch>
            <a:fillRect/>
          </a:stretch>
        </p:blipFill>
        <p:spPr>
          <a:xfrm>
            <a:off x="6593156" y="2607139"/>
            <a:ext cx="11450184" cy="7679861"/>
          </a:xfrm>
          <a:prstGeom prst="rect">
            <a:avLst/>
          </a:prstGeom>
        </p:spPr>
      </p:pic>
      <p:sp>
        <p:nvSpPr>
          <p:cNvPr id="7" name="TextBox 7"/>
          <p:cNvSpPr txBox="1"/>
          <p:nvPr/>
        </p:nvSpPr>
        <p:spPr>
          <a:xfrm>
            <a:off x="4590021" y="269704"/>
            <a:ext cx="12669279" cy="2337435"/>
          </a:xfrm>
          <a:prstGeom prst="rect">
            <a:avLst/>
          </a:prstGeom>
        </p:spPr>
        <p:txBody>
          <a:bodyPr lIns="0" tIns="0" rIns="0" bIns="0" rtlCol="0" anchor="t">
            <a:spAutoFit/>
          </a:bodyPr>
          <a:lstStyle/>
          <a:p>
            <a:pPr>
              <a:lnSpc>
                <a:spcPts val="9359"/>
              </a:lnSpc>
              <a:spcBef>
                <a:spcPct val="0"/>
              </a:spcBef>
            </a:pPr>
            <a:r>
              <a:rPr lang="en-US" sz="7199" spc="-71">
                <a:solidFill>
                  <a:srgbClr val="000000"/>
                </a:solidFill>
                <a:latin typeface="Muli Bold"/>
              </a:rPr>
              <a:t>Lòng trung thành, sự hài lòng và độ tin cậy trong EC</a:t>
            </a:r>
          </a:p>
        </p:txBody>
      </p:sp>
      <p:sp>
        <p:nvSpPr>
          <p:cNvPr id="8" name="TextBox 8"/>
          <p:cNvSpPr txBox="1"/>
          <p:nvPr/>
        </p:nvSpPr>
        <p:spPr>
          <a:xfrm>
            <a:off x="1381527" y="3075860"/>
            <a:ext cx="5771725" cy="1833880"/>
          </a:xfrm>
          <a:prstGeom prst="rect">
            <a:avLst/>
          </a:prstGeom>
        </p:spPr>
        <p:txBody>
          <a:bodyPr lIns="0" tIns="0" rIns="0" bIns="0" rtlCol="0" anchor="t">
            <a:spAutoFit/>
          </a:bodyPr>
          <a:lstStyle/>
          <a:p>
            <a:pPr>
              <a:lnSpc>
                <a:spcPts val="7280"/>
              </a:lnSpc>
              <a:spcBef>
                <a:spcPct val="0"/>
              </a:spcBef>
            </a:pPr>
            <a:r>
              <a:rPr lang="en-US" sz="5600" spc="-56">
                <a:solidFill>
                  <a:srgbClr val="000000"/>
                </a:solidFill>
                <a:latin typeface="Muli Bold"/>
              </a:rPr>
              <a:t>Sự hài lòng của khách hàng </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TotalTime>
  <Words>3193</Words>
  <Application>Microsoft Office PowerPoint</Application>
  <PresentationFormat>Custom</PresentationFormat>
  <Paragraphs>253</Paragraphs>
  <Slides>48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48</vt:i4>
      </vt:variant>
    </vt:vector>
  </HeadingPairs>
  <TitlesOfParts>
    <vt:vector size="53" baseType="lpstr">
      <vt:lpstr>Arial</vt:lpstr>
      <vt:lpstr>Calibri</vt:lpstr>
      <vt:lpstr>Muli Bold Bold</vt:lpstr>
      <vt:lpstr>Muli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E-commerce</dc:title>
  <cp:lastModifiedBy>Admin</cp:lastModifiedBy>
  <cp:revision>4</cp:revision>
  <dcterms:created xsi:type="dcterms:W3CDTF">2006-08-16T00:00:00Z</dcterms:created>
  <dcterms:modified xsi:type="dcterms:W3CDTF">2023-12-04T02:19:58Z</dcterms:modified>
  <dc:identifier>DAFefmcrjQo</dc:identifier>
</cp:coreProperties>
</file>