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4400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i raj" initials="vr" lastIdx="1" clrIdx="0">
    <p:extLst>
      <p:ext uri="{19B8F6BF-5375-455C-9EA6-DF929625EA0E}">
        <p15:presenceInfo xmlns:p15="http://schemas.microsoft.com/office/powerpoint/2012/main" userId="viki ra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-3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4T10:11:12.078" idx="1">
    <p:pos x="10" y="10"/>
    <p:text/>
    <p:extLst>
      <p:ext uri="{C676402C-5697-4E1C-873F-D02D1690AC5C}">
        <p15:threadingInfo xmlns:p15="http://schemas.microsoft.com/office/powerpoint/2012/main" timeZoneBias="-6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83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67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42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54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42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6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1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1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848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38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B60E-D794-4DD5-A0A2-89A481E1166A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1482-A432-4508-B91A-EB5CA0A875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71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1BA9B450-B126-4F74-BB6A-256A912DB71E}"/>
              </a:ext>
            </a:extLst>
          </p:cNvPr>
          <p:cNvSpPr/>
          <p:nvPr/>
        </p:nvSpPr>
        <p:spPr>
          <a:xfrm>
            <a:off x="5029200" y="335280"/>
            <a:ext cx="1303020" cy="3581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Start/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Menu</a:t>
            </a:r>
            <a:endParaRPr lang="en-AU" sz="1050" b="1" dirty="0">
              <a:solidFill>
                <a:schemeClr val="tx1"/>
              </a:solidFill>
            </a:endParaRPr>
          </a:p>
        </p:txBody>
      </p:sp>
      <p:sp>
        <p:nvSpPr>
          <p:cNvPr id="9" name="Flowchart: Decision 8" descr="1. Easy&#10;2. Medium&#10;3. Hard&#10;">
            <a:extLst>
              <a:ext uri="{FF2B5EF4-FFF2-40B4-BE49-F238E27FC236}">
                <a16:creationId xmlns:a16="http://schemas.microsoft.com/office/drawing/2014/main" id="{DD288EC4-1A8F-4EAC-97E8-AAB39D679F94}"/>
              </a:ext>
            </a:extLst>
          </p:cNvPr>
          <p:cNvSpPr/>
          <p:nvPr/>
        </p:nvSpPr>
        <p:spPr>
          <a:xfrm>
            <a:off x="5071110" y="1009650"/>
            <a:ext cx="1219200" cy="11239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 algn="just">
              <a:buAutoNum type="arabicPeriod"/>
            </a:pPr>
            <a:r>
              <a:rPr lang="nn-NO" sz="700" dirty="0">
                <a:solidFill>
                  <a:schemeClr val="tx1"/>
                </a:solidFill>
              </a:rPr>
              <a:t>Easy</a:t>
            </a:r>
          </a:p>
          <a:p>
            <a:pPr marL="92075" indent="-92075" algn="just">
              <a:buAutoNum type="arabicPeriod"/>
            </a:pPr>
            <a:r>
              <a:rPr lang="en-AU" sz="700" dirty="0">
                <a:solidFill>
                  <a:schemeClr val="tx1"/>
                </a:solidFill>
              </a:rPr>
              <a:t>Medium</a:t>
            </a:r>
          </a:p>
          <a:p>
            <a:pPr marL="92075" indent="-92075" algn="just">
              <a:buAutoNum type="arabicPeriod"/>
            </a:pPr>
            <a:r>
              <a:rPr lang="en-AU" sz="700" dirty="0">
                <a:solidFill>
                  <a:schemeClr val="tx1"/>
                </a:solidFill>
              </a:rPr>
              <a:t>Hard</a:t>
            </a:r>
            <a:endParaRPr lang="nn-NO" sz="700" dirty="0">
              <a:solidFill>
                <a:schemeClr val="tx1"/>
              </a:solidFill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D68D318-D804-407A-BDEE-BCF8AB2F9863}"/>
              </a:ext>
            </a:extLst>
          </p:cNvPr>
          <p:cNvSpPr/>
          <p:nvPr/>
        </p:nvSpPr>
        <p:spPr>
          <a:xfrm>
            <a:off x="5181600" y="2526030"/>
            <a:ext cx="998220" cy="6477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 in a row</a:t>
            </a:r>
            <a:endParaRPr lang="en-AU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88CB1364-0926-4767-86D9-D746FCCA19B1}"/>
              </a:ext>
            </a:extLst>
          </p:cNvPr>
          <p:cNvSpPr/>
          <p:nvPr/>
        </p:nvSpPr>
        <p:spPr>
          <a:xfrm>
            <a:off x="3741420" y="2514600"/>
            <a:ext cx="998220" cy="6477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Tic Tac Toe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C7E3A994-94F2-4F23-BFA3-5F8184A4F2F0}"/>
              </a:ext>
            </a:extLst>
          </p:cNvPr>
          <p:cNvSpPr/>
          <p:nvPr/>
        </p:nvSpPr>
        <p:spPr>
          <a:xfrm>
            <a:off x="6621780" y="2514600"/>
            <a:ext cx="998220" cy="6477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Chinese chess</a:t>
            </a:r>
            <a:endParaRPr lang="en-AU" sz="700" dirty="0">
              <a:solidFill>
                <a:schemeClr val="tx1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ACE82267-9250-4B77-8070-260A3C2FAF78}"/>
              </a:ext>
            </a:extLst>
          </p:cNvPr>
          <p:cNvSpPr/>
          <p:nvPr/>
        </p:nvSpPr>
        <p:spPr>
          <a:xfrm>
            <a:off x="5071110" y="3912870"/>
            <a:ext cx="1219200" cy="11239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0" indent="-92075">
              <a:buFontTx/>
              <a:buAutoNum type="arabicPeriod"/>
            </a:pPr>
            <a:r>
              <a:rPr lang="en-US" sz="700" dirty="0">
                <a:solidFill>
                  <a:prstClr val="black"/>
                </a:solidFill>
              </a:rPr>
              <a:t>Minimax</a:t>
            </a:r>
          </a:p>
          <a:p>
            <a:pPr marL="92075" lvl="0" indent="-92075">
              <a:buFontTx/>
              <a:buAutoNum type="arabicPeriod"/>
            </a:pPr>
            <a:r>
              <a:rPr lang="el-GR" sz="700" dirty="0">
                <a:solidFill>
                  <a:prstClr val="black"/>
                </a:solidFill>
              </a:rPr>
              <a:t>Αβ</a:t>
            </a:r>
            <a:r>
              <a:rPr lang="en-US" sz="700" dirty="0">
                <a:solidFill>
                  <a:prstClr val="black"/>
                </a:solidFill>
              </a:rPr>
              <a:t> Pruning</a:t>
            </a:r>
          </a:p>
          <a:p>
            <a:pPr marL="92075" lvl="0" indent="-92075">
              <a:buFontTx/>
              <a:buAutoNum type="arabicPeriod"/>
            </a:pPr>
            <a:r>
              <a:rPr lang="el-GR" sz="700" dirty="0">
                <a:solidFill>
                  <a:prstClr val="black"/>
                </a:solidFill>
              </a:rPr>
              <a:t>Αβ</a:t>
            </a:r>
            <a:r>
              <a:rPr lang="en-US" sz="700" dirty="0">
                <a:solidFill>
                  <a:prstClr val="black"/>
                </a:solidFill>
              </a:rPr>
              <a:t> and Minimax</a:t>
            </a:r>
            <a:endParaRPr lang="en-AU" sz="700" dirty="0">
              <a:solidFill>
                <a:prstClr val="black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0C15FAE7-14F8-4D5F-A20D-DB4B94629324}"/>
              </a:ext>
            </a:extLst>
          </p:cNvPr>
          <p:cNvSpPr/>
          <p:nvPr/>
        </p:nvSpPr>
        <p:spPr>
          <a:xfrm>
            <a:off x="6835140" y="3943350"/>
            <a:ext cx="1219200" cy="11239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lvl="0" indent="-92075">
              <a:buFontTx/>
              <a:buAutoNum type="arabicPeriod"/>
            </a:pPr>
            <a:r>
              <a:rPr lang="en-US" sz="700">
                <a:solidFill>
                  <a:prstClr val="black"/>
                </a:solidFill>
              </a:rPr>
              <a:t>Minimax</a:t>
            </a:r>
          </a:p>
          <a:p>
            <a:pPr marL="92075" lvl="0" indent="-92075">
              <a:buFontTx/>
              <a:buAutoNum type="arabicPeriod"/>
            </a:pPr>
            <a:r>
              <a:rPr lang="el-GR" sz="700">
                <a:solidFill>
                  <a:prstClr val="black"/>
                </a:solidFill>
              </a:rPr>
              <a:t>Αβ</a:t>
            </a:r>
            <a:r>
              <a:rPr lang="en-US" sz="700">
                <a:solidFill>
                  <a:prstClr val="black"/>
                </a:solidFill>
              </a:rPr>
              <a:t> Pruning</a:t>
            </a:r>
          </a:p>
          <a:p>
            <a:pPr marL="92075" lvl="0" indent="-92075">
              <a:buFontTx/>
              <a:buAutoNum type="arabicPeriod"/>
            </a:pPr>
            <a:r>
              <a:rPr lang="el-GR" sz="700">
                <a:solidFill>
                  <a:prstClr val="black"/>
                </a:solidFill>
              </a:rPr>
              <a:t>Αβ</a:t>
            </a:r>
            <a:r>
              <a:rPr lang="en-US" sz="700">
                <a:solidFill>
                  <a:prstClr val="black"/>
                </a:solidFill>
              </a:rPr>
              <a:t> and Minimax</a:t>
            </a:r>
            <a:endParaRPr lang="en-AU" sz="700" dirty="0">
              <a:solidFill>
                <a:prstClr val="black"/>
              </a:solidFill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3CB80547-91B8-4CC6-9CCE-C0DCBBBEF48D}"/>
              </a:ext>
            </a:extLst>
          </p:cNvPr>
          <p:cNvSpPr/>
          <p:nvPr/>
        </p:nvSpPr>
        <p:spPr>
          <a:xfrm>
            <a:off x="3390900" y="3943350"/>
            <a:ext cx="1310640" cy="11239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Minimax</a:t>
            </a:r>
          </a:p>
          <a:p>
            <a:pPr marL="92075" indent="-92075">
              <a:buAutoNum type="arabicPeriod"/>
            </a:pPr>
            <a:r>
              <a:rPr lang="el-GR" sz="800" dirty="0">
                <a:solidFill>
                  <a:schemeClr val="tx1"/>
                </a:solidFill>
              </a:rPr>
              <a:t>Αβ</a:t>
            </a:r>
            <a:r>
              <a:rPr lang="en-US" sz="800" dirty="0">
                <a:solidFill>
                  <a:schemeClr val="tx1"/>
                </a:solidFill>
              </a:rPr>
              <a:t> Pruning</a:t>
            </a:r>
          </a:p>
          <a:p>
            <a:pPr marL="92075" indent="-92075">
              <a:buAutoNum type="arabicPeriod"/>
            </a:pPr>
            <a:r>
              <a:rPr lang="el-GR" sz="800" dirty="0">
                <a:solidFill>
                  <a:schemeClr val="tx1"/>
                </a:solidFill>
              </a:rPr>
              <a:t>Αβ</a:t>
            </a:r>
            <a:r>
              <a:rPr lang="en-US" sz="800" dirty="0">
                <a:solidFill>
                  <a:schemeClr val="tx1"/>
                </a:solidFill>
              </a:rPr>
              <a:t> and Minimax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B675E-64E2-497D-BCC5-23EC0597645D}"/>
              </a:ext>
            </a:extLst>
          </p:cNvPr>
          <p:cNvSpPr/>
          <p:nvPr/>
        </p:nvSpPr>
        <p:spPr>
          <a:xfrm>
            <a:off x="7010400" y="5775960"/>
            <a:ext cx="868680" cy="426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black"/>
                </a:solidFill>
              </a:rPr>
              <a:t>Refer Page 3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542EA3-23BC-4582-BF95-5D50A636DB08}"/>
              </a:ext>
            </a:extLst>
          </p:cNvPr>
          <p:cNvSpPr/>
          <p:nvPr/>
        </p:nvSpPr>
        <p:spPr>
          <a:xfrm>
            <a:off x="5265420" y="5775960"/>
            <a:ext cx="868680" cy="426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Refer Page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1A13E7-AC68-400B-8465-6AB3F3CF8579}"/>
              </a:ext>
            </a:extLst>
          </p:cNvPr>
          <p:cNvSpPr/>
          <p:nvPr/>
        </p:nvSpPr>
        <p:spPr>
          <a:xfrm>
            <a:off x="3619500" y="5775960"/>
            <a:ext cx="868680" cy="426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prstClr val="black"/>
                </a:solidFill>
              </a:rPr>
              <a:t>Refer Page 4</a:t>
            </a:r>
            <a:endParaRPr lang="en-AU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B7D8751B-B20B-495C-914D-3C4C69B20AF4}"/>
              </a:ext>
            </a:extLst>
          </p:cNvPr>
          <p:cNvSpPr/>
          <p:nvPr/>
        </p:nvSpPr>
        <p:spPr>
          <a:xfrm>
            <a:off x="4800600" y="6911340"/>
            <a:ext cx="1821180" cy="57150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6F173F5-DC2C-4696-B1F6-A69CA89C3796}"/>
              </a:ext>
            </a:extLst>
          </p:cNvPr>
          <p:cNvSpPr/>
          <p:nvPr/>
        </p:nvSpPr>
        <p:spPr>
          <a:xfrm>
            <a:off x="5048250" y="8138160"/>
            <a:ext cx="1303020" cy="3581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prstClr val="black"/>
                </a:solidFill>
              </a:rPr>
              <a:t>End</a:t>
            </a:r>
            <a:endParaRPr lang="en-AU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08427C-AC40-47C7-8D2C-E286B8DC5C7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680710" y="693420"/>
            <a:ext cx="0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B562C1-23DF-4FB8-83D3-53A5B59CC43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680710" y="2133600"/>
            <a:ext cx="0" cy="39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F61CFA-A661-4E8B-AB24-DC514C7EA37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4770120" y="1604010"/>
            <a:ext cx="381000" cy="1440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0FAE0E-8B0A-4F29-ADF2-07060845C5F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210300" y="1604010"/>
            <a:ext cx="381000" cy="1440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3775AA-A66B-4920-8EAE-2E13908692C8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5680710" y="3173730"/>
            <a:ext cx="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D4F54E-0AB5-4A7F-A3C6-DF31BBDE5EB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3752850" y="3455670"/>
            <a:ext cx="781050" cy="194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0B97572-8284-4697-9A7B-28B373DE685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878955" y="3404235"/>
            <a:ext cx="800100" cy="316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271939-93D8-411D-93D2-02381BC9100D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5680710" y="5036820"/>
            <a:ext cx="19050" cy="7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CF1266-5B11-4027-8F79-06B4CF43630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3695700" y="5417820"/>
            <a:ext cx="708660" cy="7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47ACC7B-5912-4226-B73E-E4769A869B7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7090410" y="5421630"/>
            <a:ext cx="70866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69AFB6-4CDC-465D-A80B-618F2366F79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699760" y="6202680"/>
            <a:ext cx="1143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B6CE77B-DD9D-4AF1-8510-867E0C6EBD2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16200000" flipH="1">
            <a:off x="4528185" y="5728335"/>
            <a:ext cx="708660" cy="165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1643676-2903-4AA0-BE63-DD930480865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>
            <a:off x="6223635" y="5690235"/>
            <a:ext cx="708660" cy="1733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41067A-D962-4135-9911-DEAE1E88827D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flipH="1">
            <a:off x="5699760" y="7482840"/>
            <a:ext cx="1143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BB400E2-E58E-477C-A803-8E21204A9DEB}"/>
              </a:ext>
            </a:extLst>
          </p:cNvPr>
          <p:cNvSpPr/>
          <p:nvPr/>
        </p:nvSpPr>
        <p:spPr>
          <a:xfrm>
            <a:off x="4886344" y="6911340"/>
            <a:ext cx="32670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prstClr val="black"/>
                </a:solidFill>
              </a:rPr>
              <a:t>Result:</a:t>
            </a:r>
          </a:p>
          <a:p>
            <a:r>
              <a:rPr lang="en-US" sz="900" dirty="0">
                <a:solidFill>
                  <a:prstClr val="black"/>
                </a:solidFill>
              </a:rPr>
              <a:t>Avg. Time per decision: ………..s</a:t>
            </a:r>
          </a:p>
          <a:p>
            <a:r>
              <a:rPr lang="en-US" sz="900" dirty="0">
                <a:solidFill>
                  <a:prstClr val="black"/>
                </a:solidFill>
              </a:rPr>
              <a:t>Other parameters:……………….</a:t>
            </a:r>
            <a:endParaRPr lang="en-AU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9389A0-81BB-481A-9989-18D26B64DA78}"/>
              </a:ext>
            </a:extLst>
          </p:cNvPr>
          <p:cNvSpPr/>
          <p:nvPr/>
        </p:nvSpPr>
        <p:spPr>
          <a:xfrm>
            <a:off x="4554514" y="2122170"/>
            <a:ext cx="2940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1</a:t>
            </a:r>
            <a:endParaRPr lang="en-AU" sz="105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8A29039-A0C8-4F68-B2CB-1AEB677358E2}"/>
              </a:ext>
            </a:extLst>
          </p:cNvPr>
          <p:cNvSpPr/>
          <p:nvPr/>
        </p:nvSpPr>
        <p:spPr>
          <a:xfrm>
            <a:off x="5621307" y="2283288"/>
            <a:ext cx="3016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2</a:t>
            </a:r>
            <a:endParaRPr lang="en-AU" sz="1100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53A508B-53A8-49D2-8A27-A1ADF6ABAA71}"/>
              </a:ext>
            </a:extLst>
          </p:cNvPr>
          <p:cNvSpPr/>
          <p:nvPr/>
        </p:nvSpPr>
        <p:spPr>
          <a:xfrm>
            <a:off x="6325050" y="211835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3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37920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1BA9B450-B126-4F74-BB6A-256A912DB71E}"/>
              </a:ext>
            </a:extLst>
          </p:cNvPr>
          <p:cNvSpPr/>
          <p:nvPr/>
        </p:nvSpPr>
        <p:spPr>
          <a:xfrm>
            <a:off x="899160" y="538480"/>
            <a:ext cx="1303020" cy="3581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Start/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Minimax</a:t>
            </a:r>
            <a:endParaRPr lang="en-AU" sz="105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08427C-AC40-47C7-8D2C-E286B8DC5C7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50670" y="896620"/>
            <a:ext cx="0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9C009BA-D381-4EC7-BB35-AE8FE3334970}"/>
              </a:ext>
            </a:extLst>
          </p:cNvPr>
          <p:cNvSpPr/>
          <p:nvPr/>
        </p:nvSpPr>
        <p:spPr>
          <a:xfrm>
            <a:off x="5715844" y="155575"/>
            <a:ext cx="1310640" cy="11239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AutoNum type="arabicPeriod"/>
            </a:pPr>
            <a:r>
              <a:rPr lang="en-US" sz="800" dirty="0">
                <a:solidFill>
                  <a:schemeClr val="tx1"/>
                </a:solidFill>
              </a:rPr>
              <a:t>Minimax</a:t>
            </a:r>
          </a:p>
          <a:p>
            <a:pPr marL="92075" indent="-92075">
              <a:buAutoNum type="arabicPeriod"/>
            </a:pPr>
            <a:r>
              <a:rPr lang="el-GR" sz="800" dirty="0">
                <a:solidFill>
                  <a:schemeClr val="tx1"/>
                </a:solidFill>
              </a:rPr>
              <a:t>Αβ</a:t>
            </a:r>
            <a:r>
              <a:rPr lang="en-US" sz="800" dirty="0">
                <a:solidFill>
                  <a:schemeClr val="tx1"/>
                </a:solidFill>
              </a:rPr>
              <a:t> Pruning</a:t>
            </a:r>
          </a:p>
          <a:p>
            <a:pPr marL="92075" indent="-92075">
              <a:buAutoNum type="arabicPeriod"/>
            </a:pPr>
            <a:r>
              <a:rPr lang="el-GR" sz="800" dirty="0">
                <a:solidFill>
                  <a:schemeClr val="tx1"/>
                </a:solidFill>
              </a:rPr>
              <a:t>Αβ</a:t>
            </a:r>
            <a:r>
              <a:rPr lang="en-US" sz="800" dirty="0">
                <a:solidFill>
                  <a:schemeClr val="tx1"/>
                </a:solidFill>
              </a:rPr>
              <a:t> and Minimax</a:t>
            </a:r>
            <a:endParaRPr lang="en-AU" sz="8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7505FD-7EE4-4056-BA1D-F0BEECF06D2E}"/>
              </a:ext>
            </a:extLst>
          </p:cNvPr>
          <p:cNvCxnSpPr>
            <a:cxnSpLocks/>
            <a:stCxn id="38" idx="1"/>
            <a:endCxn id="8" idx="3"/>
          </p:cNvCxnSpPr>
          <p:nvPr/>
        </p:nvCxnSpPr>
        <p:spPr>
          <a:xfrm flipH="1">
            <a:off x="2202180" y="717550"/>
            <a:ext cx="351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F6FDF884-CC07-453D-98F4-7594530EBF68}"/>
              </a:ext>
            </a:extLst>
          </p:cNvPr>
          <p:cNvSpPr/>
          <p:nvPr/>
        </p:nvSpPr>
        <p:spPr>
          <a:xfrm>
            <a:off x="1173478" y="1887220"/>
            <a:ext cx="743903" cy="61309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Check Win</a:t>
            </a:r>
            <a:endParaRPr lang="en-AU" sz="600" dirty="0">
              <a:solidFill>
                <a:schemeClr val="tx1"/>
              </a:solidFill>
            </a:endParaRPr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9180F766-8850-4168-AE82-F001A980A654}"/>
              </a:ext>
            </a:extLst>
          </p:cNvPr>
          <p:cNvSpPr/>
          <p:nvPr/>
        </p:nvSpPr>
        <p:spPr>
          <a:xfrm>
            <a:off x="2284053" y="1887219"/>
            <a:ext cx="900632" cy="61309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If Current depth== Max depth</a:t>
            </a:r>
            <a:endParaRPr lang="en-AU" sz="6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285F01-142E-43C2-A129-8A942DCA8664}"/>
              </a:ext>
            </a:extLst>
          </p:cNvPr>
          <p:cNvSpPr/>
          <p:nvPr/>
        </p:nvSpPr>
        <p:spPr>
          <a:xfrm>
            <a:off x="2412902" y="2882777"/>
            <a:ext cx="642937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" dirty="0">
                <a:solidFill>
                  <a:prstClr val="black"/>
                </a:solidFill>
              </a:rPr>
              <a:t>Return Evaluation function</a:t>
            </a:r>
            <a:endParaRPr lang="en-AU" sz="600" dirty="0">
              <a:solidFill>
                <a:prstClr val="black"/>
              </a:solidFill>
            </a:endParaRPr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DE6CA838-AD43-40E3-9696-2247CBEC4482}"/>
              </a:ext>
            </a:extLst>
          </p:cNvPr>
          <p:cNvSpPr/>
          <p:nvPr/>
        </p:nvSpPr>
        <p:spPr>
          <a:xfrm>
            <a:off x="2284054" y="3557491"/>
            <a:ext cx="900631" cy="61309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" dirty="0">
                <a:solidFill>
                  <a:prstClr val="black"/>
                </a:solidFill>
              </a:rPr>
              <a:t>If possible action key found </a:t>
            </a:r>
            <a:endParaRPr lang="en-AU" sz="600" dirty="0">
              <a:solidFill>
                <a:prstClr val="black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704E8C-909A-4164-A185-AA064C2ED151}"/>
              </a:ext>
            </a:extLst>
          </p:cNvPr>
          <p:cNvSpPr/>
          <p:nvPr/>
        </p:nvSpPr>
        <p:spPr>
          <a:xfrm>
            <a:off x="2398856" y="4516404"/>
            <a:ext cx="642937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" dirty="0">
                <a:solidFill>
                  <a:prstClr val="black"/>
                </a:solidFill>
              </a:rPr>
              <a:t>Return max value</a:t>
            </a:r>
            <a:endParaRPr lang="en-AU" sz="600" dirty="0">
              <a:solidFill>
                <a:prstClr val="black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DE2114-748E-427D-B9DC-1A6234B86D75}"/>
              </a:ext>
            </a:extLst>
          </p:cNvPr>
          <p:cNvSpPr/>
          <p:nvPr/>
        </p:nvSpPr>
        <p:spPr>
          <a:xfrm>
            <a:off x="3858010" y="5296457"/>
            <a:ext cx="642937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prstClr val="black"/>
                </a:solidFill>
              </a:rPr>
              <a:t>Best value = Eval child node value</a:t>
            </a:r>
            <a:endParaRPr lang="en-AU" dirty="0"/>
          </a:p>
        </p:txBody>
      </p:sp>
      <p:sp>
        <p:nvSpPr>
          <p:cNvPr id="32" name="Flowchart: Display 31">
            <a:extLst>
              <a:ext uri="{FF2B5EF4-FFF2-40B4-BE49-F238E27FC236}">
                <a16:creationId xmlns:a16="http://schemas.microsoft.com/office/drawing/2014/main" id="{650634CE-DC10-4D39-8A7B-6170658F790B}"/>
              </a:ext>
            </a:extLst>
          </p:cNvPr>
          <p:cNvSpPr/>
          <p:nvPr/>
        </p:nvSpPr>
        <p:spPr>
          <a:xfrm>
            <a:off x="2311936" y="7021913"/>
            <a:ext cx="743903" cy="358140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" dirty="0">
                <a:solidFill>
                  <a:prstClr val="black"/>
                </a:solidFill>
              </a:rPr>
              <a:t>Action key</a:t>
            </a:r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C7A07788-DE30-4B2D-A9F6-29F3DC8D428B}"/>
              </a:ext>
            </a:extLst>
          </p:cNvPr>
          <p:cNvSpPr/>
          <p:nvPr/>
        </p:nvSpPr>
        <p:spPr>
          <a:xfrm>
            <a:off x="1604470" y="8521272"/>
            <a:ext cx="743903" cy="21589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" b="1" dirty="0">
                <a:solidFill>
                  <a:prstClr val="black"/>
                </a:solidFill>
              </a:rPr>
              <a:t>END</a:t>
            </a:r>
            <a:endParaRPr lang="en-AU" b="1" dirty="0">
              <a:solidFill>
                <a:prstClr val="white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14287F-C573-4916-9AFD-37A9BC76E9D6}"/>
              </a:ext>
            </a:extLst>
          </p:cNvPr>
          <p:cNvSpPr/>
          <p:nvPr/>
        </p:nvSpPr>
        <p:spPr>
          <a:xfrm>
            <a:off x="3963393" y="3903311"/>
            <a:ext cx="642937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" dirty="0">
                <a:solidFill>
                  <a:prstClr val="black"/>
                </a:solidFill>
              </a:rPr>
              <a:t>Save the New state </a:t>
            </a:r>
            <a:endParaRPr lang="en-AU" sz="600" dirty="0">
              <a:solidFill>
                <a:prstClr val="black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7AD66C-C307-4A8F-B1F8-97D990022948}"/>
              </a:ext>
            </a:extLst>
          </p:cNvPr>
          <p:cNvSpPr/>
          <p:nvPr/>
        </p:nvSpPr>
        <p:spPr>
          <a:xfrm>
            <a:off x="3584095" y="2557541"/>
            <a:ext cx="642937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" dirty="0">
                <a:solidFill>
                  <a:prstClr val="black"/>
                </a:solidFill>
              </a:rPr>
              <a:t>Iterative Search</a:t>
            </a:r>
            <a:endParaRPr lang="en-AU" sz="600" dirty="0">
              <a:solidFill>
                <a:prstClr val="black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663CE0-6AB3-4A61-9CE8-BCFCD5CA0C31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545430" y="1570990"/>
            <a:ext cx="1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ABD405D-302B-4B8B-B628-51120A30CF3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1917381" y="2193766"/>
            <a:ext cx="3666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26A8A76-2B04-4E02-84C3-D5DD11BFB00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920557" y="2375655"/>
            <a:ext cx="663538" cy="360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8B9A63E-3061-4A79-9B5B-BD3CD0299D9B}"/>
              </a:ext>
            </a:extLst>
          </p:cNvPr>
          <p:cNvCxnSpPr>
            <a:cxnSpLocks/>
            <a:stCxn id="61" idx="0"/>
            <a:endCxn id="48" idx="3"/>
          </p:cNvCxnSpPr>
          <p:nvPr/>
        </p:nvCxnSpPr>
        <p:spPr>
          <a:xfrm rot="16200000" flipV="1">
            <a:off x="3363238" y="2015214"/>
            <a:ext cx="363775" cy="720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E740FB-0B02-4CB9-92F4-8523A52101E4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2734369" y="2500312"/>
            <a:ext cx="2" cy="38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63D06F2-9AE5-43F1-AAE0-2B4B2731C50C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rot="5400000">
            <a:off x="2576084" y="3399204"/>
            <a:ext cx="31657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BA372DD-0A0B-485B-8E01-DEA71E387843}"/>
              </a:ext>
            </a:extLst>
          </p:cNvPr>
          <p:cNvCxnSpPr>
            <a:cxnSpLocks/>
            <a:stCxn id="60" idx="2"/>
            <a:endCxn id="52" idx="3"/>
          </p:cNvCxnSpPr>
          <p:nvPr/>
        </p:nvCxnSpPr>
        <p:spPr>
          <a:xfrm rot="5400000" flipH="1">
            <a:off x="3536067" y="3512657"/>
            <a:ext cx="397413" cy="1100177"/>
          </a:xfrm>
          <a:prstGeom prst="bentConnector4">
            <a:avLst>
              <a:gd name="adj1" fmla="val -57522"/>
              <a:gd name="adj2" fmla="val 64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74130C6-125D-4246-A349-E3B6679113A3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2720325" y="4170584"/>
            <a:ext cx="14045" cy="34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559CD70-4945-4D4A-9567-7A3217C874CF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720325" y="4874544"/>
            <a:ext cx="1" cy="25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A3D4BC5-8492-401D-903A-47C11463A5D7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3575898" y="5296457"/>
            <a:ext cx="603581" cy="148602"/>
          </a:xfrm>
          <a:prstGeom prst="bentConnector4">
            <a:avLst>
              <a:gd name="adj1" fmla="val 23370"/>
              <a:gd name="adj2" fmla="val 2538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75D25E4-5AAB-4B16-91AE-89EA05A688B9}"/>
              </a:ext>
            </a:extLst>
          </p:cNvPr>
          <p:cNvSpPr/>
          <p:nvPr/>
        </p:nvSpPr>
        <p:spPr>
          <a:xfrm>
            <a:off x="3963393" y="6079097"/>
            <a:ext cx="642937" cy="3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" dirty="0">
                <a:solidFill>
                  <a:prstClr val="black"/>
                </a:solidFill>
              </a:rPr>
              <a:t>Best value = max value</a:t>
            </a:r>
            <a:endParaRPr lang="en-AU" dirty="0">
              <a:solidFill>
                <a:prstClr val="white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7624D6-7065-432F-A597-7E897A1B6900}"/>
              </a:ext>
            </a:extLst>
          </p:cNvPr>
          <p:cNvCxnSpPr>
            <a:cxnSpLocks/>
            <a:stCxn id="236" idx="3"/>
            <a:endCxn id="92" idx="1"/>
          </p:cNvCxnSpPr>
          <p:nvPr/>
        </p:nvCxnSpPr>
        <p:spPr>
          <a:xfrm flipV="1">
            <a:off x="3641296" y="6258167"/>
            <a:ext cx="322097" cy="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650A788-C2F0-42CF-B9EC-C0F7555E7CD7}"/>
              </a:ext>
            </a:extLst>
          </p:cNvPr>
          <p:cNvCxnSpPr>
            <a:cxnSpLocks/>
          </p:cNvCxnSpPr>
          <p:nvPr/>
        </p:nvCxnSpPr>
        <p:spPr>
          <a:xfrm>
            <a:off x="2720326" y="5747054"/>
            <a:ext cx="0" cy="20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52A456B6-F25A-4D2D-8FA4-4EE5628CFB97}"/>
              </a:ext>
            </a:extLst>
          </p:cNvPr>
          <p:cNvCxnSpPr>
            <a:cxnSpLocks/>
            <a:stCxn id="92" idx="2"/>
            <a:endCxn id="32" idx="0"/>
          </p:cNvCxnSpPr>
          <p:nvPr/>
        </p:nvCxnSpPr>
        <p:spPr>
          <a:xfrm rot="5400000">
            <a:off x="3192037" y="5929088"/>
            <a:ext cx="584676" cy="16009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A765085-81DE-4772-85DA-2063C035F58C}"/>
              </a:ext>
            </a:extLst>
          </p:cNvPr>
          <p:cNvCxnSpPr>
            <a:cxnSpLocks/>
            <a:stCxn id="46" idx="1"/>
            <a:endCxn id="59" idx="1"/>
          </p:cNvCxnSpPr>
          <p:nvPr/>
        </p:nvCxnSpPr>
        <p:spPr>
          <a:xfrm rot="10800000" flipH="1" flipV="1">
            <a:off x="1173478" y="2193767"/>
            <a:ext cx="430992" cy="6435450"/>
          </a:xfrm>
          <a:prstGeom prst="bentConnector3">
            <a:avLst>
              <a:gd name="adj1" fmla="val -530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F5CBC480-A91F-4930-870C-A1B74B296FC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991520" y="3726533"/>
            <a:ext cx="1293342" cy="176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686CD2F3-4AC6-4506-B8FC-E5E4B03684E8}"/>
              </a:ext>
            </a:extLst>
          </p:cNvPr>
          <p:cNvCxnSpPr>
            <a:stCxn id="57" idx="3"/>
            <a:endCxn id="32" idx="3"/>
          </p:cNvCxnSpPr>
          <p:nvPr/>
        </p:nvCxnSpPr>
        <p:spPr>
          <a:xfrm flipH="1">
            <a:off x="3055839" y="5475527"/>
            <a:ext cx="1445108" cy="1725456"/>
          </a:xfrm>
          <a:prstGeom prst="bentConnector3">
            <a:avLst>
              <a:gd name="adj1" fmla="val -158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D8BAB0DD-BFD3-481A-837C-F2836A54055E}"/>
              </a:ext>
            </a:extLst>
          </p:cNvPr>
          <p:cNvCxnSpPr>
            <a:stCxn id="32" idx="1"/>
            <a:endCxn id="46" idx="2"/>
          </p:cNvCxnSpPr>
          <p:nvPr/>
        </p:nvCxnSpPr>
        <p:spPr>
          <a:xfrm rot="10800000">
            <a:off x="1545430" y="2500313"/>
            <a:ext cx="766506" cy="4700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Flowchart: Decision 234">
            <a:extLst>
              <a:ext uri="{FF2B5EF4-FFF2-40B4-BE49-F238E27FC236}">
                <a16:creationId xmlns:a16="http://schemas.microsoft.com/office/drawing/2014/main" id="{491EBFCD-2E9D-48CE-95D8-463E9482BE9E}"/>
              </a:ext>
            </a:extLst>
          </p:cNvPr>
          <p:cNvSpPr/>
          <p:nvPr/>
        </p:nvSpPr>
        <p:spPr>
          <a:xfrm>
            <a:off x="1864750" y="5138513"/>
            <a:ext cx="1711148" cy="61309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" dirty="0">
                <a:solidFill>
                  <a:prstClr val="black"/>
                </a:solidFill>
              </a:rPr>
              <a:t>If max value &lt; child node </a:t>
            </a:r>
          </a:p>
        </p:txBody>
      </p:sp>
      <p:sp>
        <p:nvSpPr>
          <p:cNvPr id="236" name="Flowchart: Decision 235">
            <a:extLst>
              <a:ext uri="{FF2B5EF4-FFF2-40B4-BE49-F238E27FC236}">
                <a16:creationId xmlns:a16="http://schemas.microsoft.com/office/drawing/2014/main" id="{1D5BCDB8-4541-4449-B06B-2CA9C661309B}"/>
              </a:ext>
            </a:extLst>
          </p:cNvPr>
          <p:cNvSpPr/>
          <p:nvPr/>
        </p:nvSpPr>
        <p:spPr>
          <a:xfrm>
            <a:off x="1813398" y="5953076"/>
            <a:ext cx="1827898" cy="61309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00" dirty="0" err="1">
                <a:solidFill>
                  <a:prstClr val="black"/>
                </a:solidFill>
              </a:rPr>
              <a:t>elif</a:t>
            </a:r>
            <a:r>
              <a:rPr lang="en-US" sz="600" dirty="0">
                <a:solidFill>
                  <a:prstClr val="black"/>
                </a:solidFill>
              </a:rPr>
              <a:t> max value &gt; child node // max value == child node</a:t>
            </a:r>
            <a:endParaRPr lang="en-AU" sz="600" dirty="0">
              <a:solidFill>
                <a:prstClr val="black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4AE4C5F-786F-41ED-9873-CD22C8B1B246}"/>
              </a:ext>
            </a:extLst>
          </p:cNvPr>
          <p:cNvSpPr txBox="1"/>
          <p:nvPr/>
        </p:nvSpPr>
        <p:spPr>
          <a:xfrm>
            <a:off x="707134" y="2828704"/>
            <a:ext cx="353943" cy="9862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dirty="0"/>
              <a:t>YES\TIE</a:t>
            </a:r>
            <a:endParaRPr lang="en-AU" sz="11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F1CD840-49E1-4AE4-A443-78A6161E8350}"/>
              </a:ext>
            </a:extLst>
          </p:cNvPr>
          <p:cNvSpPr txBox="1"/>
          <p:nvPr/>
        </p:nvSpPr>
        <p:spPr>
          <a:xfrm>
            <a:off x="1908900" y="2059938"/>
            <a:ext cx="806072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700" dirty="0"/>
              <a:t>NO</a:t>
            </a:r>
            <a:endParaRPr lang="en-AU" sz="7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993456A-B99A-481D-9403-65A42A1A36E9}"/>
              </a:ext>
            </a:extLst>
          </p:cNvPr>
          <p:cNvSpPr txBox="1"/>
          <p:nvPr/>
        </p:nvSpPr>
        <p:spPr>
          <a:xfrm>
            <a:off x="1492798" y="919105"/>
            <a:ext cx="743904" cy="2000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700" dirty="0"/>
              <a:t>PLAYER</a:t>
            </a:r>
            <a:endParaRPr lang="en-AU" sz="700" dirty="0"/>
          </a:p>
        </p:txBody>
      </p:sp>
      <p:sp>
        <p:nvSpPr>
          <p:cNvPr id="245" name="Parallelogram 244">
            <a:extLst>
              <a:ext uri="{FF2B5EF4-FFF2-40B4-BE49-F238E27FC236}">
                <a16:creationId xmlns:a16="http://schemas.microsoft.com/office/drawing/2014/main" id="{60AC7A1B-1C17-4BBE-A153-B3A75149CE5D}"/>
              </a:ext>
            </a:extLst>
          </p:cNvPr>
          <p:cNvSpPr/>
          <p:nvPr/>
        </p:nvSpPr>
        <p:spPr>
          <a:xfrm>
            <a:off x="1061077" y="1212850"/>
            <a:ext cx="1026108" cy="35814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Move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247" name="Flowchart: Decision 246">
            <a:extLst>
              <a:ext uri="{FF2B5EF4-FFF2-40B4-BE49-F238E27FC236}">
                <a16:creationId xmlns:a16="http://schemas.microsoft.com/office/drawing/2014/main" id="{39D69F6A-8DFA-42B8-BD7C-723A142F7D2A}"/>
              </a:ext>
            </a:extLst>
          </p:cNvPr>
          <p:cNvSpPr/>
          <p:nvPr/>
        </p:nvSpPr>
        <p:spPr>
          <a:xfrm>
            <a:off x="2311936" y="7623347"/>
            <a:ext cx="743903" cy="61309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Check Win</a:t>
            </a:r>
            <a:endParaRPr lang="en-AU" sz="600" dirty="0">
              <a:solidFill>
                <a:schemeClr val="tx1"/>
              </a:soli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182D6AB4-FAE0-49DA-8F89-9FE68195B018}"/>
              </a:ext>
            </a:extLst>
          </p:cNvPr>
          <p:cNvCxnSpPr>
            <a:stCxn id="247" idx="2"/>
            <a:endCxn id="59" idx="0"/>
          </p:cNvCxnSpPr>
          <p:nvPr/>
        </p:nvCxnSpPr>
        <p:spPr>
          <a:xfrm rot="5400000">
            <a:off x="2187739" y="8025123"/>
            <a:ext cx="284832" cy="707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EDD06EF-19B1-4D8D-9DCF-AA5B0D3331FA}"/>
              </a:ext>
            </a:extLst>
          </p:cNvPr>
          <p:cNvCxnSpPr>
            <a:stCxn id="32" idx="2"/>
            <a:endCxn id="247" idx="0"/>
          </p:cNvCxnSpPr>
          <p:nvPr/>
        </p:nvCxnSpPr>
        <p:spPr>
          <a:xfrm>
            <a:off x="2683888" y="7380053"/>
            <a:ext cx="0" cy="2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C7791531-AE9D-4D45-B300-26076257C4BC}"/>
              </a:ext>
            </a:extLst>
          </p:cNvPr>
          <p:cNvCxnSpPr>
            <a:stCxn id="247" idx="3"/>
            <a:endCxn id="245" idx="2"/>
          </p:cNvCxnSpPr>
          <p:nvPr/>
        </p:nvCxnSpPr>
        <p:spPr>
          <a:xfrm flipH="1" flipV="1">
            <a:off x="2042418" y="1391920"/>
            <a:ext cx="1013421" cy="6537974"/>
          </a:xfrm>
          <a:prstGeom prst="bentConnector3">
            <a:avLst>
              <a:gd name="adj1" fmla="val -197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6F0F789-6FCF-4A37-982E-FFD2000205FB}"/>
              </a:ext>
            </a:extLst>
          </p:cNvPr>
          <p:cNvSpPr/>
          <p:nvPr/>
        </p:nvSpPr>
        <p:spPr>
          <a:xfrm>
            <a:off x="2026323" y="8202654"/>
            <a:ext cx="6076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YES\TIE</a:t>
            </a:r>
            <a:endParaRPr lang="en-AU" sz="1000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248AB75-4714-4E7D-ABD2-6EC4D9899211}"/>
              </a:ext>
            </a:extLst>
          </p:cNvPr>
          <p:cNvSpPr/>
          <p:nvPr/>
        </p:nvSpPr>
        <p:spPr>
          <a:xfrm>
            <a:off x="3641296" y="7750492"/>
            <a:ext cx="3177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NO</a:t>
            </a:r>
            <a:endParaRPr lang="en-AU" sz="8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F0AD9F8-722C-41FB-8255-AD5ADFD3C405}"/>
              </a:ext>
            </a:extLst>
          </p:cNvPr>
          <p:cNvSpPr/>
          <p:nvPr/>
        </p:nvSpPr>
        <p:spPr>
          <a:xfrm>
            <a:off x="3707346" y="478285"/>
            <a:ext cx="5033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1</a:t>
            </a:r>
            <a:endParaRPr lang="en-AU" sz="1100" b="1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67FC583-8AFB-4475-B456-84C0E8CD0D97}"/>
              </a:ext>
            </a:extLst>
          </p:cNvPr>
          <p:cNvSpPr/>
          <p:nvPr/>
        </p:nvSpPr>
        <p:spPr>
          <a:xfrm>
            <a:off x="2979604" y="2262524"/>
            <a:ext cx="262421" cy="15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" dirty="0"/>
              <a:t>NO</a:t>
            </a:r>
            <a:endParaRPr lang="en-AU" sz="4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C490F9F-664A-4BCF-8037-D2FB3E46291E}"/>
              </a:ext>
            </a:extLst>
          </p:cNvPr>
          <p:cNvSpPr/>
          <p:nvPr/>
        </p:nvSpPr>
        <p:spPr>
          <a:xfrm>
            <a:off x="2643654" y="2549825"/>
            <a:ext cx="330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YES</a:t>
            </a:r>
            <a:endParaRPr lang="en-AU" sz="800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8DE087D-764A-446F-8EB4-8406501C73C5}"/>
              </a:ext>
            </a:extLst>
          </p:cNvPr>
          <p:cNvSpPr/>
          <p:nvPr/>
        </p:nvSpPr>
        <p:spPr>
          <a:xfrm>
            <a:off x="2368431" y="4141729"/>
            <a:ext cx="404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YES</a:t>
            </a:r>
            <a:endParaRPr lang="en-AU" sz="12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24658C51-5413-427A-8BC1-2ED2950D9624}"/>
              </a:ext>
            </a:extLst>
          </p:cNvPr>
          <p:cNvSpPr/>
          <p:nvPr/>
        </p:nvSpPr>
        <p:spPr>
          <a:xfrm>
            <a:off x="3341080" y="3445590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NO</a:t>
            </a:r>
            <a:endParaRPr lang="en-AU" sz="1400" dirty="0"/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DA710AB4-5579-413C-AAFC-D86DFCDA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566" y="4842694"/>
            <a:ext cx="396274" cy="323116"/>
          </a:xfrm>
          <a:prstGeom prst="rect">
            <a:avLst/>
          </a:prstGeom>
        </p:spPr>
      </p:pic>
      <p:sp>
        <p:nvSpPr>
          <p:cNvPr id="272" name="Rectangle 271">
            <a:extLst>
              <a:ext uri="{FF2B5EF4-FFF2-40B4-BE49-F238E27FC236}">
                <a16:creationId xmlns:a16="http://schemas.microsoft.com/office/drawing/2014/main" id="{CFA1209F-E8CA-4F75-AC97-DBE0396846B1}"/>
              </a:ext>
            </a:extLst>
          </p:cNvPr>
          <p:cNvSpPr/>
          <p:nvPr/>
        </p:nvSpPr>
        <p:spPr>
          <a:xfrm>
            <a:off x="2679274" y="5689190"/>
            <a:ext cx="369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NO</a:t>
            </a:r>
            <a:endParaRPr lang="en-AU" sz="1100" dirty="0"/>
          </a:p>
        </p:txBody>
      </p:sp>
      <p:sp>
        <p:nvSpPr>
          <p:cNvPr id="273" name="Flowchart: Terminator 272">
            <a:extLst>
              <a:ext uri="{FF2B5EF4-FFF2-40B4-BE49-F238E27FC236}">
                <a16:creationId xmlns:a16="http://schemas.microsoft.com/office/drawing/2014/main" id="{23E19C97-057D-4D84-B109-D29F9D2ECCB9}"/>
              </a:ext>
            </a:extLst>
          </p:cNvPr>
          <p:cNvSpPr/>
          <p:nvPr/>
        </p:nvSpPr>
        <p:spPr>
          <a:xfrm>
            <a:off x="9700260" y="538480"/>
            <a:ext cx="1303020" cy="35814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Start/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A</a:t>
            </a:r>
            <a:r>
              <a:rPr lang="el-GR" sz="1050" b="1" dirty="0">
                <a:solidFill>
                  <a:schemeClr val="tx1"/>
                </a:solidFill>
              </a:rPr>
              <a:t>β</a:t>
            </a:r>
            <a:r>
              <a:rPr lang="en-US" sz="1050" b="1" dirty="0">
                <a:solidFill>
                  <a:schemeClr val="tx1"/>
                </a:solidFill>
              </a:rPr>
              <a:t> Pruning</a:t>
            </a:r>
            <a:endParaRPr lang="en-AU" sz="1050" b="1" dirty="0">
              <a:solidFill>
                <a:schemeClr val="tx1"/>
              </a:solidFill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7ED518B3-AD0E-4CFE-BA07-AF2E252A8B6E}"/>
              </a:ext>
            </a:extLst>
          </p:cNvPr>
          <p:cNvCxnSpPr>
            <a:stCxn id="38" idx="3"/>
            <a:endCxn id="273" idx="1"/>
          </p:cNvCxnSpPr>
          <p:nvPr/>
        </p:nvCxnSpPr>
        <p:spPr>
          <a:xfrm>
            <a:off x="7026484" y="717550"/>
            <a:ext cx="267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C487D5B-E803-4058-B577-318FC47AF217}"/>
              </a:ext>
            </a:extLst>
          </p:cNvPr>
          <p:cNvSpPr/>
          <p:nvPr/>
        </p:nvSpPr>
        <p:spPr>
          <a:xfrm>
            <a:off x="8400043" y="48202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2</a:t>
            </a: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12910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150</Words>
  <Application>Microsoft Office PowerPoint</Application>
  <PresentationFormat>Custom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viki raj</dc:creator>
  <cp:lastModifiedBy>viki raj</cp:lastModifiedBy>
  <cp:revision>16</cp:revision>
  <dcterms:created xsi:type="dcterms:W3CDTF">2021-02-23T23:17:15Z</dcterms:created>
  <dcterms:modified xsi:type="dcterms:W3CDTF">2021-02-24T03:55:49Z</dcterms:modified>
</cp:coreProperties>
</file>