
<file path=[Content_Types].xml><?xml version="1.0" encoding="utf-8"?>
<Types xmlns="http://schemas.openxmlformats.org/package/2006/content-types">
  <Default ContentType="application/x-fontdata" Extension="fntdata"/>
  <Default ContentType="image/jpeg" Extension="jpg"/>
  <Default ContentType="application/vnd.openxmlformats-package.relationships+xml" Extension="rels"/>
  <Default ContentType="application/xml" Extension="xml"/>
  <Override ContentType="application/binary" PartName="/ppt/metadata"/>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theme+xml" PartName="/ppt/theme/theme2.xml"/>
  <Override ContentType="application/vnd.openxmlformats-package.core-properties+xml" PartName="/docProps/core.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Gill Sans"/>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6" roundtripDataSignature="AMtx7mgF1qHVd5XrgbwNAtFcb9S1Eo8n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GillSans-bold.fntdata"/><Relationship Id="rId14" Type="http://schemas.openxmlformats.org/officeDocument/2006/relationships/font" Target="fonts/GillSans-regular.fntdata"/><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2 minutes</a:t>
            </a:r>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defb451f4_3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6defb451f4_3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e125edbe2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e125edbe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e1b08dee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e1b08de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4" name="Shape 14"/>
        <p:cNvGrpSpPr/>
        <p:nvPr/>
      </p:nvGrpSpPr>
      <p:grpSpPr>
        <a:xfrm>
          <a:off x="0" y="0"/>
          <a:ext cx="0" cy="0"/>
          <a:chOff x="0" y="0"/>
          <a:chExt cx="0" cy="0"/>
        </a:xfrm>
      </p:grpSpPr>
      <p:sp>
        <p:nvSpPr>
          <p:cNvPr id="15" name="Google Shape;15;p15"/>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6600"/>
              <a:buFont typeface="Gill Sans"/>
              <a:buNone/>
              <a:defRPr sz="6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5"/>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17" name="Google Shape;17;p1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5"/>
          <p:cNvSpPr txBox="1"/>
          <p:nvPr>
            <p:ph idx="11" type="ftr"/>
          </p:nvPr>
        </p:nvSpPr>
        <p:spPr>
          <a:xfrm>
            <a:off x="2416500" y="329307"/>
            <a:ext cx="4973915"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5"/>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GB"/>
              <a:t>‹#›</a:t>
            </a:fld>
            <a:endParaRPr/>
          </a:p>
        </p:txBody>
      </p:sp>
      <p:cxnSp>
        <p:nvCxnSpPr>
          <p:cNvPr id="20" name="Google Shape;20;p15"/>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2" name="Shape 82"/>
        <p:cNvGrpSpPr/>
        <p:nvPr/>
      </p:nvGrpSpPr>
      <p:grpSpPr>
        <a:xfrm>
          <a:off x="0" y="0"/>
          <a:ext cx="0" cy="0"/>
          <a:chOff x="0" y="0"/>
          <a:chExt cx="0" cy="0"/>
        </a:xfrm>
      </p:grpSpPr>
      <p:sp>
        <p:nvSpPr>
          <p:cNvPr id="83" name="Google Shape;83;p2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4"/>
          <p:cNvSpPr txBox="1"/>
          <p:nvPr>
            <p:ph idx="1" type="body"/>
          </p:nvPr>
        </p:nvSpPr>
        <p:spPr>
          <a:xfrm rot="5400000">
            <a:off x="4527910" y="-1060599"/>
            <a:ext cx="3450613" cy="96032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5" name="Google Shape;85;p2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4"/>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GB"/>
              <a:t>‹#›</a:t>
            </a:fld>
            <a:endParaRPr/>
          </a:p>
        </p:txBody>
      </p:sp>
      <p:cxnSp>
        <p:nvCxnSpPr>
          <p:cNvPr id="88" name="Google Shape;88;p24"/>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25"/>
          <p:cNvSpPr txBox="1"/>
          <p:nvPr>
            <p:ph type="title"/>
          </p:nvPr>
        </p:nvSpPr>
        <p:spPr>
          <a:xfrm rot="5400000">
            <a:off x="7917038" y="2321047"/>
            <a:ext cx="4659889" cy="16157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5"/>
          <p:cNvSpPr txBox="1"/>
          <p:nvPr>
            <p:ph idx="1" type="body"/>
          </p:nvPr>
        </p:nvSpPr>
        <p:spPr>
          <a:xfrm rot="5400000">
            <a:off x="3029143" y="-785498"/>
            <a:ext cx="4659889" cy="78288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2" name="Google Shape;92;p2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5"/>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GB"/>
              <a:t>‹#›</a:t>
            </a:fld>
            <a:endParaRPr/>
          </a:p>
        </p:txBody>
      </p:sp>
      <p:cxnSp>
        <p:nvCxnSpPr>
          <p:cNvPr id="95" name="Google Shape;95;p25"/>
          <p:cNvCxnSpPr/>
          <p:nvPr/>
        </p:nvCxnSpPr>
        <p:spPr>
          <a:xfrm>
            <a:off x="9439111" y="798973"/>
            <a:ext cx="0" cy="4659889"/>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1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6"/>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4" name="Google Shape;24;p1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GB"/>
              <a:t>‹#›</a:t>
            </a:fld>
            <a:endParaRPr/>
          </a:p>
        </p:txBody>
      </p:sp>
      <p:cxnSp>
        <p:nvCxnSpPr>
          <p:cNvPr id="27" name="Google Shape;27;p16"/>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8" name="Shape 28"/>
        <p:cNvGrpSpPr/>
        <p:nvPr/>
      </p:nvGrpSpPr>
      <p:grpSpPr>
        <a:xfrm>
          <a:off x="0" y="0"/>
          <a:ext cx="0" cy="0"/>
          <a:chOff x="0" y="0"/>
          <a:chExt cx="0" cy="0"/>
        </a:xfrm>
      </p:grpSpPr>
      <p:sp>
        <p:nvSpPr>
          <p:cNvPr id="29" name="Google Shape;29;p17"/>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Gill San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7"/>
          <p:cNvSpPr txBox="1"/>
          <p:nvPr>
            <p:ph idx="1" type="body"/>
          </p:nvPr>
        </p:nvSpPr>
        <p:spPr>
          <a:xfrm>
            <a:off x="1454239" y="3806195"/>
            <a:ext cx="8630446"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31" name="Google Shape;31;p17"/>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7"/>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GB"/>
              <a:t>‹#›</a:t>
            </a:fld>
            <a:endParaRPr/>
          </a:p>
        </p:txBody>
      </p:sp>
      <p:cxnSp>
        <p:nvCxnSpPr>
          <p:cNvPr id="34" name="Google Shape;34;p17"/>
          <p:cNvCxnSpPr/>
          <p:nvPr/>
        </p:nvCxnSpPr>
        <p:spPr>
          <a:xfrm>
            <a:off x="1454239" y="3804985"/>
            <a:ext cx="863044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5" name="Shape 35"/>
        <p:cNvGrpSpPr/>
        <p:nvPr/>
      </p:nvGrpSpPr>
      <p:grpSpPr>
        <a:xfrm>
          <a:off x="0" y="0"/>
          <a:ext cx="0" cy="0"/>
          <a:chOff x="0" y="0"/>
          <a:chExt cx="0" cy="0"/>
        </a:xfrm>
      </p:grpSpPr>
      <p:sp>
        <p:nvSpPr>
          <p:cNvPr id="36" name="Google Shape;36;p18"/>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8"/>
          <p:cNvSpPr txBox="1"/>
          <p:nvPr>
            <p:ph idx="1" type="body"/>
          </p:nvPr>
        </p:nvSpPr>
        <p:spPr>
          <a:xfrm>
            <a:off x="1447331" y="2010878"/>
            <a:ext cx="4645152" cy="344859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8" name="Google Shape;38;p18"/>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9" name="Google Shape;39;p1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8"/>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GB"/>
              <a:t>‹#›</a:t>
            </a:fld>
            <a:endParaRPr/>
          </a:p>
        </p:txBody>
      </p:sp>
      <p:cxnSp>
        <p:nvCxnSpPr>
          <p:cNvPr id="42" name="Google Shape;42;p18"/>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3" name="Shape 43"/>
        <p:cNvGrpSpPr/>
        <p:nvPr/>
      </p:nvGrpSpPr>
      <p:grpSpPr>
        <a:xfrm>
          <a:off x="0" y="0"/>
          <a:ext cx="0" cy="0"/>
          <a:chOff x="0" y="0"/>
          <a:chExt cx="0" cy="0"/>
        </a:xfrm>
      </p:grpSpPr>
      <p:sp>
        <p:nvSpPr>
          <p:cNvPr id="44" name="Google Shape;44;p19"/>
          <p:cNvSpPr txBox="1"/>
          <p:nvPr>
            <p:ph type="title"/>
          </p:nvPr>
        </p:nvSpPr>
        <p:spPr>
          <a:xfrm>
            <a:off x="1447191" y="804163"/>
            <a:ext cx="9607661"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9"/>
          <p:cNvSpPr txBox="1"/>
          <p:nvPr>
            <p:ph idx="1" type="body"/>
          </p:nvPr>
        </p:nvSpPr>
        <p:spPr>
          <a:xfrm>
            <a:off x="1447191" y="2019549"/>
            <a:ext cx="4645152"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6" name="Google Shape;46;p19"/>
          <p:cNvSpPr txBox="1"/>
          <p:nvPr>
            <p:ph idx="2" type="body"/>
          </p:nvPr>
        </p:nvSpPr>
        <p:spPr>
          <a:xfrm>
            <a:off x="1447191" y="2824269"/>
            <a:ext cx="4645152" cy="264445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7" name="Google Shape;47;p19"/>
          <p:cNvSpPr txBox="1"/>
          <p:nvPr>
            <p:ph idx="3" type="body"/>
          </p:nvPr>
        </p:nvSpPr>
        <p:spPr>
          <a:xfrm>
            <a:off x="6412362" y="2023003"/>
            <a:ext cx="46451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8" name="Google Shape;48;p19"/>
          <p:cNvSpPr txBox="1"/>
          <p:nvPr>
            <p:ph idx="4" type="body"/>
          </p:nvPr>
        </p:nvSpPr>
        <p:spPr>
          <a:xfrm>
            <a:off x="6412362" y="2821491"/>
            <a:ext cx="4645152" cy="263737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9" name="Google Shape;49;p1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9"/>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GB"/>
              <a:t>‹#›</a:t>
            </a:fld>
            <a:endParaRPr/>
          </a:p>
        </p:txBody>
      </p:sp>
      <p:cxnSp>
        <p:nvCxnSpPr>
          <p:cNvPr id="52" name="Google Shape;52;p19"/>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2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0"/>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0"/>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GB"/>
              <a:t>‹#›</a:t>
            </a:fld>
            <a:endParaRPr/>
          </a:p>
        </p:txBody>
      </p:sp>
      <p:cxnSp>
        <p:nvCxnSpPr>
          <p:cNvPr id="58" name="Google Shape;58;p20"/>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9" name="Shape 59"/>
        <p:cNvGrpSpPr/>
        <p:nvPr/>
      </p:nvGrpSpPr>
      <p:grpSpPr>
        <a:xfrm>
          <a:off x="0" y="0"/>
          <a:ext cx="0" cy="0"/>
          <a:chOff x="0" y="0"/>
          <a:chExt cx="0" cy="0"/>
        </a:xfrm>
      </p:grpSpPr>
      <p:sp>
        <p:nvSpPr>
          <p:cNvPr id="60" name="Google Shape;60;p2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3" name="Shape 63"/>
        <p:cNvGrpSpPr/>
        <p:nvPr/>
      </p:nvGrpSpPr>
      <p:grpSpPr>
        <a:xfrm>
          <a:off x="0" y="0"/>
          <a:ext cx="0" cy="0"/>
          <a:chOff x="0" y="0"/>
          <a:chExt cx="0" cy="0"/>
        </a:xfrm>
      </p:grpSpPr>
      <p:sp>
        <p:nvSpPr>
          <p:cNvPr id="64" name="Google Shape;64;p22"/>
          <p:cNvSpPr txBox="1"/>
          <p:nvPr>
            <p:ph type="title"/>
          </p:nvPr>
        </p:nvSpPr>
        <p:spPr>
          <a:xfrm>
            <a:off x="1444671" y="798973"/>
            <a:ext cx="3273099" cy="22471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Gill Sans"/>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2"/>
          <p:cNvSpPr txBox="1"/>
          <p:nvPr>
            <p:ph idx="1" type="body"/>
          </p:nvPr>
        </p:nvSpPr>
        <p:spPr>
          <a:xfrm>
            <a:off x="5043714" y="798974"/>
            <a:ext cx="6012470" cy="4658826"/>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6" name="Google Shape;66;p22"/>
          <p:cNvSpPr txBox="1"/>
          <p:nvPr>
            <p:ph idx="2" type="body"/>
          </p:nvPr>
        </p:nvSpPr>
        <p:spPr>
          <a:xfrm>
            <a:off x="1444671" y="3205491"/>
            <a:ext cx="3275013" cy="2248181"/>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67" name="Google Shape;67;p2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2"/>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GB"/>
              <a:t>‹#›</a:t>
            </a:fld>
            <a:endParaRPr/>
          </a:p>
        </p:txBody>
      </p:sp>
      <p:cxnSp>
        <p:nvCxnSpPr>
          <p:cNvPr id="70" name="Google Shape;70;p22"/>
          <p:cNvCxnSpPr/>
          <p:nvPr/>
        </p:nvCxnSpPr>
        <p:spPr>
          <a:xfrm>
            <a:off x="1448280" y="3205491"/>
            <a:ext cx="326949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1" name="Shape 71"/>
        <p:cNvGrpSpPr/>
        <p:nvPr/>
      </p:nvGrpSpPr>
      <p:grpSpPr>
        <a:xfrm>
          <a:off x="0" y="0"/>
          <a:ext cx="0" cy="0"/>
          <a:chOff x="0" y="0"/>
          <a:chExt cx="0" cy="0"/>
        </a:xfrm>
      </p:grpSpPr>
      <p:grpSp>
        <p:nvGrpSpPr>
          <p:cNvPr id="72" name="Google Shape;72;p23"/>
          <p:cNvGrpSpPr/>
          <p:nvPr/>
        </p:nvGrpSpPr>
        <p:grpSpPr>
          <a:xfrm>
            <a:off x="7477387" y="482170"/>
            <a:ext cx="4074533" cy="5149101"/>
            <a:chOff x="7477387" y="482170"/>
            <a:chExt cx="4074533" cy="5149101"/>
          </a:xfrm>
        </p:grpSpPr>
        <p:sp>
          <p:nvSpPr>
            <p:cNvPr id="73" name="Google Shape;73;p23"/>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294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3"/>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 name="Google Shape;75;p23"/>
          <p:cNvSpPr txBox="1"/>
          <p:nvPr>
            <p:ph type="title"/>
          </p:nvPr>
        </p:nvSpPr>
        <p:spPr>
          <a:xfrm>
            <a:off x="1451206" y="1129513"/>
            <a:ext cx="5532328" cy="18305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3"/>
          <p:cNvSpPr/>
          <p:nvPr>
            <p:ph idx="2" type="pic"/>
          </p:nvPr>
        </p:nvSpPr>
        <p:spPr>
          <a:xfrm>
            <a:off x="8124389" y="1122542"/>
            <a:ext cx="2791171" cy="3866327"/>
          </a:xfrm>
          <a:prstGeom prst="rect">
            <a:avLst/>
          </a:prstGeom>
          <a:solidFill>
            <a:srgbClr val="D8D8D8"/>
          </a:solidFill>
          <a:ln>
            <a:noFill/>
          </a:ln>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accent1"/>
              </a:buClr>
              <a:buSzPts val="3200"/>
              <a:buFont typeface="Arial"/>
              <a:buNone/>
              <a:defRPr b="0" i="0" sz="3200" u="none" cap="none" strike="noStrike">
                <a:solidFill>
                  <a:schemeClr val="dk1"/>
                </a:solidFill>
                <a:latin typeface="Gill Sans"/>
                <a:ea typeface="Gill Sans"/>
                <a:cs typeface="Gill Sans"/>
                <a:sym typeface="Gill Sans"/>
              </a:defRPr>
            </a:lvl1pPr>
            <a:lvl2pPr lvl="1" marR="0" rtl="0" algn="l">
              <a:lnSpc>
                <a:spcPct val="120000"/>
              </a:lnSpc>
              <a:spcBef>
                <a:spcPts val="500"/>
              </a:spcBef>
              <a:spcAft>
                <a:spcPts val="0"/>
              </a:spcAft>
              <a:buClr>
                <a:schemeClr val="accent1"/>
              </a:buClr>
              <a:buSzPts val="2800"/>
              <a:buFont typeface="Arial"/>
              <a:buNone/>
              <a:defRPr b="0" i="0" sz="2800" u="none" cap="none" strike="noStrike">
                <a:solidFill>
                  <a:schemeClr val="dk1"/>
                </a:solidFill>
                <a:latin typeface="Gill Sans"/>
                <a:ea typeface="Gill Sans"/>
                <a:cs typeface="Gill Sans"/>
                <a:sym typeface="Gill Sans"/>
              </a:defRPr>
            </a:lvl2pPr>
            <a:lvl3pPr lvl="2" marR="0" rtl="0" algn="l">
              <a:lnSpc>
                <a:spcPct val="120000"/>
              </a:lnSpc>
              <a:spcBef>
                <a:spcPts val="500"/>
              </a:spcBef>
              <a:spcAft>
                <a:spcPts val="0"/>
              </a:spcAft>
              <a:buClr>
                <a:schemeClr val="accent1"/>
              </a:buClr>
              <a:buSzPts val="2400"/>
              <a:buFont typeface="Arial"/>
              <a:buNone/>
              <a:defRPr b="0" i="0" sz="2400" u="none" cap="none" strike="noStrike">
                <a:solidFill>
                  <a:schemeClr val="dk1"/>
                </a:solidFill>
                <a:latin typeface="Gill Sans"/>
                <a:ea typeface="Gill Sans"/>
                <a:cs typeface="Gill Sans"/>
                <a:sym typeface="Gill Sans"/>
              </a:defRPr>
            </a:lvl3pPr>
            <a:lvl4pPr lvl="3"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4pPr>
            <a:lvl5pPr lvl="4"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5pPr>
            <a:lvl6pPr lvl="5"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6pPr>
            <a:lvl7pPr lvl="6"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7pPr>
            <a:lvl8pPr lvl="7"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8pPr>
            <a:lvl9pPr lvl="8"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9pPr>
          </a:lstStyle>
          <a:p/>
        </p:txBody>
      </p:sp>
      <p:sp>
        <p:nvSpPr>
          <p:cNvPr id="77" name="Google Shape;77;p23"/>
          <p:cNvSpPr txBox="1"/>
          <p:nvPr>
            <p:ph idx="1" type="body"/>
          </p:nvPr>
        </p:nvSpPr>
        <p:spPr>
          <a:xfrm>
            <a:off x="1450329" y="3145992"/>
            <a:ext cx="5524404" cy="20037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8" name="Google Shape;78;p23"/>
          <p:cNvSpPr txBox="1"/>
          <p:nvPr>
            <p:ph idx="10" type="dt"/>
          </p:nvPr>
        </p:nvSpPr>
        <p:spPr>
          <a:xfrm>
            <a:off x="1447382" y="5469856"/>
            <a:ext cx="5527351" cy="32012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3"/>
          <p:cNvSpPr txBox="1"/>
          <p:nvPr>
            <p:ph idx="11" type="ftr"/>
          </p:nvPr>
        </p:nvSpPr>
        <p:spPr>
          <a:xfrm>
            <a:off x="1447382" y="318640"/>
            <a:ext cx="5541004" cy="32093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GB"/>
              <a:t>‹#›</a:t>
            </a:fld>
            <a:endParaRPr/>
          </a:p>
        </p:txBody>
      </p:sp>
      <p:cxnSp>
        <p:nvCxnSpPr>
          <p:cNvPr id="81" name="Google Shape;81;p23"/>
          <p:cNvCxnSpPr/>
          <p:nvPr/>
        </p:nvCxnSpPr>
        <p:spPr>
          <a:xfrm>
            <a:off x="1447382" y="3143605"/>
            <a:ext cx="552735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4"/>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 name="Google Shape;7;p14"/>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8" name="Google Shape;8;p1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Gill Sans"/>
              <a:buNone/>
              <a:defRPr b="0" i="0" sz="320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14"/>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10" name="Google Shape;10;p1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888888"/>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1" name="Google Shape;11;p14"/>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888888"/>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2" name="Google Shape;12;p1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GB"/>
              <a:t>‹#›</a:t>
            </a:fld>
            <a:endParaRPr/>
          </a:p>
        </p:txBody>
      </p:sp>
      <p:cxnSp>
        <p:nvCxnSpPr>
          <p:cNvPr id="13" name="Google Shape;13;p14"/>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dk1"/>
              </a:buClr>
              <a:buSzPts val="6600"/>
              <a:buFont typeface="Gill Sans"/>
              <a:buNone/>
            </a:pPr>
            <a:r>
              <a:rPr lang="en-GB"/>
              <a:t>FEB CUSTOMER DAY</a:t>
            </a:r>
            <a:endParaRPr/>
          </a:p>
        </p:txBody>
      </p:sp>
      <p:sp>
        <p:nvSpPr>
          <p:cNvPr id="101" name="Google Shape;101;p1"/>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p>
            <a:pPr indent="0" lvl="0" marL="0" rtl="0" algn="l">
              <a:lnSpc>
                <a:spcPct val="120000"/>
              </a:lnSpc>
              <a:spcBef>
                <a:spcPts val="0"/>
              </a:spcBef>
              <a:spcAft>
                <a:spcPts val="0"/>
              </a:spcAft>
              <a:buSzPts val="1800"/>
              <a:buNone/>
            </a:pPr>
            <a:r>
              <a:rPr lang="en-GB"/>
              <a:t>TEAM CS 21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GB"/>
              <a:t>ORIGINAL GOALS</a:t>
            </a:r>
            <a:endParaRPr/>
          </a:p>
        </p:txBody>
      </p:sp>
      <p:sp>
        <p:nvSpPr>
          <p:cNvPr id="107" name="Google Shape;107;p2"/>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69999" lvl="0" marL="269999" rtl="0" algn="l">
              <a:lnSpc>
                <a:spcPct val="115000"/>
              </a:lnSpc>
              <a:spcBef>
                <a:spcPts val="1200"/>
              </a:spcBef>
              <a:spcAft>
                <a:spcPts val="0"/>
              </a:spcAft>
              <a:buSzPts val="1800"/>
              <a:buChar char="•"/>
            </a:pPr>
            <a:r>
              <a:rPr lang="en-GB"/>
              <a:t>Write tests for shielding and combat</a:t>
            </a:r>
            <a:endParaRPr/>
          </a:p>
          <a:p>
            <a:pPr indent="-269999" lvl="0" marL="269999" rtl="0" algn="l">
              <a:lnSpc>
                <a:spcPct val="115000"/>
              </a:lnSpc>
              <a:spcBef>
                <a:spcPts val="1200"/>
              </a:spcBef>
              <a:spcAft>
                <a:spcPts val="0"/>
              </a:spcAft>
              <a:buSzPts val="1800"/>
              <a:buChar char="•"/>
            </a:pPr>
            <a:r>
              <a:rPr lang="en-GB"/>
              <a:t>Implement Data Persistence</a:t>
            </a:r>
            <a:endParaRPr/>
          </a:p>
          <a:p>
            <a:pPr indent="-269999" lvl="0" marL="269999" rtl="0" algn="l">
              <a:lnSpc>
                <a:spcPct val="115000"/>
              </a:lnSpc>
              <a:spcBef>
                <a:spcPts val="1200"/>
              </a:spcBef>
              <a:spcAft>
                <a:spcPts val="0"/>
              </a:spcAft>
              <a:buSzPts val="1800"/>
              <a:buChar char="•"/>
            </a:pPr>
            <a:r>
              <a:rPr lang="en-GB"/>
              <a:t>Implement Horizontal Scalability via Quadtree</a:t>
            </a:r>
            <a:endParaRPr/>
          </a:p>
          <a:p>
            <a:pPr indent="0" lvl="0" marL="91440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1" marL="457200" rtl="0" algn="l">
              <a:lnSpc>
                <a:spcPct val="120000"/>
              </a:lnSpc>
              <a:spcBef>
                <a:spcPts val="1200"/>
              </a:spcBef>
              <a:spcAft>
                <a:spcPts val="0"/>
              </a:spcAft>
              <a:buSzPts val="1800"/>
              <a:buNone/>
            </a:pPr>
            <a:r>
              <a:t/>
            </a:r>
            <a:endParaRPr/>
          </a:p>
          <a:p>
            <a:pPr indent="-101600" lvl="0" marL="228600" rtl="0" algn="l">
              <a:lnSpc>
                <a:spcPct val="120000"/>
              </a:lnSpc>
              <a:spcBef>
                <a:spcPts val="1000"/>
              </a:spcBef>
              <a:spcAft>
                <a:spcPts val="0"/>
              </a:spcAft>
              <a:buSzPts val="2000"/>
              <a:buNone/>
            </a:pPr>
            <a:r>
              <a:t/>
            </a:r>
            <a:endParaRPr/>
          </a:p>
          <a:p>
            <a:pPr indent="-114300" lvl="1" marL="685800" rtl="0" algn="l">
              <a:lnSpc>
                <a:spcPct val="120000"/>
              </a:lnSpc>
              <a:spcBef>
                <a:spcPts val="500"/>
              </a:spcBef>
              <a:spcAft>
                <a:spcPts val="0"/>
              </a:spcAft>
              <a:buSzPts val="1800"/>
              <a:buNone/>
            </a:pPr>
            <a:r>
              <a:t/>
            </a:r>
            <a:endParaRPr/>
          </a:p>
          <a:p>
            <a:pPr indent="-101600" lvl="0" marL="228600" rtl="0" algn="l">
              <a:lnSpc>
                <a:spcPct val="120000"/>
              </a:lnSpc>
              <a:spcBef>
                <a:spcPts val="1000"/>
              </a:spcBef>
              <a:spcAft>
                <a:spcPts val="0"/>
              </a:spcAft>
              <a:buSzPts val="2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80"/>
              <a:buFont typeface="Gill Sans"/>
              <a:buNone/>
            </a:pPr>
            <a:r>
              <a:rPr lang="en-GB" sz="2880"/>
              <a:t>WRITE TESTS FOR SHIELDING AND COMBAT</a:t>
            </a:r>
            <a:endParaRPr sz="2880"/>
          </a:p>
        </p:txBody>
      </p:sp>
      <p:sp>
        <p:nvSpPr>
          <p:cNvPr id="113" name="Google Shape;113;p3"/>
          <p:cNvSpPr txBox="1"/>
          <p:nvPr>
            <p:ph idx="1" type="body"/>
          </p:nvPr>
        </p:nvSpPr>
        <p:spPr>
          <a:xfrm>
            <a:off x="1451575" y="2015724"/>
            <a:ext cx="9603300" cy="39927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1800"/>
              <a:buNone/>
            </a:pPr>
            <a:r>
              <a:t/>
            </a:r>
            <a:endParaRPr/>
          </a:p>
          <a:p>
            <a:pPr indent="-342900" lvl="0" marL="457200" rtl="0" algn="l">
              <a:lnSpc>
                <a:spcPct val="120000"/>
              </a:lnSpc>
              <a:spcBef>
                <a:spcPts val="0"/>
              </a:spcBef>
              <a:spcAft>
                <a:spcPts val="0"/>
              </a:spcAft>
              <a:buSzPts val="1800"/>
              <a:buChar char="•"/>
            </a:pPr>
            <a:r>
              <a:rPr lang="en-GB"/>
              <a:t>Blackbox tests for partial </a:t>
            </a:r>
            <a:r>
              <a:rPr lang="en-GB"/>
              <a:t>shielding</a:t>
            </a:r>
            <a:r>
              <a:rPr lang="en-GB"/>
              <a:t> and combat have been written.</a:t>
            </a:r>
            <a:endParaRPr/>
          </a:p>
          <a:p>
            <a:pPr indent="-342900" lvl="0" marL="457200" rtl="0" algn="l">
              <a:lnSpc>
                <a:spcPct val="120000"/>
              </a:lnSpc>
              <a:spcBef>
                <a:spcPts val="0"/>
              </a:spcBef>
              <a:spcAft>
                <a:spcPts val="0"/>
              </a:spcAft>
              <a:buSzPts val="1800"/>
              <a:buChar char="•"/>
            </a:pPr>
            <a:r>
              <a:rPr lang="en-GB"/>
              <a:t>xUnit tests have been fully written for shielding and for combat.</a:t>
            </a:r>
            <a:endParaRPr/>
          </a:p>
          <a:p>
            <a:pPr indent="-342900" lvl="0" marL="457200" rtl="0" algn="l">
              <a:lnSpc>
                <a:spcPct val="120000"/>
              </a:lnSpc>
              <a:spcBef>
                <a:spcPts val="0"/>
              </a:spcBef>
              <a:spcAft>
                <a:spcPts val="0"/>
              </a:spcAft>
              <a:buSzPts val="1800"/>
              <a:buChar char="•"/>
            </a:pPr>
            <a:r>
              <a:rPr lang="en-GB"/>
              <a:t>Tests revealed precision errors which were caused by the Vector2 type only accepting floats. We rectified this by creating a Vector2 class which accepted doubles.</a:t>
            </a:r>
            <a:endParaRPr/>
          </a:p>
          <a:p>
            <a:pPr indent="-342900" lvl="0" marL="457200" rtl="0" algn="l">
              <a:lnSpc>
                <a:spcPct val="120000"/>
              </a:lnSpc>
              <a:spcBef>
                <a:spcPts val="0"/>
              </a:spcBef>
              <a:spcAft>
                <a:spcPts val="0"/>
              </a:spcAft>
              <a:buSzPts val="1800"/>
              <a:buChar char="•"/>
            </a:pPr>
            <a:r>
              <a:rPr lang="en-GB"/>
              <a:t>Other bugs due to improper handling of angles (and of malicious user input) were discovered and have since been fixed.</a:t>
            </a:r>
            <a:endParaRPr/>
          </a:p>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None/>
            </a:pPr>
            <a:r>
              <a:t/>
            </a:r>
            <a:endParaRPr/>
          </a:p>
          <a:p>
            <a:pPr indent="-101600" lvl="0" marL="228600" rtl="0" algn="l">
              <a:lnSpc>
                <a:spcPct val="120000"/>
              </a:lnSpc>
              <a:spcBef>
                <a:spcPts val="1000"/>
              </a:spcBef>
              <a:spcAft>
                <a:spcPts val="0"/>
              </a:spcAft>
              <a:buSzPts val="2000"/>
              <a:buNone/>
            </a:pPr>
            <a:r>
              <a:t/>
            </a:r>
            <a:endParaRPr/>
          </a:p>
          <a:p>
            <a:pPr indent="-114300" lvl="1" marL="685800" rtl="0" algn="l">
              <a:lnSpc>
                <a:spcPct val="120000"/>
              </a:lnSpc>
              <a:spcBef>
                <a:spcPts val="500"/>
              </a:spcBef>
              <a:spcAft>
                <a:spcPts val="0"/>
              </a:spcAft>
              <a:buSzPts val="1800"/>
              <a:buNone/>
            </a:pPr>
            <a:r>
              <a:t/>
            </a:r>
            <a:endParaRPr/>
          </a:p>
          <a:p>
            <a:pPr indent="-101600" lvl="0" marL="228600" rtl="0" algn="l">
              <a:lnSpc>
                <a:spcPct val="120000"/>
              </a:lnSpc>
              <a:spcBef>
                <a:spcPts val="1000"/>
              </a:spcBef>
              <a:spcAft>
                <a:spcPts val="0"/>
              </a:spcAft>
              <a:buSzPts val="2000"/>
              <a:buNone/>
            </a:pPr>
            <a:r>
              <a:t/>
            </a:r>
            <a:endParaRPr/>
          </a:p>
          <a:p>
            <a:pPr indent="-101600" lvl="0" marL="228600" rtl="0" algn="l">
              <a:lnSpc>
                <a:spcPct val="120000"/>
              </a:lnSpc>
              <a:spcBef>
                <a:spcPts val="1000"/>
              </a:spcBef>
              <a:spcAft>
                <a:spcPts val="0"/>
              </a:spcAft>
              <a:buSzPts val="2000"/>
              <a:buNone/>
            </a:pPr>
            <a:r>
              <a:t/>
            </a:r>
            <a:endParaRPr/>
          </a:p>
          <a:p>
            <a:pPr indent="-114300" lvl="1" marL="685800" rtl="0" algn="l">
              <a:lnSpc>
                <a:spcPct val="120000"/>
              </a:lnSpc>
              <a:spcBef>
                <a:spcPts val="500"/>
              </a:spcBef>
              <a:spcAft>
                <a:spcPts val="0"/>
              </a:spcAft>
              <a:buSzPts val="1800"/>
              <a:buNone/>
            </a:pPr>
            <a:r>
              <a:t/>
            </a:r>
            <a:endParaRPr/>
          </a:p>
          <a:p>
            <a:pPr indent="-114300" lvl="1" marL="685800" rtl="0" algn="l">
              <a:lnSpc>
                <a:spcPct val="120000"/>
              </a:lnSpc>
              <a:spcBef>
                <a:spcPts val="500"/>
              </a:spcBef>
              <a:spcAft>
                <a:spcPts val="0"/>
              </a:spcAft>
              <a:buSzPts val="1800"/>
              <a:buNone/>
            </a:pPr>
            <a:r>
              <a:t/>
            </a:r>
            <a:endParaRPr/>
          </a:p>
          <a:p>
            <a:pPr indent="0" lvl="0" marL="0" rtl="0" algn="l">
              <a:lnSpc>
                <a:spcPct val="120000"/>
              </a:lnSpc>
              <a:spcBef>
                <a:spcPts val="1000"/>
              </a:spcBef>
              <a:spcAft>
                <a:spcPts val="0"/>
              </a:spcAft>
              <a:buSzPts val="2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None/>
            </a:pPr>
            <a:r>
              <a:rPr lang="en-GB" sz="2400"/>
              <a:t>IMPLEMENT DATA PERSISTENCE</a:t>
            </a:r>
            <a:endParaRPr sz="2400"/>
          </a:p>
        </p:txBody>
      </p:sp>
      <p:sp>
        <p:nvSpPr>
          <p:cNvPr id="119" name="Google Shape;119;p5"/>
          <p:cNvSpPr txBox="1"/>
          <p:nvPr>
            <p:ph idx="1" type="body"/>
          </p:nvPr>
        </p:nvSpPr>
        <p:spPr>
          <a:xfrm>
            <a:off x="1451575" y="2015722"/>
            <a:ext cx="9603300" cy="5515500"/>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GB"/>
              <a:t> Our goal this iteration was to consider data persistence.</a:t>
            </a:r>
            <a:endParaRPr/>
          </a:p>
          <a:p>
            <a:pPr indent="-342900" lvl="1" marL="914400" rtl="0" algn="l">
              <a:lnSpc>
                <a:spcPct val="120000"/>
              </a:lnSpc>
              <a:spcBef>
                <a:spcPts val="0"/>
              </a:spcBef>
              <a:spcAft>
                <a:spcPts val="0"/>
              </a:spcAft>
              <a:buSzPts val="1800"/>
              <a:buChar char="•"/>
            </a:pPr>
            <a:r>
              <a:rPr lang="en-GB"/>
              <a:t>The idea was that every couple of minutes we would dump the node state in to some sort of backing storage </a:t>
            </a:r>
            <a:endParaRPr/>
          </a:p>
          <a:p>
            <a:pPr indent="-342900" lvl="2" marL="1371600" rtl="0" algn="l">
              <a:lnSpc>
                <a:spcPct val="120000"/>
              </a:lnSpc>
              <a:spcBef>
                <a:spcPts val="0"/>
              </a:spcBef>
              <a:spcAft>
                <a:spcPts val="0"/>
              </a:spcAft>
              <a:buSzPts val="1800"/>
              <a:buChar char="•"/>
            </a:pPr>
            <a:r>
              <a:rPr lang="en-GB"/>
              <a:t>It would be acceptable for the arbiter to go down</a:t>
            </a:r>
            <a:endParaRPr/>
          </a:p>
          <a:p>
            <a:pPr indent="-342900" lvl="0" marL="457200" rtl="0" algn="l">
              <a:lnSpc>
                <a:spcPct val="120000"/>
              </a:lnSpc>
              <a:spcBef>
                <a:spcPts val="0"/>
              </a:spcBef>
              <a:spcAft>
                <a:spcPts val="0"/>
              </a:spcAft>
              <a:buSzPts val="1800"/>
              <a:buChar char="•"/>
            </a:pPr>
            <a:r>
              <a:rPr lang="en-GB"/>
              <a:t> </a:t>
            </a:r>
            <a:r>
              <a:rPr lang="en-GB"/>
              <a:t>The plan was to use SQLite as the main database </a:t>
            </a:r>
            <a:r>
              <a:rPr lang="en-GB"/>
              <a:t>management</a:t>
            </a:r>
            <a:r>
              <a:rPr lang="en-GB"/>
              <a:t> system.</a:t>
            </a:r>
            <a:endParaRPr/>
          </a:p>
          <a:p>
            <a:pPr indent="-342900" lvl="1" marL="914400" rtl="0" algn="l">
              <a:lnSpc>
                <a:spcPct val="120000"/>
              </a:lnSpc>
              <a:spcBef>
                <a:spcPts val="0"/>
              </a:spcBef>
              <a:spcAft>
                <a:spcPts val="0"/>
              </a:spcAft>
              <a:buSzPts val="1800"/>
              <a:buChar char="•"/>
            </a:pPr>
            <a:r>
              <a:rPr lang="en-GB"/>
              <a:t>Storage wise we were thinking it would be a good idea for one central table instead of using separate table for each node’s state.</a:t>
            </a:r>
            <a:endParaRPr/>
          </a:p>
          <a:p>
            <a:pPr indent="-342900" lvl="0" marL="457200" rtl="0" algn="l">
              <a:lnSpc>
                <a:spcPct val="120000"/>
              </a:lnSpc>
              <a:spcBef>
                <a:spcPts val="0"/>
              </a:spcBef>
              <a:spcAft>
                <a:spcPts val="0"/>
              </a:spcAft>
              <a:buSzPts val="1800"/>
              <a:buChar char="•"/>
            </a:pPr>
            <a:r>
              <a:rPr lang="en-GB" sz="1800"/>
              <a:t>Although data persistency is an important </a:t>
            </a:r>
            <a:r>
              <a:rPr lang="en-GB" sz="1800"/>
              <a:t>issue</a:t>
            </a:r>
            <a:r>
              <a:rPr lang="en-GB" sz="1800"/>
              <a:t> we have decided to lower its priority in order to focus on more pressing matters.</a:t>
            </a:r>
            <a:endParaRPr sz="1800"/>
          </a:p>
          <a:p>
            <a:pPr indent="-342900" lvl="0" marL="457200" rtl="0" algn="l">
              <a:lnSpc>
                <a:spcPct val="120000"/>
              </a:lnSpc>
              <a:spcBef>
                <a:spcPts val="0"/>
              </a:spcBef>
              <a:spcAft>
                <a:spcPts val="0"/>
              </a:spcAft>
              <a:buSzPts val="1800"/>
              <a:buChar char="•"/>
            </a:pPr>
            <a:r>
              <a:rPr lang="en-GB" sz="1800"/>
              <a:t>We are planning on coming back to it at the end</a:t>
            </a:r>
            <a:endParaRPr sz="1800"/>
          </a:p>
          <a:p>
            <a:pPr indent="0" lvl="0" marL="0" rtl="0" algn="l">
              <a:lnSpc>
                <a:spcPct val="120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g6defb451f4_3_1"/>
          <p:cNvSpPr txBox="1"/>
          <p:nvPr>
            <p:ph type="title"/>
          </p:nvPr>
        </p:nvSpPr>
        <p:spPr>
          <a:xfrm>
            <a:off x="1451579" y="804519"/>
            <a:ext cx="9603300" cy="1049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n-GB"/>
              <a:t>HORIZONTAL SCALABILITY VIA QUADTREE</a:t>
            </a:r>
            <a:endParaRPr/>
          </a:p>
        </p:txBody>
      </p:sp>
      <p:sp>
        <p:nvSpPr>
          <p:cNvPr id="125" name="Google Shape;125;g6defb451f4_3_1"/>
          <p:cNvSpPr txBox="1"/>
          <p:nvPr>
            <p:ph idx="1" type="body"/>
          </p:nvPr>
        </p:nvSpPr>
        <p:spPr>
          <a:xfrm>
            <a:off x="1451579" y="2015732"/>
            <a:ext cx="9603300" cy="3450600"/>
          </a:xfrm>
          <a:prstGeom prst="rect">
            <a:avLst/>
          </a:prstGeom>
          <a:noFill/>
          <a:ln>
            <a:noFill/>
          </a:ln>
        </p:spPr>
        <p:txBody>
          <a:bodyPr anchorCtr="0" anchor="t" bIns="45700" lIns="91425" spcFirstLastPara="1" rIns="91425" wrap="square" tIns="45700">
            <a:noAutofit/>
          </a:bodyPr>
          <a:lstStyle/>
          <a:p>
            <a:pPr indent="-342900" lvl="0" marL="457200" rtl="0" algn="l">
              <a:lnSpc>
                <a:spcPct val="120000"/>
              </a:lnSpc>
              <a:spcBef>
                <a:spcPts val="0"/>
              </a:spcBef>
              <a:spcAft>
                <a:spcPts val="0"/>
              </a:spcAft>
              <a:buSzPts val="1800"/>
              <a:buChar char="•"/>
            </a:pPr>
            <a:r>
              <a:rPr lang="en-GB"/>
              <a:t>We have started implementing the central event bus system and initial quadtree code</a:t>
            </a:r>
            <a:endParaRPr/>
          </a:p>
          <a:p>
            <a:pPr indent="-342900" lvl="0" marL="457200" rtl="0" algn="l">
              <a:lnSpc>
                <a:spcPct val="120000"/>
              </a:lnSpc>
              <a:spcBef>
                <a:spcPts val="0"/>
              </a:spcBef>
              <a:spcAft>
                <a:spcPts val="0"/>
              </a:spcAft>
              <a:buSzPts val="1800"/>
              <a:buChar char="•"/>
            </a:pPr>
            <a:r>
              <a:rPr lang="en-GB"/>
              <a:t>We have a architecture plan for the quadtree-based scalability system</a:t>
            </a:r>
            <a:endParaRPr/>
          </a:p>
          <a:p>
            <a:pPr indent="-342900" lvl="0" marL="457200" rtl="0" algn="l">
              <a:lnSpc>
                <a:spcPct val="120000"/>
              </a:lnSpc>
              <a:spcBef>
                <a:spcPts val="0"/>
              </a:spcBef>
              <a:spcAft>
                <a:spcPts val="0"/>
              </a:spcAft>
              <a:buSzPts val="1800"/>
              <a:buChar char="•"/>
            </a:pPr>
            <a:r>
              <a:rPr lang="en-GB"/>
              <a:t>We decided to think more of the conceptual aspects at this stage instead of jumping to an implementation. This is in line with our testing approach, that got more rigorous the past iteration (and helped us uncover major bugs in the shielding code).</a:t>
            </a:r>
            <a:endParaRPr/>
          </a:p>
          <a:p>
            <a:pPr indent="-342900" lvl="0" marL="457200" rtl="0" algn="l">
              <a:lnSpc>
                <a:spcPct val="120000"/>
              </a:lnSpc>
              <a:spcBef>
                <a:spcPts val="0"/>
              </a:spcBef>
              <a:spcAft>
                <a:spcPts val="0"/>
              </a:spcAft>
              <a:buSzPts val="1800"/>
              <a:buChar char="•"/>
            </a:pPr>
            <a:r>
              <a:rPr lang="en-GB"/>
              <a:t>The quadtree system (or another suitable form of scalability) is the topmost priority for the project and is to be implemented by the end of it.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GB"/>
              <a:t>ISSUES</a:t>
            </a:r>
            <a:endParaRPr/>
          </a:p>
        </p:txBody>
      </p:sp>
      <p:sp>
        <p:nvSpPr>
          <p:cNvPr id="131" name="Google Shape;131;p11"/>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1000"/>
              </a:spcBef>
              <a:spcAft>
                <a:spcPts val="0"/>
              </a:spcAft>
              <a:buNone/>
            </a:pPr>
            <a:r>
              <a:rPr lang="en-GB"/>
              <a:t>Issues with </a:t>
            </a:r>
            <a:r>
              <a:rPr lang="en-GB"/>
              <a:t>precision</a:t>
            </a:r>
            <a:r>
              <a:rPr lang="en-GB"/>
              <a:t> were solved by switching from Floats to Doubles</a:t>
            </a:r>
            <a:endParaRPr/>
          </a:p>
          <a:p>
            <a:pPr indent="-342900" lvl="0" marL="457200" rtl="0" algn="l">
              <a:lnSpc>
                <a:spcPct val="120000"/>
              </a:lnSpc>
              <a:spcBef>
                <a:spcPts val="1000"/>
              </a:spcBef>
              <a:spcAft>
                <a:spcPts val="0"/>
              </a:spcAft>
              <a:buSzPts val="1800"/>
              <a:buChar char="•"/>
            </a:pPr>
            <a:r>
              <a:rPr lang="en-GB"/>
              <a:t>This </a:t>
            </a:r>
            <a:r>
              <a:rPr lang="en-GB"/>
              <a:t>caused</a:t>
            </a:r>
            <a:r>
              <a:rPr lang="en-GB"/>
              <a:t> some unexpected issues in testing, but this has been rectified.</a:t>
            </a:r>
            <a:endParaRPr/>
          </a:p>
          <a:p>
            <a:pPr indent="-342900" lvl="0" marL="457200" rtl="0" algn="l">
              <a:lnSpc>
                <a:spcPct val="120000"/>
              </a:lnSpc>
              <a:spcBef>
                <a:spcPts val="0"/>
              </a:spcBef>
              <a:spcAft>
                <a:spcPts val="0"/>
              </a:spcAft>
              <a:buSzPts val="1800"/>
              <a:buChar char="•"/>
            </a:pPr>
            <a:r>
              <a:rPr lang="en-GB"/>
              <a:t>This caused shielding to take longer to debug and merge than we expected.</a:t>
            </a:r>
            <a:endParaRPr/>
          </a:p>
          <a:p>
            <a:pPr indent="0" lvl="0" marL="0" rtl="0" algn="l">
              <a:lnSpc>
                <a:spcPct val="120000"/>
              </a:lnSpc>
              <a:spcBef>
                <a:spcPts val="1000"/>
              </a:spcBef>
              <a:spcAft>
                <a:spcPts val="0"/>
              </a:spcAft>
              <a:buNone/>
            </a:pPr>
            <a:r>
              <a:rPr lang="en-GB"/>
              <a:t>Less manpower than usual this iteration due to approved absence of a team member. </a:t>
            </a:r>
            <a:endParaRPr/>
          </a:p>
          <a:p>
            <a:pPr indent="-342900" lvl="0" marL="457200" rtl="0" algn="l">
              <a:lnSpc>
                <a:spcPct val="120000"/>
              </a:lnSpc>
              <a:spcBef>
                <a:spcPts val="1000"/>
              </a:spcBef>
              <a:spcAft>
                <a:spcPts val="0"/>
              </a:spcAft>
              <a:buSzPts val="1800"/>
              <a:buChar char="•"/>
            </a:pPr>
            <a:r>
              <a:rPr lang="en-GB"/>
              <a:t>This should no longer be an issue for the final iteration.</a:t>
            </a:r>
            <a:endParaRPr/>
          </a:p>
          <a:p>
            <a:pPr indent="0" lvl="0" marL="0" rtl="0" algn="l">
              <a:lnSpc>
                <a:spcPct val="120000"/>
              </a:lnSpc>
              <a:spcBef>
                <a:spcPts val="1000"/>
              </a:spcBef>
              <a:spcAft>
                <a:spcPts val="0"/>
              </a:spcAft>
              <a:buNone/>
            </a:pPr>
            <a:r>
              <a:t/>
            </a:r>
            <a:endParaRPr/>
          </a:p>
          <a:p>
            <a:pPr indent="0" lvl="0" marL="0" rtl="0" algn="l">
              <a:lnSpc>
                <a:spcPct val="120000"/>
              </a:lnSpc>
              <a:spcBef>
                <a:spcPts val="1000"/>
              </a:spcBef>
              <a:spcAft>
                <a:spcPts val="0"/>
              </a:spcAft>
              <a:buNone/>
            </a:pPr>
            <a:r>
              <a:t/>
            </a:r>
            <a:endParaRPr/>
          </a:p>
          <a:p>
            <a:pPr indent="0" lvl="0" marL="0" rtl="0" algn="l">
              <a:lnSpc>
                <a:spcPct val="120000"/>
              </a:lnSpc>
              <a:spcBef>
                <a:spcPts val="1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g7e125edbe2_0_3"/>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WHAT WE ARE WORKING ON FOR THE FINAL ITERATION</a:t>
            </a:r>
            <a:endParaRPr/>
          </a:p>
        </p:txBody>
      </p:sp>
      <p:sp>
        <p:nvSpPr>
          <p:cNvPr id="137" name="Google Shape;137;g7e125edbe2_0_3"/>
          <p:cNvSpPr txBox="1"/>
          <p:nvPr>
            <p:ph idx="1" type="body"/>
          </p:nvPr>
        </p:nvSpPr>
        <p:spPr>
          <a:xfrm>
            <a:off x="1451579" y="2015732"/>
            <a:ext cx="9603300" cy="34506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GB"/>
              <a:t>Event bus system for:</a:t>
            </a:r>
            <a:endParaRPr/>
          </a:p>
          <a:p>
            <a:pPr indent="-342900" lvl="1" marL="914400" rtl="0" algn="l">
              <a:spcBef>
                <a:spcPts val="0"/>
              </a:spcBef>
              <a:spcAft>
                <a:spcPts val="0"/>
              </a:spcAft>
              <a:buSzPts val="1800"/>
              <a:buChar char="•"/>
            </a:pPr>
            <a:r>
              <a:rPr lang="en-GB"/>
              <a:t>Command communication between arbiter and computes nodes</a:t>
            </a:r>
            <a:endParaRPr/>
          </a:p>
          <a:p>
            <a:pPr indent="-342900" lvl="1" marL="914400" rtl="0" algn="l">
              <a:spcBef>
                <a:spcPts val="0"/>
              </a:spcBef>
              <a:spcAft>
                <a:spcPts val="0"/>
              </a:spcAft>
              <a:buSzPts val="1800"/>
              <a:buChar char="•"/>
            </a:pPr>
            <a:r>
              <a:rPr lang="en-GB"/>
              <a:t>Relaying user API calls to the compute nodes</a:t>
            </a:r>
            <a:endParaRPr/>
          </a:p>
          <a:p>
            <a:pPr indent="-342900" lvl="1" marL="914400" rtl="0" algn="l">
              <a:spcBef>
                <a:spcPts val="0"/>
              </a:spcBef>
              <a:spcAft>
                <a:spcPts val="0"/>
              </a:spcAft>
              <a:buSzPts val="1800"/>
              <a:buChar char="•"/>
            </a:pPr>
            <a:r>
              <a:rPr lang="en-GB"/>
              <a:t>Transfer of ships across nodes (node eviction)</a:t>
            </a:r>
            <a:endParaRPr/>
          </a:p>
          <a:p>
            <a:pPr indent="-342900" lvl="0" marL="457200" rtl="0" algn="l">
              <a:spcBef>
                <a:spcPts val="0"/>
              </a:spcBef>
              <a:spcAft>
                <a:spcPts val="0"/>
              </a:spcAft>
              <a:buSzPts val="1800"/>
              <a:buChar char="•"/>
            </a:pPr>
            <a:r>
              <a:rPr lang="en-GB"/>
              <a:t>Distributed quadtree over the bus system</a:t>
            </a:r>
            <a:endParaRPr/>
          </a:p>
          <a:p>
            <a:pPr indent="-342900" lvl="0" marL="457200" rtl="0" algn="l">
              <a:spcBef>
                <a:spcPts val="0"/>
              </a:spcBef>
              <a:spcAft>
                <a:spcPts val="0"/>
              </a:spcAft>
              <a:buSzPts val="1800"/>
              <a:buChar char="•"/>
            </a:pPr>
            <a:r>
              <a:rPr lang="en-GB"/>
              <a:t>Refactoring and other codebase improvements.</a:t>
            </a:r>
            <a:endParaRPr/>
          </a:p>
          <a:p>
            <a:pPr indent="-342900" lvl="0" marL="457200" rtl="0" algn="l">
              <a:spcBef>
                <a:spcPts val="0"/>
              </a:spcBef>
              <a:spcAft>
                <a:spcPts val="0"/>
              </a:spcAft>
              <a:buSzPts val="1800"/>
              <a:buChar char="•"/>
            </a:pPr>
            <a:r>
              <a:rPr lang="en-GB"/>
              <a:t>If we have time:</a:t>
            </a:r>
            <a:endParaRPr/>
          </a:p>
          <a:p>
            <a:pPr indent="-342900" lvl="1" marL="914400" rtl="0" algn="l">
              <a:spcBef>
                <a:spcPts val="0"/>
              </a:spcBef>
              <a:spcAft>
                <a:spcPts val="0"/>
              </a:spcAft>
              <a:buSzPts val="1800"/>
              <a:buChar char="•"/>
            </a:pPr>
            <a:r>
              <a:rPr lang="en-GB"/>
              <a:t>Good persistence (not just very basic)</a:t>
            </a:r>
            <a:endParaRPr/>
          </a:p>
          <a:p>
            <a:pPr indent="-342900" lvl="1" marL="914400" rtl="0" algn="l">
              <a:spcBef>
                <a:spcPts val="0"/>
              </a:spcBef>
              <a:spcAft>
                <a:spcPts val="0"/>
              </a:spcAft>
              <a:buSzPts val="1800"/>
              <a:buChar char="•"/>
            </a:pPr>
            <a:r>
              <a:rPr lang="en-GB"/>
              <a:t>Bigger-scale testing</a:t>
            </a:r>
            <a:endParaRPr/>
          </a:p>
          <a:p>
            <a:pPr indent="0" lvl="0" marL="914400" rtl="0" algn="l">
              <a:spcBef>
                <a:spcPts val="10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GB"/>
              <a:t>GOALS FOR NEXT ITERATION</a:t>
            </a:r>
            <a:endParaRPr/>
          </a:p>
        </p:txBody>
      </p:sp>
      <p:sp>
        <p:nvSpPr>
          <p:cNvPr id="143" name="Google Shape;143;p13"/>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1800"/>
              <a:buNone/>
            </a:pPr>
            <a:r>
              <a:t/>
            </a:r>
            <a:endParaRPr/>
          </a:p>
          <a:p>
            <a:pPr indent="-342900" lvl="0" marL="457200" rtl="0" algn="l">
              <a:lnSpc>
                <a:spcPct val="120000"/>
              </a:lnSpc>
              <a:spcBef>
                <a:spcPts val="0"/>
              </a:spcBef>
              <a:spcAft>
                <a:spcPts val="0"/>
              </a:spcAft>
              <a:buSzPts val="1800"/>
              <a:buChar char="•"/>
            </a:pPr>
            <a:r>
              <a:rPr b="1" lang="en-GB"/>
              <a:t>Are there any other goals you would like us to look into or change for the final iteration?</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g7e1b08dee6_0_0"/>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DELIVERY</a:t>
            </a:r>
            <a:endParaRPr/>
          </a:p>
        </p:txBody>
      </p:sp>
      <p:sp>
        <p:nvSpPr>
          <p:cNvPr id="149" name="Google Shape;149;g7e1b08dee6_0_0"/>
          <p:cNvSpPr txBox="1"/>
          <p:nvPr>
            <p:ph idx="1" type="body"/>
          </p:nvPr>
        </p:nvSpPr>
        <p:spPr>
          <a:xfrm>
            <a:off x="1451579" y="2015732"/>
            <a:ext cx="9603300" cy="34506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b="1" lang="en-GB"/>
              <a:t>How would you like us to deliver the final </a:t>
            </a:r>
            <a:r>
              <a:rPr b="1" lang="en-GB"/>
              <a:t>product</a:t>
            </a:r>
            <a:r>
              <a:rPr b="1" lang="en-GB"/>
              <a:t>?</a:t>
            </a:r>
            <a:endParaRPr b="1"/>
          </a:p>
          <a:p>
            <a:pPr indent="0" lvl="0" marL="457200" rtl="0" algn="l">
              <a:spcBef>
                <a:spcPts val="1000"/>
              </a:spcBef>
              <a:spcAft>
                <a:spcPts val="0"/>
              </a:spcAft>
              <a:buNone/>
            </a:pPr>
            <a:r>
              <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2019-11-12T13:22:30Z</dcterms:created>
  <dc:creator>Mustafaa Ahmad (student)</dc:creator>
</cp:coreProperties>
</file>