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57" r:id="rId3"/>
    <p:sldId id="358" r:id="rId4"/>
    <p:sldId id="372" r:id="rId5"/>
    <p:sldId id="359" r:id="rId6"/>
    <p:sldId id="360" r:id="rId7"/>
    <p:sldId id="361" r:id="rId8"/>
    <p:sldId id="375" r:id="rId9"/>
    <p:sldId id="373" r:id="rId10"/>
    <p:sldId id="37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CDBC-D7CB-488B-ADFD-ABB71157B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E8232-F24F-437F-B28C-2A396D75A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CE4A-073D-4807-AB02-B5BC27355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24E11-8085-41BA-ABFC-08A9D2444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B7707-F318-4019-9169-E5B9E467E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7659-7DF1-4B7F-B262-662C4A18A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F0C11-BA48-4A38-B1FB-05903C60B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4F41-8781-4172-86FA-DD1797451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B7349-D225-4F77-8DC6-9B27D77D8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B540D-5D81-4BA3-9DDF-E8D450466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482F2-B372-4CDE-9940-77ACC30E7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A3EF1-C6CB-4592-8775-13160FD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DF46CAE-AA96-4645-B75C-9F8359818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Boolean Expressions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range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x</a:t>
            </a:r>
            <a:r>
              <a:rPr lang="en-US" dirty="0"/>
              <a:t> is between 0 and 4 (not including 0 or 4)”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x &gt; 0 and x &lt; 4</a:t>
            </a:r>
          </a:p>
          <a:p>
            <a:r>
              <a:rPr lang="en-US" dirty="0"/>
              <a:t>“</a:t>
            </a:r>
            <a:r>
              <a:rPr lang="en-US" b="1" dirty="0"/>
              <a:t>x</a:t>
            </a:r>
            <a:r>
              <a:rPr lang="en-US" dirty="0"/>
              <a:t> is between 0 and 4 (including 0 and 4)”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x &gt;= 0 and x &lt;= 4</a:t>
            </a:r>
          </a:p>
          <a:p>
            <a:r>
              <a:rPr lang="en-US" dirty="0"/>
              <a:t>In Python, you can also write these as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0 &lt; x &lt; 4</a:t>
            </a:r>
            <a:br>
              <a:rPr lang="en-US" b="1" dirty="0"/>
            </a:br>
            <a:r>
              <a:rPr lang="en-US" b="1" dirty="0"/>
              <a:t>	0 &lt;= x &lt;= 4</a:t>
            </a:r>
            <a:br>
              <a:rPr lang="en-US" b="1" dirty="0"/>
            </a:br>
            <a:r>
              <a:rPr lang="en-US" dirty="0"/>
              <a:t>but this doesn’t work in many other languages!</a:t>
            </a:r>
          </a:p>
        </p:txBody>
      </p:sp>
    </p:spTree>
    <p:extLst>
      <p:ext uri="{BB962C8B-B14F-4D97-AF65-F5344CB8AC3E}">
        <p14:creationId xmlns:p14="http://schemas.microsoft.com/office/powerpoint/2010/main" val="103637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expressions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boolean</a:t>
            </a:r>
            <a:r>
              <a:rPr lang="en-US" b="1" dirty="0"/>
              <a:t> expression</a:t>
            </a:r>
            <a:r>
              <a:rPr lang="en-US" dirty="0"/>
              <a:t> is something that has the value of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r>
              <a:rPr lang="en-US" dirty="0"/>
              <a:t>Earlier, we saw examples of expressions that result in numbers or strings.  A </a:t>
            </a:r>
            <a:r>
              <a:rPr lang="en-US" dirty="0" err="1"/>
              <a:t>boolean</a:t>
            </a:r>
            <a:r>
              <a:rPr lang="en-US" dirty="0"/>
              <a:t> expression is similar, but it results in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boolean expressions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You can construct simple boolean expressions in Python by using these </a:t>
            </a:r>
            <a:r>
              <a:rPr lang="en-US" sz="2400" b="1"/>
              <a:t>relational operators</a:t>
            </a:r>
            <a:r>
              <a:rPr lang="en-US" sz="240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043238"/>
          <a:ext cx="7391400" cy="3129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is 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 &lt; 8 is </a:t>
                      </a:r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is greate</a:t>
                      </a:r>
                      <a:r>
                        <a:rPr lang="en-US" baseline="0" dirty="0"/>
                        <a:t>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 &gt; 8 is </a:t>
                      </a:r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is</a:t>
                      </a:r>
                      <a:r>
                        <a:rPr lang="en-US" baseline="0" dirty="0"/>
                        <a:t> less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0 &lt;= 0 is </a:t>
                      </a:r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is greater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0</a:t>
                      </a:r>
                      <a:r>
                        <a:rPr lang="en-US" baseline="0" dirty="0"/>
                        <a:t> &gt;= 1.0 is </a:t>
                      </a:r>
                      <a:r>
                        <a:rPr lang="en-US" b="1" baseline="0" dirty="0"/>
                        <a:t>False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is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 == 2 is </a:t>
                      </a:r>
                      <a:r>
                        <a:rPr lang="en-US" b="1" dirty="0"/>
                        <a:t>False</a:t>
                      </a:r>
                    </a:p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1.0</a:t>
                      </a:r>
                      <a:r>
                        <a:rPr lang="en-US" baseline="0" dirty="0"/>
                        <a:t> == 1 is </a:t>
                      </a:r>
                      <a:r>
                        <a:rPr lang="en-US" b="1" baseline="0" dirty="0"/>
                        <a:t>True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is 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 != 2 is </a:t>
                      </a:r>
                      <a:r>
                        <a:rPr lang="en-US" b="1" dirty="0"/>
                        <a:t>True</a:t>
                      </a:r>
                    </a:p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 != 1 is </a:t>
                      </a:r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boolean expressions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mistake: confusing = and ==</a:t>
            </a:r>
          </a:p>
          <a:p>
            <a:r>
              <a:rPr lang="en-US" dirty="0"/>
              <a:t>The single equals (=) is </a:t>
            </a:r>
            <a:r>
              <a:rPr lang="en-US" b="1" dirty="0"/>
              <a:t>assignment</a:t>
            </a:r>
            <a:r>
              <a:rPr lang="en-US" dirty="0"/>
              <a:t> – you are saying “take the value on the right, and store it into the variable on the left”</a:t>
            </a:r>
          </a:p>
          <a:p>
            <a:r>
              <a:rPr lang="en-US" dirty="0"/>
              <a:t>The double equals (==) constructs a </a:t>
            </a:r>
            <a:r>
              <a:rPr lang="en-US" dirty="0" err="1"/>
              <a:t>boolean</a:t>
            </a:r>
            <a:r>
              <a:rPr lang="en-US" dirty="0"/>
              <a:t> expression that results in </a:t>
            </a:r>
            <a:r>
              <a:rPr lang="en-US" b="1" dirty="0"/>
              <a:t>True</a:t>
            </a:r>
            <a:r>
              <a:rPr lang="en-US" dirty="0"/>
              <a:t> if the quantities on both sides are equal, and </a:t>
            </a:r>
            <a:r>
              <a:rPr lang="en-US" b="1" dirty="0"/>
              <a:t>False</a:t>
            </a:r>
            <a:r>
              <a:rPr lang="en-US" dirty="0"/>
              <a:t> if not</a:t>
            </a:r>
          </a:p>
          <a:p>
            <a:r>
              <a:rPr lang="en-US" dirty="0"/>
              <a:t>In a nutshell: = </a:t>
            </a:r>
            <a:r>
              <a:rPr lang="en-US" u="sng" dirty="0"/>
              <a:t>assigns</a:t>
            </a:r>
            <a:r>
              <a:rPr lang="en-US" dirty="0"/>
              <a:t> a value to a variable, == </a:t>
            </a:r>
            <a:r>
              <a:rPr lang="en-US" u="sng" dirty="0"/>
              <a:t>checks</a:t>
            </a:r>
            <a:r>
              <a:rPr lang="en-US" dirty="0"/>
              <a:t> whether two values are equal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boolean expressions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Just like the expressions we saw before, you can ask Python to evaluate a </a:t>
            </a:r>
            <a:r>
              <a:rPr lang="en-US" sz="2400" dirty="0" err="1"/>
              <a:t>boolean</a:t>
            </a:r>
            <a:r>
              <a:rPr lang="en-US" sz="2400" dirty="0"/>
              <a:t> expression by using the </a:t>
            </a:r>
            <a:r>
              <a:rPr lang="en-US" sz="2400" b="1" dirty="0"/>
              <a:t>print</a:t>
            </a:r>
            <a:r>
              <a:rPr lang="en-US" sz="2400" dirty="0"/>
              <a:t> command: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print(2 &lt; 3)</a:t>
            </a:r>
            <a:r>
              <a:rPr lang="en-US" sz="2400" dirty="0"/>
              <a:t>	will display	</a:t>
            </a:r>
            <a:r>
              <a:rPr lang="en-US" sz="2400" b="1" dirty="0"/>
              <a:t>True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print(8 != 8)</a:t>
            </a:r>
            <a:r>
              <a:rPr lang="en-US" sz="2400" dirty="0"/>
              <a:t>	will display	</a:t>
            </a:r>
            <a:r>
              <a:rPr lang="en-US" sz="2400" b="1" dirty="0"/>
              <a:t>False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Remember that the </a:t>
            </a:r>
            <a:r>
              <a:rPr lang="en-US" sz="2400" b="1" dirty="0"/>
              <a:t>type</a:t>
            </a:r>
            <a:r>
              <a:rPr lang="en-US" sz="2400" dirty="0"/>
              <a:t> command can be used in interactive mode to display the data type of an expression: for example, </a:t>
            </a:r>
            <a:r>
              <a:rPr lang="en-US" sz="2400" b="1" dirty="0"/>
              <a:t>type(7 + 5)</a:t>
            </a:r>
            <a:r>
              <a:rPr lang="en-US" sz="2400" dirty="0"/>
              <a:t> will display </a:t>
            </a:r>
            <a:r>
              <a:rPr lang="en-US" sz="2400" b="1" dirty="0"/>
              <a:t>int</a:t>
            </a:r>
            <a:r>
              <a:rPr lang="en-US" sz="2400" dirty="0"/>
              <a:t>.  Try </a:t>
            </a:r>
            <a:r>
              <a:rPr lang="en-US" sz="2400" b="1" dirty="0"/>
              <a:t>type(2 &lt; 3) </a:t>
            </a:r>
            <a:r>
              <a:rPr lang="en-US" sz="2400" dirty="0"/>
              <a:t>and see what happens...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boolean expressions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combine boolean expressions together using the operators </a:t>
            </a:r>
            <a:r>
              <a:rPr lang="en-US" b="1"/>
              <a:t>and</a:t>
            </a:r>
            <a:r>
              <a:rPr lang="en-US"/>
              <a:t>, </a:t>
            </a:r>
            <a:r>
              <a:rPr lang="en-US" b="1"/>
              <a:t>or</a:t>
            </a:r>
            <a:r>
              <a:rPr lang="en-US"/>
              <a:t>, </a:t>
            </a:r>
            <a:r>
              <a:rPr lang="en-US" b="1"/>
              <a:t>not</a:t>
            </a:r>
            <a:endParaRPr lang="en-US"/>
          </a:p>
          <a:p>
            <a:r>
              <a:rPr lang="en-US"/>
              <a:t>Same meanings as we discussed before:</a:t>
            </a:r>
          </a:p>
          <a:p>
            <a:pPr lvl="1"/>
            <a:r>
              <a:rPr lang="en-US"/>
              <a:t>An expression involving </a:t>
            </a:r>
            <a:r>
              <a:rPr lang="en-US" b="1"/>
              <a:t>and</a:t>
            </a:r>
            <a:r>
              <a:rPr lang="en-US"/>
              <a:t> is true if BOTH sides are true</a:t>
            </a:r>
          </a:p>
          <a:p>
            <a:pPr lvl="1"/>
            <a:r>
              <a:rPr lang="en-US"/>
              <a:t>An expression involving </a:t>
            </a:r>
            <a:r>
              <a:rPr lang="en-US" b="1"/>
              <a:t>or</a:t>
            </a:r>
            <a:r>
              <a:rPr lang="en-US"/>
              <a:t> is true if AT LEAST ONE side is true</a:t>
            </a:r>
          </a:p>
          <a:p>
            <a:pPr lvl="1"/>
            <a:r>
              <a:rPr lang="en-US"/>
              <a:t>An expression with </a:t>
            </a:r>
            <a:r>
              <a:rPr lang="en-US" b="1"/>
              <a:t>not</a:t>
            </a:r>
            <a:r>
              <a:rPr lang="en-US"/>
              <a:t> in the front means the opposite of what it would otherwise be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6096000"/>
            <a:ext cx="4876800" cy="4572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You can think of </a:t>
            </a:r>
            <a:r>
              <a:rPr lang="en-US" b="1" dirty="0"/>
              <a:t>True</a:t>
            </a:r>
            <a:r>
              <a:rPr lang="en-US" dirty="0"/>
              <a:t> as 1 and </a:t>
            </a:r>
            <a:r>
              <a:rPr lang="en-US" b="1" dirty="0"/>
              <a:t>False</a:t>
            </a:r>
            <a:r>
              <a:rPr lang="en-US" dirty="0"/>
              <a:t> as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boolean expressions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using </a:t>
            </a:r>
            <a:r>
              <a:rPr lang="en-US" b="1"/>
              <a:t>and</a:t>
            </a:r>
            <a:r>
              <a:rPr lang="en-US"/>
              <a:t>, </a:t>
            </a:r>
            <a:r>
              <a:rPr lang="en-US" b="1"/>
              <a:t>or</a:t>
            </a:r>
            <a:r>
              <a:rPr lang="en-US"/>
              <a:t>, </a:t>
            </a:r>
            <a:r>
              <a:rPr lang="en-US" b="1"/>
              <a:t>not</a:t>
            </a:r>
            <a:r>
              <a:rPr lang="en-US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819400"/>
          <a:ext cx="7010400" cy="3484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7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306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82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 &lt; 2 and 2 &lt;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82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 &lt; 2 or</a:t>
                      </a:r>
                      <a:r>
                        <a:rPr lang="en-US" baseline="0" dirty="0"/>
                        <a:t> 2 &lt;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82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 &lt; 2</a:t>
                      </a:r>
                      <a:r>
                        <a:rPr lang="en-US" baseline="0" dirty="0"/>
                        <a:t> and 4 &lt;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82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 &lt; 2 or 4 &lt;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82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not 1 &lt;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282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8 == 0</a:t>
                      </a:r>
                      <a:r>
                        <a:rPr lang="en-US" baseline="0" dirty="0"/>
                        <a:t> or 0 ==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82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not 4 !=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longer expressions, use the same </a:t>
            </a:r>
            <a:r>
              <a:rPr lang="en-US" dirty="0" err="1"/>
              <a:t>boolean</a:t>
            </a:r>
            <a:r>
              <a:rPr lang="en-US" dirty="0"/>
              <a:t> order of operations we discussed before (PNAO)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" y="34245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 4 &lt; 5 or 1 != 0 and 2 == 3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39579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 4 &lt; 5 or 1 != 0 and 2 == 3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3957935"/>
            <a:ext cx="76200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4196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3962400"/>
            <a:ext cx="76200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4424065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8240" y="3957935"/>
            <a:ext cx="93775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58240" y="4419600"/>
            <a:ext cx="9377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47199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not True</a:t>
            </a:r>
            <a:r>
              <a:rPr lang="en-US" sz="2400" b="1" dirty="0"/>
              <a:t> or True and False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52533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False or </a:t>
            </a:r>
            <a:r>
              <a:rPr lang="en-US" sz="2400" b="1" u="sng" dirty="0"/>
              <a:t>True and False</a:t>
            </a:r>
            <a:endParaRPr lang="en-US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57867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False or False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62439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6400800" y="4724400"/>
            <a:ext cx="2590799" cy="4572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not True = False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0800" y="5257800"/>
            <a:ext cx="2590799" cy="4572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True and False = False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5791200"/>
            <a:ext cx="2590799" cy="4572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False or False = False</a:t>
            </a:r>
          </a:p>
        </p:txBody>
      </p:sp>
    </p:spTree>
    <p:extLst>
      <p:ext uri="{BB962C8B-B14F-4D97-AF65-F5344CB8AC3E}">
        <p14:creationId xmlns:p14="http://schemas.microsoft.com/office/powerpoint/2010/main" val="106354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this expression?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x &lt; 4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itself, this gives an error!  The variable </a:t>
            </a:r>
            <a:r>
              <a:rPr lang="en-US" b="1" dirty="0"/>
              <a:t>x</a:t>
            </a:r>
            <a:r>
              <a:rPr lang="en-US" dirty="0"/>
              <a:t> must be defined (given a value) before the expression can be evaluated.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67918"/>
      </p:ext>
    </p:extLst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3677</TotalTime>
  <Words>489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LeeModel1</vt:lpstr>
      <vt:lpstr>Boolean Expressions in Python</vt:lpstr>
      <vt:lpstr>Boolean expressions</vt:lpstr>
      <vt:lpstr>Constructing boolean expressions</vt:lpstr>
      <vt:lpstr>Constructing boolean expressions</vt:lpstr>
      <vt:lpstr>Constructing boolean expressions</vt:lpstr>
      <vt:lpstr>Constructing boolean expressions</vt:lpstr>
      <vt:lpstr>Constructing boolean expressions</vt:lpstr>
      <vt:lpstr>Constructing boolean expressions</vt:lpstr>
      <vt:lpstr>Variables in boolean expressions</vt:lpstr>
      <vt:lpstr>Checking for a range of values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Top</cp:lastModifiedBy>
  <cp:revision>356</cp:revision>
  <dcterms:created xsi:type="dcterms:W3CDTF">2007-01-30T15:49:58Z</dcterms:created>
  <dcterms:modified xsi:type="dcterms:W3CDTF">2016-10-07T00:12:12Z</dcterms:modified>
</cp:coreProperties>
</file>