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347" r:id="rId4"/>
    <p:sldId id="356" r:id="rId5"/>
    <p:sldId id="374" r:id="rId6"/>
    <p:sldId id="357" r:id="rId7"/>
    <p:sldId id="348" r:id="rId8"/>
    <p:sldId id="362" r:id="rId9"/>
    <p:sldId id="375" r:id="rId10"/>
    <p:sldId id="363" r:id="rId11"/>
    <p:sldId id="377" r:id="rId12"/>
    <p:sldId id="376" r:id="rId13"/>
    <p:sldId id="37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CDBC-D7CB-488B-ADFD-ABB71157B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E8232-F24F-437F-B28C-2A396D75A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CE4A-073D-4807-AB02-B5BC27355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24E11-8085-41BA-ABFC-08A9D244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7707-F318-4019-9169-E5B9E467E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7659-7DF1-4B7F-B262-662C4A18A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F0C11-BA48-4A38-B1FB-05903C60B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4F41-8781-4172-86FA-DD1797451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7349-D225-4F77-8DC6-9B27D77D8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B540D-5D81-4BA3-9DDF-E8D45046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482F2-B372-4CDE-9940-77ACC30E7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3EF1-C6CB-4592-8775-13160FD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DF46CAE-AA96-4645-B75C-9F835981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Conditionals (if and if-else)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Robo</a:t>
            </a:r>
            <a:r>
              <a:rPr lang="en-US" dirty="0"/>
              <a:t>-Bouncer v2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46482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(input("How old are you? "))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display a different message depending on the entered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age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age &gt;= 21: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print("You can enter the club!")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print("Sorry, come back later...")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print("Thanks for using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Robo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-Bouncer (TM)!")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Robo</a:t>
            </a:r>
            <a:r>
              <a:rPr lang="en-US" dirty="0"/>
              <a:t>-Bouncer v3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077200" cy="46482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(input("How old are you? "))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this version also displays how many years the user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should wait before coming back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age &gt;= 21: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print("You can enter the club!")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 = 21 - age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print("Sorry, come back in "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(diff) + " years...")   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print("Thanks for using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Robo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-Bouncer (TM)!")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943600"/>
            <a:ext cx="7162800" cy="762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Again, note that you can include as many lines as you want under an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else</a:t>
            </a:r>
            <a:r>
              <a:rPr lang="en-US" dirty="0"/>
              <a:t>.  Just make sure that they’re consistently indented!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14400" y="4953000"/>
            <a:ext cx="0" cy="228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4953000"/>
            <a:ext cx="0" cy="228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5181600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4" idx="1"/>
          </p:cNvCxnSpPr>
          <p:nvPr/>
        </p:nvCxnSpPr>
        <p:spPr>
          <a:xfrm rot="5400000">
            <a:off x="495300" y="5676900"/>
            <a:ext cx="1143000" cy="152400"/>
          </a:xfrm>
          <a:prstGeom prst="curvedConnector4">
            <a:avLst>
              <a:gd name="adj1" fmla="val 30133"/>
              <a:gd name="adj2" fmla="val 412000"/>
            </a:avLst>
          </a:prstGeom>
          <a:ln>
            <a:solidFill>
              <a:schemeClr val="tx1">
                <a:lumMod val="50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nest</a:t>
            </a:r>
            <a:r>
              <a:rPr lang="en-US" dirty="0"/>
              <a:t> conditionals – in other words, you can place an </a:t>
            </a:r>
            <a:r>
              <a:rPr lang="en-US" b="1" dirty="0"/>
              <a:t>if</a:t>
            </a:r>
            <a:r>
              <a:rPr lang="en-US" dirty="0"/>
              <a:t> statement within another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else</a:t>
            </a:r>
            <a:r>
              <a:rPr lang="en-US" dirty="0"/>
              <a:t>!</a:t>
            </a:r>
          </a:p>
          <a:p>
            <a:r>
              <a:rPr lang="en-US" u="sng" dirty="0"/>
              <a:t>Example:</a:t>
            </a:r>
            <a:r>
              <a:rPr lang="en-US" dirty="0"/>
              <a:t> If you enter an age of 20 when you run </a:t>
            </a:r>
            <a:r>
              <a:rPr lang="en-US" dirty="0" err="1"/>
              <a:t>Robo</a:t>
            </a:r>
            <a:r>
              <a:rPr lang="en-US" dirty="0"/>
              <a:t>-Bouncer v3, it will show the message </a:t>
            </a:r>
            <a:r>
              <a:rPr lang="en-US" b="1" dirty="0"/>
              <a:t>Sorry, come back in 1 years…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Let’s fix that grammatical error!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Robo</a:t>
            </a:r>
            <a:r>
              <a:rPr lang="en-US" dirty="0"/>
              <a:t>-Bouncer v4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077200" cy="46482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(input("How old are you?"))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age &gt;= 21: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print("You can enter the club!")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diff = 21 – age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 diff == 1: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print("Sorry, come back in 1 year...")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print("Sorry, come back in "+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(diff)+" years...")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print("Thanks for using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Robo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-Bouncer (TM)!")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667000" cy="1981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</a:t>
            </a:r>
            <a:r>
              <a:rPr lang="en-US" b="1" dirty="0"/>
              <a:t>if-else</a:t>
            </a:r>
            <a:r>
              <a:rPr lang="en-US" dirty="0"/>
              <a:t> highlighted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is nested inside the first </a:t>
            </a:r>
            <a:r>
              <a:rPr lang="en-US" b="1" dirty="0"/>
              <a:t>else</a:t>
            </a:r>
            <a:r>
              <a:rPr lang="en-US" dirty="0"/>
              <a:t>.  This nested </a:t>
            </a:r>
            <a:r>
              <a:rPr lang="en-US" b="1" dirty="0"/>
              <a:t>if-else</a:t>
            </a:r>
            <a:r>
              <a:rPr lang="en-US" dirty="0"/>
              <a:t> is run only when the condition </a:t>
            </a:r>
            <a:r>
              <a:rPr lang="en-US" b="1" dirty="0"/>
              <a:t>age &gt;= 21</a:t>
            </a:r>
            <a:r>
              <a:rPr lang="en-US" dirty="0"/>
              <a:t> is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3025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/>
              <a:t>“Two roads diverged in a wood, and I—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/>
              <a:t>I took the one less traveled by,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/>
              <a:t>And that has made all the difference.”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2667000" y="3790950"/>
            <a:ext cx="609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from “The Road Not Taken” by Robert Frost (1916)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05275"/>
          </a:xfrm>
        </p:spPr>
        <p:txBody>
          <a:bodyPr/>
          <a:lstStyle/>
          <a:p>
            <a:r>
              <a:rPr lang="en-US" sz="2400" dirty="0"/>
              <a:t>Until now your programs have always run from start to finish, in a straight line</a:t>
            </a:r>
          </a:p>
          <a:p>
            <a:r>
              <a:rPr lang="en-US" sz="2400" b="1" dirty="0"/>
              <a:t>Conditionals</a:t>
            </a:r>
            <a:r>
              <a:rPr lang="en-US" sz="2400" dirty="0"/>
              <a:t> allow a program to do different things depending on certain conditions</a:t>
            </a:r>
          </a:p>
          <a:p>
            <a:pPr lvl="1"/>
            <a:r>
              <a:rPr lang="en-US" sz="2000" dirty="0"/>
              <a:t>In other words, the program can take different “branches”</a:t>
            </a:r>
          </a:p>
          <a:p>
            <a:r>
              <a:rPr lang="en-US" sz="2400" dirty="0"/>
              <a:t>Many examples of conditionals in everyday life:</a:t>
            </a:r>
          </a:p>
          <a:p>
            <a:pPr lvl="1"/>
            <a:r>
              <a:rPr lang="en-US" sz="2000" dirty="0"/>
              <a:t>If you are under 12 or over 60, you get a discount</a:t>
            </a:r>
          </a:p>
          <a:p>
            <a:pPr lvl="1"/>
            <a:r>
              <a:rPr lang="en-US" sz="2000" dirty="0"/>
              <a:t>If it’s raining and you’re driving, turn on the windshield wipers</a:t>
            </a:r>
          </a:p>
          <a:p>
            <a:pPr lvl="1"/>
            <a:r>
              <a:rPr lang="en-US" sz="2000" dirty="0"/>
              <a:t>To eat: if you have money to burn, go to Chez Philippe... if you DON’T have money to burn (and you have a strong stomach), go to Taco Bell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basic type of conditional in Python (and many other languages) is the </a:t>
            </a:r>
            <a:r>
              <a:rPr lang="en-US" sz="2400" b="1" dirty="0"/>
              <a:t>if</a:t>
            </a:r>
            <a:r>
              <a:rPr lang="en-US" sz="2400" dirty="0"/>
              <a:t> statement: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[condition]: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[action(s)]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/>
            </a:br>
            <a:r>
              <a:rPr lang="en-US" sz="2400" dirty="0"/>
              <a:t>When Python sees an </a:t>
            </a:r>
            <a:r>
              <a:rPr lang="en-US" sz="2400" b="1" dirty="0"/>
              <a:t>if</a:t>
            </a:r>
            <a:r>
              <a:rPr lang="en-US" sz="2400" dirty="0"/>
              <a:t> statement, it checks the condition to see if it’s true.  If so, it executes the indented action(s).  If not, it skips the indented action(s).  (You can include multiple lines under the </a:t>
            </a:r>
            <a:r>
              <a:rPr lang="en-US" sz="2400" b="1" dirty="0"/>
              <a:t>if</a:t>
            </a:r>
            <a:r>
              <a:rPr lang="en-US" sz="2400" dirty="0"/>
              <a:t> – just make sure they’re all indented.  You can use </a:t>
            </a:r>
            <a:r>
              <a:rPr lang="en-US" sz="2400" b="1" dirty="0"/>
              <a:t>Tab</a:t>
            </a:r>
            <a:r>
              <a:rPr lang="en-US" sz="2400" dirty="0"/>
              <a:t> on the keyboard to quickly indent.)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057400"/>
            <a:ext cx="4114800" cy="4029075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[code section 1]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[condition]: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[code section 2]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[code section 3]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4038600"/>
            <a:ext cx="838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starts by executing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[code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section 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>
                <a:latin typeface="+mn-lt"/>
              </a:rPr>
              <a:t>Python then checks</a:t>
            </a:r>
            <a:r>
              <a:rPr lang="en-US" sz="2000" kern="0" dirty="0">
                <a:latin typeface="+mn-lt"/>
              </a:rPr>
              <a:t> the </a:t>
            </a:r>
            <a:r>
              <a:rPr lang="en-US" sz="2000" b="1" kern="0" dirty="0">
                <a:latin typeface="+mn-lt"/>
              </a:rPr>
              <a:t>[condition]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000" kern="0" dirty="0">
                <a:latin typeface="+mn-lt"/>
              </a:rPr>
              <a:t>If the condition is </a:t>
            </a:r>
            <a:r>
              <a:rPr lang="en-US" sz="2000" b="1" kern="0" dirty="0">
                <a:latin typeface="+mn-lt"/>
              </a:rPr>
              <a:t>True</a:t>
            </a:r>
            <a:r>
              <a:rPr lang="en-US" sz="2000" kern="0" dirty="0">
                <a:latin typeface="+mn-lt"/>
              </a:rPr>
              <a:t>, then Python executes </a:t>
            </a:r>
            <a:r>
              <a:rPr lang="en-US" sz="2000" b="1" kern="0" dirty="0">
                <a:latin typeface="+mn-lt"/>
              </a:rPr>
              <a:t>[code section 2]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000" kern="0" dirty="0">
                <a:latin typeface="+mn-lt"/>
              </a:rPr>
              <a:t>If the condition is </a:t>
            </a:r>
            <a:r>
              <a:rPr lang="en-US" sz="2000" b="1" kern="0" dirty="0">
                <a:latin typeface="+mn-lt"/>
              </a:rPr>
              <a:t>False</a:t>
            </a:r>
            <a:r>
              <a:rPr lang="en-US" sz="2000" kern="0" dirty="0">
                <a:latin typeface="+mn-lt"/>
              </a:rPr>
              <a:t>, then Python skips </a:t>
            </a:r>
            <a:r>
              <a:rPr lang="en-US" sz="2000" b="1" kern="0" dirty="0">
                <a:latin typeface="+mn-lt"/>
              </a:rPr>
              <a:t>[code section 2]</a:t>
            </a:r>
            <a:endParaRPr lang="en-US" sz="2000" b="1" kern="0" baseline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>
                <a:latin typeface="+mn-lt"/>
              </a:rPr>
              <a:t>Python then executes </a:t>
            </a:r>
            <a:r>
              <a:rPr lang="en-US" sz="2000" b="1" kern="0" baseline="0" dirty="0">
                <a:latin typeface="+mn-lt"/>
              </a:rPr>
              <a:t>[code section 3]</a:t>
            </a:r>
            <a:r>
              <a:rPr lang="en-US" sz="2000" kern="0" baseline="0" dirty="0">
                <a:latin typeface="+mn-lt"/>
              </a:rPr>
              <a:t> (regardless of the</a:t>
            </a:r>
            <a:r>
              <a:rPr lang="en-US" sz="2000" kern="0" dirty="0">
                <a:latin typeface="+mn-lt"/>
              </a:rPr>
              <a:t> condition)</a:t>
            </a:r>
            <a:endParaRPr lang="en-US" sz="2000" b="1" kern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piece of code structured like this: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in an </a:t>
            </a:r>
            <a:r>
              <a:rPr lang="en-US" b="1" dirty="0"/>
              <a:t>if</a:t>
            </a:r>
            <a:r>
              <a:rPr lang="en-US" dirty="0"/>
              <a:t> statement can be any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– an expression that has the value of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r>
              <a:rPr lang="en-US" dirty="0"/>
              <a:t>See the notes from last class for details!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Robo</a:t>
            </a:r>
            <a:r>
              <a:rPr lang="en-US" dirty="0"/>
              <a:t>-Bouncer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ask the user to enter his/her age, and store into a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 variable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(input("How old are you? "))</a:t>
            </a:r>
          </a:p>
          <a:p>
            <a:pPr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if the entered age was 21 or above,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tell the user that s/he can enter!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age &gt;= 21: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print("You can enter the club!")</a:t>
            </a:r>
          </a:p>
          <a:p>
            <a:pPr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since it is not indented, this line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gets run regardless of whether the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 previous print statement was run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print("Thanks for using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Robo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-Bouncer (TM)!")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3200400"/>
            <a:ext cx="2286000" cy="21336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b="1" dirty="0"/>
              <a:t>age &gt;= 21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/>
              <a:t>True</a:t>
            </a:r>
            <a:r>
              <a:rPr lang="en-US" dirty="0"/>
              <a:t> if the value of </a:t>
            </a:r>
            <a:r>
              <a:rPr lang="en-US" b="1" dirty="0"/>
              <a:t>age</a:t>
            </a:r>
            <a:r>
              <a:rPr lang="en-US" dirty="0"/>
              <a:t> is 21 or over, </a:t>
            </a:r>
            <a:r>
              <a:rPr lang="en-US" b="1" dirty="0"/>
              <a:t>False</a:t>
            </a:r>
            <a:r>
              <a:rPr lang="en-US" dirty="0"/>
              <a:t> otherwise.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if</a:t>
            </a:r>
            <a:r>
              <a:rPr lang="en-US" sz="2400"/>
              <a:t> can take an optional </a:t>
            </a:r>
            <a:r>
              <a:rPr lang="en-US" sz="2400" b="1"/>
              <a:t>else</a:t>
            </a:r>
            <a:r>
              <a:rPr lang="en-US" sz="2400"/>
              <a:t> clause at the end</a:t>
            </a:r>
          </a:p>
          <a:p>
            <a:r>
              <a:rPr lang="en-US" sz="2400"/>
              <a:t>The </a:t>
            </a:r>
            <a:r>
              <a:rPr lang="en-US" sz="2400" b="1"/>
              <a:t>else</a:t>
            </a:r>
            <a:r>
              <a:rPr lang="en-US" sz="2400"/>
              <a:t> allows you to indicate actions to execute if the provided condition is NOT true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if [condition]:</a:t>
            </a:r>
            <a:br>
              <a:rPr lang="en-US" sz="2400" b="1">
                <a:latin typeface="Courier New" pitchFamily="49" charset="0"/>
                <a:cs typeface="Courier New" pitchFamily="49" charset="0"/>
              </a:rPr>
            </a:br>
            <a:r>
              <a:rPr lang="en-US" sz="2400" b="1">
                <a:latin typeface="Courier New" pitchFamily="49" charset="0"/>
                <a:cs typeface="Courier New" pitchFamily="49" charset="0"/>
              </a:rPr>
              <a:t>[action(s)]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[action(s)]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4038600" y="3810000"/>
            <a:ext cx="4572000" cy="1524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basically says “If the condition is true, do the first set of actions.  Otherwise, do the second set of actions.”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295401"/>
            <a:ext cx="4114800" cy="27432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[code section 1]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[condition]: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[code section 2]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[code section 3]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[code section 4]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4038600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starts by executing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[code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section 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>
                <a:latin typeface="+mn-lt"/>
              </a:rPr>
              <a:t>Python then checks</a:t>
            </a:r>
            <a:r>
              <a:rPr lang="en-US" sz="2000" kern="0" dirty="0">
                <a:latin typeface="+mn-lt"/>
              </a:rPr>
              <a:t> the </a:t>
            </a:r>
            <a:r>
              <a:rPr lang="en-US" sz="2000" b="1" kern="0" dirty="0">
                <a:latin typeface="+mn-lt"/>
              </a:rPr>
              <a:t>[condition]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000" kern="0" dirty="0">
                <a:latin typeface="+mn-lt"/>
              </a:rPr>
              <a:t>If the condition is </a:t>
            </a:r>
            <a:r>
              <a:rPr lang="en-US" sz="2000" b="1" kern="0" dirty="0">
                <a:latin typeface="+mn-lt"/>
              </a:rPr>
              <a:t>True</a:t>
            </a:r>
            <a:r>
              <a:rPr lang="en-US" sz="2000" kern="0" dirty="0">
                <a:latin typeface="+mn-lt"/>
              </a:rPr>
              <a:t>, then Python executes </a:t>
            </a:r>
            <a:r>
              <a:rPr lang="en-US" sz="2000" b="1" kern="0" dirty="0">
                <a:latin typeface="+mn-lt"/>
              </a:rPr>
              <a:t>[code section 2]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000" kern="0" dirty="0">
                <a:latin typeface="+mn-lt"/>
              </a:rPr>
              <a:t>If the condition is </a:t>
            </a:r>
            <a:r>
              <a:rPr lang="en-US" sz="2000" b="1" kern="0" dirty="0">
                <a:latin typeface="+mn-lt"/>
              </a:rPr>
              <a:t>False</a:t>
            </a:r>
            <a:r>
              <a:rPr lang="en-US" sz="2000" kern="0" dirty="0">
                <a:latin typeface="+mn-lt"/>
              </a:rPr>
              <a:t>, then Python executes </a:t>
            </a:r>
            <a:r>
              <a:rPr lang="en-US" sz="2000" b="1" kern="0" dirty="0">
                <a:latin typeface="+mn-lt"/>
              </a:rPr>
              <a:t>[code section 3]</a:t>
            </a:r>
            <a:endParaRPr lang="en-US" sz="2000" b="1" kern="0" baseline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>
                <a:latin typeface="+mn-lt"/>
              </a:rPr>
              <a:t>Python then executes </a:t>
            </a:r>
            <a:r>
              <a:rPr lang="en-US" sz="2000" b="1" kern="0" baseline="0" dirty="0">
                <a:latin typeface="+mn-lt"/>
              </a:rPr>
              <a:t>[code section 4]</a:t>
            </a:r>
            <a:r>
              <a:rPr lang="en-US" sz="2000" kern="0" baseline="0" dirty="0">
                <a:latin typeface="+mn-lt"/>
              </a:rPr>
              <a:t> (regardless of the</a:t>
            </a:r>
            <a:r>
              <a:rPr lang="en-US" sz="2000" kern="0" dirty="0">
                <a:latin typeface="+mn-lt"/>
              </a:rPr>
              <a:t> condition)</a:t>
            </a:r>
            <a:endParaRPr lang="en-US" sz="2000" b="1" kern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piece of code structured like this: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3663</TotalTime>
  <Words>664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Wingdings</vt:lpstr>
      <vt:lpstr>LeeModel1</vt:lpstr>
      <vt:lpstr>Conditionals (if and if-else)</vt:lpstr>
      <vt:lpstr>PowerPoint Presentation</vt:lpstr>
      <vt:lpstr>Conditionals</vt:lpstr>
      <vt:lpstr>The if statement</vt:lpstr>
      <vt:lpstr>The if statement</vt:lpstr>
      <vt:lpstr>Boolean expressions</vt:lpstr>
      <vt:lpstr>Example: Robo-Bouncer</vt:lpstr>
      <vt:lpstr>if-else</vt:lpstr>
      <vt:lpstr>if-else</vt:lpstr>
      <vt:lpstr>Example: Robo-Bouncer v2</vt:lpstr>
      <vt:lpstr>Example: Robo-Bouncer v3</vt:lpstr>
      <vt:lpstr>Nested conditionals</vt:lpstr>
      <vt:lpstr>Example: Robo-Bouncer v4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351</cp:revision>
  <dcterms:created xsi:type="dcterms:W3CDTF">2007-01-30T15:49:58Z</dcterms:created>
  <dcterms:modified xsi:type="dcterms:W3CDTF">2016-10-18T16:14:26Z</dcterms:modified>
</cp:coreProperties>
</file>