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364" r:id="rId3"/>
    <p:sldId id="365" r:id="rId4"/>
    <p:sldId id="366" r:id="rId5"/>
    <p:sldId id="367" r:id="rId6"/>
    <p:sldId id="373" r:id="rId7"/>
    <p:sldId id="368" r:id="rId8"/>
    <p:sldId id="369" r:id="rId9"/>
    <p:sldId id="370" r:id="rId10"/>
    <p:sldId id="37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098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CDBC-D7CB-488B-ADFD-ABB71157B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E8232-F24F-437F-B28C-2A396D75A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990600"/>
            <a:ext cx="1981200" cy="509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990600"/>
            <a:ext cx="5791200" cy="509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ECE4A-073D-4807-AB02-B5BC27355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81200"/>
            <a:ext cx="7693025" cy="41052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24E11-8085-41BA-ABFC-08A9D244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B7707-F318-4019-9169-E5B9E467E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7659-7DF1-4B7F-B262-662C4A18A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770313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981200"/>
            <a:ext cx="3770312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0C11-BA48-4A38-B1FB-05903C60B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4F41-8781-4172-86FA-DD1797451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B7349-D225-4F77-8DC6-9B27D77D8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B540D-5D81-4BA3-9DDF-E8D450466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482F2-B372-4CDE-9940-77ACC30E7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A3EF1-C6CB-4592-8775-13160FDDE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990600"/>
            <a:ext cx="7924800" cy="838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6930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62600" y="6248400"/>
            <a:ext cx="28956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BDF46CAE-AA96-4645-B75C-9F8359818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CS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03950"/>
            <a:ext cx="6858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Department of Computer Scienc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418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Multibranch</a:t>
            </a:r>
            <a:r>
              <a:rPr lang="en-US" dirty="0" smtClean="0"/>
              <a:t> Conditionals (</a:t>
            </a:r>
            <a:r>
              <a:rPr lang="en-US" dirty="0" err="1" smtClean="0"/>
              <a:t>elif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Python program that simulates an ATM.  The user should be able to check his/her balance, deposit money, or withdraw money.</a:t>
            </a:r>
          </a:p>
          <a:p>
            <a:r>
              <a:rPr lang="en-US" dirty="0" smtClean="0"/>
              <a:t>See code posted on </a:t>
            </a:r>
            <a:r>
              <a:rPr lang="en-US" dirty="0" err="1" smtClean="0"/>
              <a:t>eCourseware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Multibranch conditionals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if-else</a:t>
            </a:r>
            <a:r>
              <a:rPr lang="en-US" smtClean="0"/>
              <a:t> allows a program to take one of TWO possible branches</a:t>
            </a:r>
          </a:p>
          <a:p>
            <a:r>
              <a:rPr lang="en-US" smtClean="0"/>
              <a:t>Often, you may have more than two branches to consider!</a:t>
            </a:r>
          </a:p>
          <a:p>
            <a:pPr lvl="1"/>
            <a:r>
              <a:rPr lang="en-US" u="sng" smtClean="0"/>
              <a:t>Example:</a:t>
            </a:r>
            <a:r>
              <a:rPr lang="en-US" smtClean="0"/>
              <a:t> translating a number grade into a letter grade.  Here there are five possibilities (A, B, C, D, F).</a:t>
            </a:r>
          </a:p>
          <a:p>
            <a:r>
              <a:rPr lang="en-US" smtClean="0"/>
              <a:t>We can use </a:t>
            </a:r>
            <a:r>
              <a:rPr lang="en-US" b="1" smtClean="0"/>
              <a:t>multibranch conditionals</a:t>
            </a:r>
            <a:r>
              <a:rPr lang="en-US" smtClean="0"/>
              <a:t> to handle these situations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Multibranch conditionals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733800" y="1905000"/>
            <a:ext cx="4953000" cy="4105275"/>
          </a:xfrm>
        </p:spPr>
        <p:txBody>
          <a:bodyPr/>
          <a:lstStyle/>
          <a:p>
            <a:r>
              <a:rPr lang="en-US" sz="2400" dirty="0" smtClean="0"/>
              <a:t>Python will check the conditions in order, from top to bottom</a:t>
            </a:r>
          </a:p>
          <a:p>
            <a:pPr lvl="1"/>
            <a:r>
              <a:rPr lang="en-US" sz="2000" dirty="0" smtClean="0"/>
              <a:t>The FIRST ONE that’s true will have its associated action(s) executed, </a:t>
            </a:r>
            <a:r>
              <a:rPr lang="en-US" sz="2000" u="sng" dirty="0" smtClean="0"/>
              <a:t>and then Python resumes executing whatever code is after the entire </a:t>
            </a:r>
            <a:r>
              <a:rPr lang="en-US" sz="2000" b="1" u="sng" dirty="0" smtClean="0"/>
              <a:t>if-</a:t>
            </a:r>
            <a:r>
              <a:rPr lang="en-US" sz="2000" b="1" u="sng" dirty="0" err="1" smtClean="0"/>
              <a:t>elif</a:t>
            </a:r>
            <a:r>
              <a:rPr lang="en-US" sz="2000" u="sng" dirty="0" smtClean="0"/>
              <a:t> block</a:t>
            </a:r>
            <a:r>
              <a:rPr lang="en-US" sz="2000" dirty="0" smtClean="0"/>
              <a:t>.  AT MOST ONE BRANCH will execute!</a:t>
            </a:r>
            <a:endParaRPr lang="en-US" sz="2000" u="sng" dirty="0" smtClean="0"/>
          </a:p>
          <a:p>
            <a:pPr lvl="1"/>
            <a:r>
              <a:rPr lang="en-US" sz="2000" dirty="0" smtClean="0"/>
              <a:t>If NONE of the provided conditions are true, Python will execute the action(s) inside the </a:t>
            </a:r>
            <a:r>
              <a:rPr lang="en-US" sz="2000" b="1" dirty="0" smtClean="0"/>
              <a:t>else</a:t>
            </a:r>
          </a:p>
          <a:p>
            <a:pPr lvl="1"/>
            <a:r>
              <a:rPr lang="en-US" sz="2000" dirty="0" smtClean="0"/>
              <a:t>If NONE of the provided conditions are true and there is no </a:t>
            </a:r>
            <a:r>
              <a:rPr lang="en-US" sz="2000" b="1" dirty="0" smtClean="0"/>
              <a:t>else</a:t>
            </a:r>
            <a:r>
              <a:rPr lang="en-US" sz="2000" dirty="0" smtClean="0"/>
              <a:t>, Python will execute nothing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838200" y="1981200"/>
            <a:ext cx="2667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 [condition1]: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[action(s)]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[condition2]: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[action(s)]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[condition3]: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[action(s)]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[action(s)]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4800600"/>
            <a:ext cx="3200400" cy="16002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You can make as many branches as you want by including more </a:t>
            </a:r>
            <a:r>
              <a:rPr lang="en-US" b="1" dirty="0" err="1"/>
              <a:t>elif</a:t>
            </a:r>
            <a:r>
              <a:rPr lang="en-US" dirty="0"/>
              <a:t> (short for “else if”) clauses.  The last </a:t>
            </a:r>
            <a:r>
              <a:rPr lang="en-US" b="1" dirty="0"/>
              <a:t>else</a:t>
            </a:r>
            <a:r>
              <a:rPr lang="en-US" dirty="0"/>
              <a:t> is optional.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multibranch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7693025" cy="1981200"/>
          </a:xfrm>
        </p:spPr>
        <p:txBody>
          <a:bodyPr/>
          <a:lstStyle/>
          <a:p>
            <a:r>
              <a:rPr lang="en-US" smtClean="0"/>
              <a:t>This code displays whether the variable </a:t>
            </a:r>
            <a:r>
              <a:rPr lang="en-US" b="1" smtClean="0"/>
              <a:t>x</a:t>
            </a:r>
            <a:r>
              <a:rPr lang="en-US" smtClean="0"/>
              <a:t> is positive, negative, or zero</a:t>
            </a:r>
          </a:p>
          <a:p>
            <a:pPr lvl="1"/>
            <a:r>
              <a:rPr lang="en-US" smtClean="0"/>
              <a:t>First </a:t>
            </a:r>
            <a:r>
              <a:rPr lang="en-US" b="1" smtClean="0"/>
              <a:t>x</a:t>
            </a:r>
            <a:r>
              <a:rPr lang="en-US" smtClean="0"/>
              <a:t> is checked to see if it’s positive (</a:t>
            </a:r>
            <a:r>
              <a:rPr lang="en-US" b="1" smtClean="0"/>
              <a:t>x &gt; 0</a:t>
            </a:r>
            <a:r>
              <a:rPr lang="en-US" smtClean="0"/>
              <a:t>), then to see if it’s negative (</a:t>
            </a:r>
            <a:r>
              <a:rPr lang="en-US" b="1" smtClean="0"/>
              <a:t>x &lt; 0</a:t>
            </a:r>
            <a:r>
              <a:rPr lang="en-US" smtClean="0"/>
              <a:t>).  If neither one of those conditions is true, then the </a:t>
            </a:r>
            <a:r>
              <a:rPr lang="en-US" b="1" smtClean="0"/>
              <a:t>else</a:t>
            </a:r>
            <a:r>
              <a:rPr lang="en-US" smtClean="0"/>
              <a:t> is run.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2098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&gt; 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is positive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&lt; 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is negative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is zero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multibranch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3000"/>
            <a:ext cx="7693025" cy="1447800"/>
          </a:xfrm>
        </p:spPr>
        <p:txBody>
          <a:bodyPr/>
          <a:lstStyle/>
          <a:p>
            <a:r>
              <a:rPr lang="en-US" sz="2400" dirty="0" smtClean="0"/>
              <a:t>This code would display </a:t>
            </a:r>
            <a:r>
              <a:rPr lang="en-US" sz="2400" b="1" dirty="0" smtClean="0"/>
              <a:t>bravo</a:t>
            </a:r>
            <a:r>
              <a:rPr lang="en-US" sz="2400" dirty="0" smtClean="0"/>
              <a:t> but NOT </a:t>
            </a:r>
            <a:r>
              <a:rPr lang="en-US" sz="2400" b="1" dirty="0" err="1" smtClean="0"/>
              <a:t>charlie</a:t>
            </a:r>
            <a:r>
              <a:rPr lang="en-US" sz="2400" dirty="0" smtClean="0"/>
              <a:t>.  Even though both conditions 2 and 3 are true, remember that the entire </a:t>
            </a:r>
            <a:r>
              <a:rPr lang="en-US" sz="2400" b="1" dirty="0" smtClean="0"/>
              <a:t>if-</a:t>
            </a:r>
            <a:r>
              <a:rPr lang="en-US" sz="2400" b="1" dirty="0" err="1" smtClean="0"/>
              <a:t>elif</a:t>
            </a:r>
            <a:r>
              <a:rPr lang="en-US" sz="2400" dirty="0" smtClean="0"/>
              <a:t> statement stops after the FIRST true condition is found.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2098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&lt;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&gt;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bravo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&gt; 1: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multibranch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3000"/>
            <a:ext cx="7693025" cy="1447800"/>
          </a:xfrm>
        </p:spPr>
        <p:txBody>
          <a:bodyPr/>
          <a:lstStyle/>
          <a:p>
            <a:r>
              <a:rPr lang="en-US" sz="2400" dirty="0" smtClean="0"/>
              <a:t>This code would display both </a:t>
            </a:r>
            <a:r>
              <a:rPr lang="en-US" sz="2400" b="1" dirty="0" smtClean="0"/>
              <a:t>bravo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charlie</a:t>
            </a:r>
            <a:r>
              <a:rPr lang="en-US" sz="2400" dirty="0" smtClean="0"/>
              <a:t>.  The first </a:t>
            </a:r>
            <a:r>
              <a:rPr lang="en-US" sz="2400" b="1" dirty="0" smtClean="0"/>
              <a:t>if-</a:t>
            </a:r>
            <a:r>
              <a:rPr lang="en-US" sz="2400" b="1" dirty="0" err="1" smtClean="0"/>
              <a:t>elif</a:t>
            </a:r>
            <a:r>
              <a:rPr lang="en-US" sz="2400" dirty="0" smtClean="0"/>
              <a:t> statement stops after condition 2.  Condition 3 is actually part of an entirely new </a:t>
            </a:r>
            <a:r>
              <a:rPr lang="en-US" sz="2400" b="1" dirty="0" smtClean="0"/>
              <a:t>if</a:t>
            </a:r>
            <a:r>
              <a:rPr lang="en-US" sz="2400" dirty="0" smtClean="0"/>
              <a:t> statement!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2098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&lt;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&gt;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bravo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&gt; 1: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multibranch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600"/>
            <a:ext cx="7693025" cy="1447800"/>
          </a:xfrm>
        </p:spPr>
        <p:txBody>
          <a:bodyPr/>
          <a:lstStyle/>
          <a:p>
            <a:r>
              <a:rPr lang="en-US" sz="2400" dirty="0" smtClean="0"/>
              <a:t>This code would display </a:t>
            </a:r>
            <a:r>
              <a:rPr lang="en-US" sz="2400" b="1" dirty="0" smtClean="0"/>
              <a:t>delta</a:t>
            </a:r>
            <a:r>
              <a:rPr lang="en-US" sz="2400" dirty="0" smtClean="0"/>
              <a:t>, since conditions 1-3 are all false.  Hence, the action inside the </a:t>
            </a:r>
            <a:r>
              <a:rPr lang="en-US" sz="2400" b="1" dirty="0" smtClean="0"/>
              <a:t>else</a:t>
            </a:r>
            <a:r>
              <a:rPr lang="en-US" sz="2400" dirty="0" smtClean="0"/>
              <a:t> gets run.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050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&lt;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==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bravo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== 1: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delta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multibranch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81600"/>
            <a:ext cx="7693025" cy="1447800"/>
          </a:xfrm>
        </p:spPr>
        <p:txBody>
          <a:bodyPr/>
          <a:lstStyle/>
          <a:p>
            <a:r>
              <a:rPr lang="en-US" sz="2400" smtClean="0"/>
              <a:t>This code would not display anything, since conditions 1-3 are all false and there is no </a:t>
            </a:r>
            <a:r>
              <a:rPr lang="en-US" sz="2400" b="1" smtClean="0"/>
              <a:t>else</a:t>
            </a:r>
            <a:r>
              <a:rPr lang="en-US" sz="240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2133600"/>
            <a:ext cx="76930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x &lt;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1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alpha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== 0: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2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bravo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x == 1:		</a:t>
            </a:r>
            <a:r>
              <a:rPr lang="en-US" kern="0" dirty="0">
                <a:latin typeface="Courier New" pitchFamily="49" charset="0"/>
                <a:cs typeface="Courier New" pitchFamily="49" charset="0"/>
              </a:rPr>
              <a:t># condition 3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charlie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computing grades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38200" y="1981200"/>
            <a:ext cx="769302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# get user input for grade, store into a variable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grade = float(input(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Enter your numerical grade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# determine the corresponding letter grade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if grade &gt;= 90: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 grade &gt;= 80 and grade &lt; 90: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grade &gt;= 70 and grade &lt; 80: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grade &gt;= 60 and grade &lt; 70: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	print(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kern="0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581400"/>
            <a:ext cx="2362200" cy="2286000"/>
          </a:xfrm>
          <a:prstGeom prst="rect">
            <a:avLst/>
          </a:prstGeom>
          <a:solidFill>
            <a:srgbClr val="FFFF66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Something to consider: could you get away with not having the </a:t>
            </a:r>
            <a:r>
              <a:rPr lang="en-US" b="1" dirty="0"/>
              <a:t>and...</a:t>
            </a:r>
            <a:r>
              <a:rPr lang="en-US" dirty="0"/>
              <a:t> parts in this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Model1">
  <a:themeElements>
    <a:clrScheme name="LeeModel1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LeeModel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>
    <a:extraClrScheme>
      <a:clrScheme name="LeeModel1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Model1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Model1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CS_Retreat_Slide_Template</Template>
  <TotalTime>3150</TotalTime>
  <Words>484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Wingdings</vt:lpstr>
      <vt:lpstr>LeeModel1</vt:lpstr>
      <vt:lpstr>Multibranch Conditionals (elif)</vt:lpstr>
      <vt:lpstr>Multibranch conditionals</vt:lpstr>
      <vt:lpstr>Multibranch conditionals</vt:lpstr>
      <vt:lpstr>Examples of multibranch</vt:lpstr>
      <vt:lpstr>Examples of multibranch</vt:lpstr>
      <vt:lpstr>Examples of multibranch</vt:lpstr>
      <vt:lpstr>Examples of multibranch</vt:lpstr>
      <vt:lpstr>Examples of multibranch</vt:lpstr>
      <vt:lpstr>Example: computing grades</vt:lpstr>
      <vt:lpstr>Example: ATM</vt:lpstr>
    </vt:vector>
  </TitlesOfParts>
  <Company>University Of memphis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Logic</dc:title>
  <dc:creator>Lee McCauley</dc:creator>
  <cp:lastModifiedBy>Kriangsiri Malasri</cp:lastModifiedBy>
  <cp:revision>318</cp:revision>
  <dcterms:created xsi:type="dcterms:W3CDTF">2007-01-30T15:49:58Z</dcterms:created>
  <dcterms:modified xsi:type="dcterms:W3CDTF">2015-03-26T16:45:06Z</dcterms:modified>
</cp:coreProperties>
</file>