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47" r:id="rId3"/>
    <p:sldId id="394" r:id="rId4"/>
    <p:sldId id="395" r:id="rId5"/>
    <p:sldId id="396" r:id="rId6"/>
    <p:sldId id="397" r:id="rId7"/>
    <p:sldId id="398" r:id="rId8"/>
    <p:sldId id="400" r:id="rId9"/>
    <p:sldId id="401" r:id="rId10"/>
    <p:sldId id="402" r:id="rId11"/>
    <p:sldId id="40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49A89-69C7-4B77-A0A0-CF3D1608A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D9D9E-C87B-4DCC-83DA-338A3C1C1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4782B-4933-4928-9A99-A1CFF745D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54424-7901-45F0-8517-05176DE81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38259-CFEE-471B-B5DD-42E313B9D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FBD6D-578A-4B76-9CC0-F5C4F5BE6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F99D8-24BB-47E4-9D4C-79B3A337D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F1D79-433D-4D71-A778-1979CD707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923B5-2A98-4398-AA9E-8D4A765BF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FB069-E7AE-4A5E-8FFD-0EF347F48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A3FB0-5076-4E82-929C-1224CD4C0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CBDC-B7B4-4A81-AA88-454247139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F7D8637-A8CF-4619-8C8E-B64458C8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Loops and Patterns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someone gives you this offer: You get an immediate loan of $1,000,000.  However, you have to pay it back over 30 days as follows:</a:t>
            </a:r>
          </a:p>
          <a:p>
            <a:pPr lvl="1"/>
            <a:r>
              <a:rPr lang="en-US" sz="2000" dirty="0"/>
              <a:t>Day 1: $0.01</a:t>
            </a:r>
          </a:p>
          <a:p>
            <a:pPr lvl="1"/>
            <a:r>
              <a:rPr lang="en-US" sz="2000" dirty="0"/>
              <a:t>Day 2: $0.02</a:t>
            </a:r>
          </a:p>
          <a:p>
            <a:pPr lvl="1"/>
            <a:r>
              <a:rPr lang="en-US" sz="2000" dirty="0"/>
              <a:t>Day 3: $0.04</a:t>
            </a:r>
          </a:p>
          <a:p>
            <a:pPr lvl="1"/>
            <a:r>
              <a:rPr lang="en-US" sz="2000" dirty="0"/>
              <a:t>Day 4: $0.08</a:t>
            </a:r>
          </a:p>
          <a:p>
            <a:pPr lvl="1"/>
            <a:r>
              <a:rPr lang="en-US" sz="2000" dirty="0"/>
              <a:t>Day 5: $0.16</a:t>
            </a:r>
          </a:p>
          <a:p>
            <a:pPr lvl="1"/>
            <a:r>
              <a:rPr lang="en-US" sz="2000" dirty="0"/>
              <a:t>… etc.</a:t>
            </a:r>
          </a:p>
          <a:p>
            <a:r>
              <a:rPr lang="en-US" sz="2400" dirty="0"/>
              <a:t>Should you take the offer?</a:t>
            </a:r>
          </a:p>
        </p:txBody>
      </p:sp>
    </p:spTree>
    <p:extLst>
      <p:ext uri="{BB962C8B-B14F-4D97-AF65-F5344CB8AC3E}">
        <p14:creationId xmlns:p14="http://schemas.microsoft.com/office/powerpoint/2010/main" val="343979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Write a loop that repeats 30 times (once for each day)</a:t>
            </a:r>
          </a:p>
          <a:p>
            <a:pPr lvl="1"/>
            <a:r>
              <a:rPr lang="en-US" dirty="0"/>
              <a:t>Each time the loop executes, determine how much is owed on that day</a:t>
            </a:r>
          </a:p>
          <a:p>
            <a:r>
              <a:rPr lang="en-US" dirty="0"/>
              <a:t>Can we also make the loop keep track of the total amount paid back?</a:t>
            </a:r>
          </a:p>
          <a:p>
            <a:r>
              <a:rPr lang="en-US" dirty="0"/>
              <a:t>See code posted on </a:t>
            </a:r>
            <a:r>
              <a:rPr lang="en-US" dirty="0" err="1"/>
              <a:t>eCourseware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223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4105275"/>
          </a:xfrm>
        </p:spPr>
        <p:txBody>
          <a:bodyPr/>
          <a:lstStyle/>
          <a:p>
            <a:r>
              <a:rPr lang="en-US" dirty="0"/>
              <a:t>One skill that is very handy for a computer scientist is being able to recognize patterns, and using those patterns to make your work easier</a:t>
            </a:r>
          </a:p>
          <a:p>
            <a:r>
              <a:rPr lang="en-US" dirty="0"/>
              <a:t>We’ll practice this by writing loops that form certain sequences of numbers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displays the first 100 numbers in this sequence: 1, 4, 7, 10, 13, ...</a:t>
            </a:r>
          </a:p>
          <a:p>
            <a:r>
              <a:rPr lang="en-US" dirty="0"/>
              <a:t>First step: write a skeleton of a loop that will repeat 100 times.  Remember our template from last class:</a:t>
            </a:r>
            <a:br>
              <a:rPr lang="en-US" dirty="0"/>
            </a:br>
            <a:br>
              <a:rPr lang="en-US" dirty="0"/>
            </a:b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100: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#  do something in here...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want the loop to repeatedly perform these actions (for 100 times):</a:t>
            </a:r>
          </a:p>
          <a:p>
            <a:pPr lvl="1"/>
            <a:r>
              <a:rPr lang="en-US" dirty="0"/>
              <a:t>Display a number (starting from 1)</a:t>
            </a:r>
          </a:p>
          <a:p>
            <a:pPr lvl="1"/>
            <a:r>
              <a:rPr lang="en-US" dirty="0"/>
              <a:t>Increase that number by 3</a:t>
            </a:r>
            <a:br>
              <a:rPr lang="en-US" dirty="0"/>
            </a:br>
            <a:br>
              <a:rPr lang="en-US" dirty="0"/>
            </a:b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sz="2000" dirty="0"/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100: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+ 3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displays the first 100 numbers in this sequence: 1, -2, 3, -4, 5, …</a:t>
            </a:r>
          </a:p>
          <a:p>
            <a:r>
              <a:rPr lang="en-US" dirty="0"/>
              <a:t>First step: write a skeleton of a loop that will repeat 100 times.</a:t>
            </a:r>
            <a:br>
              <a:rPr lang="en-US" dirty="0"/>
            </a:br>
            <a:br>
              <a:rPr lang="en-US" dirty="0"/>
            </a:b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100: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#  do something in here...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0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l"/>
            </a:pPr>
            <a:r>
              <a:rPr lang="en-US" sz="2800" dirty="0"/>
              <a:t>Notice that if we ignore the negative signs, the sequence is just 1, 2, 3, 4, 5, …</a:t>
            </a:r>
          </a:p>
          <a:p>
            <a:pPr marL="342900" lvl="1" indent="-342900">
              <a:buFont typeface="Wingdings" pitchFamily="2" charset="2"/>
              <a:buChar char="l"/>
            </a:pPr>
            <a:r>
              <a:rPr lang="en-US" sz="2800" dirty="0"/>
              <a:t>Here’s a loop that will display 1, 2, 3, 4, 5, … all the way up to 100:</a:t>
            </a:r>
            <a:br>
              <a:rPr lang="en-US" dirty="0"/>
            </a:br>
            <a:br>
              <a:rPr lang="en-US" dirty="0"/>
            </a:b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sz="2000" dirty="0"/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100: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7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l"/>
            </a:pPr>
            <a:r>
              <a:rPr lang="en-US" sz="2800" dirty="0"/>
              <a:t>We can condense this a bit by using just a single variable.  Let’s start </a:t>
            </a:r>
            <a:r>
              <a:rPr lang="en-US" sz="2800" b="1" dirty="0" err="1"/>
              <a:t>i</a:t>
            </a:r>
            <a:r>
              <a:rPr lang="en-US" sz="2800" dirty="0"/>
              <a:t> from 1 instead of 0, and we can get rid of </a:t>
            </a:r>
            <a:r>
              <a:rPr lang="en-US" sz="2800" b="1" dirty="0" err="1"/>
              <a:t>num</a:t>
            </a:r>
            <a:r>
              <a:rPr lang="en-US" sz="2800" dirty="0"/>
              <a:t> entirely:</a:t>
            </a:r>
            <a:br>
              <a:rPr lang="en-US" sz="2800" dirty="0"/>
            </a:br>
            <a:br>
              <a:rPr lang="en-US" sz="2800" dirty="0"/>
            </a:b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&lt;= 100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</a:t>
            </a:r>
            <a:endParaRPr lang="en-US" sz="2000" dirty="0"/>
          </a:p>
          <a:p>
            <a:pPr marL="0" lvl="1" indent="0">
              <a:buNone/>
            </a:pPr>
            <a:endParaRPr lang="en-US" sz="1600" dirty="0"/>
          </a:p>
          <a:p>
            <a:pPr marL="342900" lvl="1" indent="-342900">
              <a:buFont typeface="Wingdings" pitchFamily="2" charset="2"/>
              <a:buChar char="l"/>
            </a:pPr>
            <a:r>
              <a:rPr lang="en-US" sz="2800" dirty="0"/>
              <a:t>This has exactly the same result as the previous version: 1, 2, 3, 4, 5, … all the way up to 100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1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l"/>
            </a:pPr>
            <a:r>
              <a:rPr lang="en-US" sz="2800" dirty="0"/>
              <a:t>Now let’s work in the negative signs.  Only the </a:t>
            </a:r>
            <a:r>
              <a:rPr lang="en-US" sz="2800" u="sng" dirty="0"/>
              <a:t>even</a:t>
            </a:r>
            <a:r>
              <a:rPr lang="en-US" sz="2800" dirty="0"/>
              <a:t> numbers show up as negative!</a:t>
            </a:r>
          </a:p>
          <a:p>
            <a:r>
              <a:rPr lang="en-US" dirty="0"/>
              <a:t>Given any number </a:t>
            </a:r>
            <a:r>
              <a:rPr lang="en-US" b="1" dirty="0"/>
              <a:t>x</a:t>
            </a:r>
            <a:r>
              <a:rPr lang="en-US" dirty="0"/>
              <a:t>, how can we determine if it’s even?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must be divisible by 2</a:t>
            </a:r>
          </a:p>
          <a:p>
            <a:pPr lvl="1"/>
            <a:r>
              <a:rPr lang="en-US" dirty="0"/>
              <a:t>Meaning: the remainder when you divide </a:t>
            </a:r>
            <a:r>
              <a:rPr lang="en-US" b="1" dirty="0"/>
              <a:t>x</a:t>
            </a:r>
            <a:r>
              <a:rPr lang="en-US" dirty="0"/>
              <a:t> by 2 must be zero</a:t>
            </a:r>
          </a:p>
          <a:p>
            <a:pPr lvl="1"/>
            <a:r>
              <a:rPr lang="en-US" dirty="0"/>
              <a:t>In Python: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2 == 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l"/>
            </a:pPr>
            <a:r>
              <a:rPr lang="en-US" sz="2800" dirty="0"/>
              <a:t>We can add an </a:t>
            </a:r>
            <a:r>
              <a:rPr lang="en-US" sz="2800" b="1" dirty="0"/>
              <a:t>if-else</a:t>
            </a:r>
            <a:r>
              <a:rPr lang="en-US" sz="2800" dirty="0"/>
              <a:t> statement into the loop from before:</a:t>
            </a:r>
            <a:br>
              <a:rPr lang="en-US" sz="2800" dirty="0"/>
            </a:br>
            <a:br>
              <a:rPr lang="en-US" sz="2800" dirty="0"/>
            </a:b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&lt;= 100:</a:t>
            </a:r>
            <a:b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 2 == 0: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print(-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else: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print(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+ 1</a:t>
            </a:r>
            <a:endParaRPr lang="en-US" sz="2000" dirty="0">
              <a:solidFill>
                <a:srgbClr val="002060"/>
              </a:solidFill>
            </a:endParaRPr>
          </a:p>
          <a:p>
            <a:pPr marL="0" lvl="1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267200" y="4001510"/>
            <a:ext cx="3962400" cy="10668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If </a:t>
            </a:r>
            <a:r>
              <a:rPr lang="en-US" b="1" dirty="0" err="1"/>
              <a:t>i</a:t>
            </a:r>
            <a:r>
              <a:rPr lang="en-US" dirty="0"/>
              <a:t> is even, display its negative.</a:t>
            </a:r>
          </a:p>
          <a:p>
            <a:pPr algn="ctr">
              <a:defRPr/>
            </a:pPr>
            <a:r>
              <a:rPr lang="en-US" dirty="0"/>
              <a:t>Otherwise (that is, if </a:t>
            </a:r>
            <a:r>
              <a:rPr lang="en-US" b="1" dirty="0" err="1"/>
              <a:t>i</a:t>
            </a:r>
            <a:r>
              <a:rPr lang="en-US" dirty="0"/>
              <a:t> is odd), just display </a:t>
            </a:r>
            <a:r>
              <a:rPr lang="en-US" b="1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896128"/>
      </p:ext>
    </p:extLst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4045</TotalTime>
  <Words>462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Wingdings</vt:lpstr>
      <vt:lpstr>LeeModel1</vt:lpstr>
      <vt:lpstr>Loops and Patterns</vt:lpstr>
      <vt:lpstr>Patterns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3</vt:lpstr>
      <vt:lpstr>Example 3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Top</cp:lastModifiedBy>
  <cp:revision>355</cp:revision>
  <dcterms:created xsi:type="dcterms:W3CDTF">2007-01-30T15:49:58Z</dcterms:created>
  <dcterms:modified xsi:type="dcterms:W3CDTF">2016-10-27T20:08:29Z</dcterms:modified>
</cp:coreProperties>
</file>