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400" r:id="rId3"/>
    <p:sldId id="401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66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7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49A89-69C7-4B77-A0A0-CF3D1608AA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D9D9E-C87B-4DCC-83DA-338A3C1C1B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990600"/>
            <a:ext cx="1981200" cy="509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990600"/>
            <a:ext cx="5791200" cy="509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4782B-4933-4928-9A99-A1CFF745D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9248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81200"/>
            <a:ext cx="7693025" cy="410527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54424-7901-45F0-8517-05176DE81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38259-CFEE-471B-B5DD-42E313B9D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FBD6D-578A-4B76-9CC0-F5C4F5BE60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770313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981200"/>
            <a:ext cx="3770312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F99D8-24BB-47E4-9D4C-79B3A337D3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F1D79-433D-4D71-A778-1979CD707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923B5-2A98-4398-AA9E-8D4A765BF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FB069-E7AE-4A5E-8FFD-0EF347F48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A3FB0-5076-4E82-929C-1224CD4C0D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6CBDC-B7B4-4A81-AA88-4542471391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990600"/>
            <a:ext cx="7924800" cy="838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69302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248400"/>
            <a:ext cx="2895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BF7D8637-A8CF-4619-8C8E-B64458C85E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CS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58200" y="6203950"/>
            <a:ext cx="6858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Department of Computer Scienc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Using Loops for Repeating Programs and Error Checking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checking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066800" y="2438400"/>
            <a:ext cx="7239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grade = -1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while grade &lt; 0 or grade &gt; 100: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grade = float(input("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Enter 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 grade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:"))</a:t>
            </a:r>
            <a:endParaRPr lang="en-US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if grade &lt; 0 or grade &gt; 100: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print("That 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is not a valid grade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!")</a:t>
            </a:r>
            <a:endParaRPr lang="en-US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Content Placeholder 2"/>
          <p:cNvSpPr>
            <a:spLocks noGrp="1"/>
          </p:cNvSpPr>
          <p:nvPr>
            <p:ph idx="1"/>
          </p:nvPr>
        </p:nvSpPr>
        <p:spPr>
          <a:xfrm>
            <a:off x="762000" y="4953000"/>
            <a:ext cx="7693025" cy="762000"/>
          </a:xfrm>
        </p:spPr>
        <p:txBody>
          <a:bodyPr/>
          <a:lstStyle/>
          <a:p>
            <a:pPr marL="514350" indent="-514350">
              <a:buFont typeface="Arial" charset="0"/>
              <a:buAutoNum type="arabicPeriod"/>
            </a:pPr>
            <a:r>
              <a:rPr lang="en-US" sz="2000" smtClean="0"/>
              <a:t>The variable </a:t>
            </a:r>
            <a:r>
              <a:rPr lang="en-US" sz="2000" b="1" smtClean="0"/>
              <a:t>grade</a:t>
            </a:r>
            <a:r>
              <a:rPr lang="en-US" sz="2000" smtClean="0"/>
              <a:t> is assigned a value of -1.</a:t>
            </a:r>
          </a:p>
        </p:txBody>
      </p:sp>
      <p:sp>
        <p:nvSpPr>
          <p:cNvPr id="6" name="Rectangle 5"/>
          <p:cNvSpPr/>
          <p:nvPr/>
        </p:nvSpPr>
        <p:spPr>
          <a:xfrm>
            <a:off x="3962400" y="1853692"/>
            <a:ext cx="4800600" cy="813308"/>
          </a:xfrm>
          <a:prstGeom prst="rect">
            <a:avLst/>
          </a:prstGeom>
          <a:solidFill>
            <a:srgbClr val="FFFF66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What would happen if </a:t>
            </a:r>
            <a:r>
              <a:rPr lang="en-US" b="1" dirty="0"/>
              <a:t>grade </a:t>
            </a:r>
            <a:r>
              <a:rPr lang="en-US" dirty="0"/>
              <a:t>were assigned something like 0 or 50 to start with?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checking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066800" y="2438400"/>
            <a:ext cx="7239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grade = -1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 grade &lt; 0 or grade &gt; 100: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grade = float(input("Enter a grade:"))</a:t>
            </a:r>
          </a:p>
          <a:p>
            <a:pPr>
              <a:buFont typeface="Wingdings" pitchFamily="2" charset="2"/>
              <a:buNone/>
            </a:pPr>
            <a:endParaRPr lang="en-US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if grade &lt; 0 or grade &gt; 100: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	print("That is not a valid grade!")</a:t>
            </a:r>
            <a:endParaRPr lang="en-US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0" name="Content Placeholder 2"/>
          <p:cNvSpPr>
            <a:spLocks noGrp="1"/>
          </p:cNvSpPr>
          <p:nvPr>
            <p:ph idx="1"/>
          </p:nvPr>
        </p:nvSpPr>
        <p:spPr>
          <a:xfrm>
            <a:off x="762000" y="4953000"/>
            <a:ext cx="7693025" cy="762000"/>
          </a:xfrm>
        </p:spPr>
        <p:txBody>
          <a:bodyPr/>
          <a:lstStyle/>
          <a:p>
            <a:pPr marL="514350" indent="-514350">
              <a:buFont typeface="Arial" charset="0"/>
              <a:buAutoNum type="arabicPeriod" startAt="2"/>
            </a:pPr>
            <a:r>
              <a:rPr lang="en-US" sz="2000" dirty="0" smtClean="0"/>
              <a:t>The condition </a:t>
            </a:r>
            <a:r>
              <a:rPr lang="en-US" sz="2000" b="1" dirty="0" smtClean="0"/>
              <a:t>grade &lt; 0 or grade &gt; 100</a:t>
            </a:r>
            <a:r>
              <a:rPr lang="en-US" sz="2000" dirty="0" smtClean="0"/>
              <a:t> is checked.  Since </a:t>
            </a:r>
            <a:r>
              <a:rPr lang="en-US" sz="2000" b="1" dirty="0" smtClean="0"/>
              <a:t>grade</a:t>
            </a:r>
            <a:r>
              <a:rPr lang="en-US" sz="2000" dirty="0" smtClean="0"/>
              <a:t> is currently -1, this condition is </a:t>
            </a:r>
            <a:r>
              <a:rPr lang="en-US" sz="2000" b="1" dirty="0" smtClean="0"/>
              <a:t>True</a:t>
            </a:r>
            <a:r>
              <a:rPr lang="en-US" sz="2000" dirty="0" smtClean="0"/>
              <a:t>, and the indented actions will get executed.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checking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066800" y="2438400"/>
            <a:ext cx="7239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grade = -1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while grade &lt; 0 or grade &gt; 100: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grade = float(input("Enter a grade:"))</a:t>
            </a:r>
          </a:p>
          <a:p>
            <a:pPr>
              <a:buFont typeface="Wingdings" pitchFamily="2" charset="2"/>
              <a:buNone/>
            </a:pPr>
            <a:endParaRPr lang="en-US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if grade &lt; 0 or grade &gt; 100: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	print("That is not a valid grade!")</a:t>
            </a:r>
            <a:endParaRPr lang="en-US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>
          <a:xfrm>
            <a:off x="762000" y="4953000"/>
            <a:ext cx="7693025" cy="762000"/>
          </a:xfrm>
        </p:spPr>
        <p:txBody>
          <a:bodyPr/>
          <a:lstStyle/>
          <a:p>
            <a:pPr marL="514350" indent="-514350">
              <a:buFont typeface="Arial" charset="0"/>
              <a:buAutoNum type="arabicPeriod" startAt="3"/>
            </a:pPr>
            <a:r>
              <a:rPr lang="en-US" sz="2000" smtClean="0"/>
              <a:t>The user is asked to enter a grade, which is stored into the variable </a:t>
            </a:r>
            <a:r>
              <a:rPr lang="en-US" sz="2000" b="1" smtClean="0"/>
              <a:t>grade</a:t>
            </a:r>
            <a:r>
              <a:rPr lang="en-US" sz="20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checking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066800" y="2438400"/>
            <a:ext cx="7239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grade = -1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while grade &lt; 0 or grade &gt; 100: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grade = float(input("Enter a grade:"))</a:t>
            </a:r>
          </a:p>
          <a:p>
            <a:pPr>
              <a:buFont typeface="Wingdings" pitchFamily="2" charset="2"/>
              <a:buNone/>
            </a:pPr>
            <a:endParaRPr lang="en-US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if grade &lt; 0 or grade &gt; 100: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print("That is not a valid grade!")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88" name="Content Placeholder 2"/>
          <p:cNvSpPr>
            <a:spLocks noGrp="1"/>
          </p:cNvSpPr>
          <p:nvPr>
            <p:ph idx="1"/>
          </p:nvPr>
        </p:nvSpPr>
        <p:spPr>
          <a:xfrm>
            <a:off x="762000" y="4953000"/>
            <a:ext cx="7693025" cy="762000"/>
          </a:xfrm>
        </p:spPr>
        <p:txBody>
          <a:bodyPr/>
          <a:lstStyle/>
          <a:p>
            <a:pPr marL="514350" indent="-514350">
              <a:buFont typeface="Arial" charset="0"/>
              <a:buAutoNum type="arabicPeriod" startAt="4"/>
            </a:pPr>
            <a:r>
              <a:rPr lang="en-US" sz="2000" smtClean="0"/>
              <a:t>If the grade was invalid (below 0 or above 100), display an error message.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checking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066800" y="2438400"/>
            <a:ext cx="7239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grade = -1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 grade &lt; 0 or grade &gt; 100: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grade = float(input("Enter a grade:"))</a:t>
            </a:r>
          </a:p>
          <a:p>
            <a:pPr>
              <a:buFont typeface="Wingdings" pitchFamily="2" charset="2"/>
              <a:buNone/>
            </a:pPr>
            <a:endParaRPr lang="en-US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if grade &lt; 0 or grade &gt; 100: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	print("That is not a valid grade!")</a:t>
            </a:r>
            <a:endParaRPr lang="en-US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412" name="Content Placeholder 2"/>
          <p:cNvSpPr>
            <a:spLocks noGrp="1"/>
          </p:cNvSpPr>
          <p:nvPr>
            <p:ph idx="1"/>
          </p:nvPr>
        </p:nvSpPr>
        <p:spPr>
          <a:xfrm>
            <a:off x="762000" y="4953000"/>
            <a:ext cx="7693025" cy="762000"/>
          </a:xfrm>
        </p:spPr>
        <p:txBody>
          <a:bodyPr/>
          <a:lstStyle/>
          <a:p>
            <a:pPr marL="514350" indent="-514350">
              <a:buFont typeface="Arial" charset="0"/>
              <a:buAutoNum type="arabicPeriod" startAt="5"/>
            </a:pPr>
            <a:r>
              <a:rPr lang="en-US" sz="2000" dirty="0" smtClean="0"/>
              <a:t>The </a:t>
            </a:r>
            <a:r>
              <a:rPr lang="en-US" sz="2000" b="1" dirty="0" smtClean="0"/>
              <a:t>while </a:t>
            </a:r>
            <a:r>
              <a:rPr lang="en-US" sz="2000" dirty="0" smtClean="0"/>
              <a:t>loop returns to its condition.  If the user had entered an INVALID grade (below 0, or above 100), this condition will be </a:t>
            </a:r>
            <a:r>
              <a:rPr lang="en-US" sz="2000" b="1" dirty="0" smtClean="0"/>
              <a:t>True</a:t>
            </a:r>
            <a:r>
              <a:rPr lang="en-US" sz="2000" dirty="0" smtClean="0"/>
              <a:t>, </a:t>
            </a:r>
            <a:r>
              <a:rPr lang="en-US" sz="2000" dirty="0" smtClean="0"/>
              <a:t>and the indented actions will run again.  If the user had entered a VALID grade, this condition will be </a:t>
            </a:r>
            <a:r>
              <a:rPr lang="en-US" sz="2000" b="1" dirty="0" smtClean="0"/>
              <a:t>False</a:t>
            </a:r>
            <a:r>
              <a:rPr lang="en-US" sz="2000" dirty="0" smtClean="0"/>
              <a:t>, </a:t>
            </a:r>
            <a:r>
              <a:rPr lang="en-US" sz="2000" dirty="0" smtClean="0"/>
              <a:t>and the loop exits!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Repeating a program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693025" cy="762000"/>
          </a:xfrm>
        </p:spPr>
        <p:txBody>
          <a:bodyPr/>
          <a:lstStyle/>
          <a:p>
            <a:r>
              <a:rPr lang="en-US" smtClean="0"/>
              <a:t>Consider this simple program: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524000" y="2667000"/>
            <a:ext cx="7239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age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(input(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How old are you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")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if age &gt;= 21: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You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can legally drink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")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print("Sorry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come back in a few years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...")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41375" y="4800600"/>
            <a:ext cx="76930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r>
              <a:rPr lang="en-US" sz="2800" kern="0" dirty="0">
                <a:latin typeface="+mn-lt"/>
              </a:rPr>
              <a:t>What if you want the program to repeat until the user chooses to exit?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r>
              <a:rPr lang="en-US" sz="2800" kern="0" dirty="0">
                <a:latin typeface="+mn-lt"/>
              </a:rPr>
              <a:t>You can place the whole program inside a big </a:t>
            </a:r>
            <a:r>
              <a:rPr lang="en-US" sz="2800" b="1" kern="0" dirty="0">
                <a:latin typeface="+mn-lt"/>
              </a:rPr>
              <a:t>while</a:t>
            </a:r>
            <a:r>
              <a:rPr lang="en-US" sz="2800" kern="0" dirty="0">
                <a:latin typeface="+mn-lt"/>
              </a:rPr>
              <a:t> loop!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Repeating a program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09600" y="1905000"/>
            <a:ext cx="79248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doRepeat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1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doRepeat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== 1: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age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(input(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How old are you?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")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if age &gt;= 21:</a:t>
            </a:r>
          </a:p>
          <a:p>
            <a:pPr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print(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You can legally drink!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")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else:</a:t>
            </a:r>
          </a:p>
          <a:p>
            <a:pPr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print("Sorry, come back in a few years...")</a:t>
            </a: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doRepeat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(input(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"Enter 1 to run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again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!"))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endParaRPr lang="en-US" dirty="0"/>
          </a:p>
        </p:txBody>
      </p:sp>
      <p:sp>
        <p:nvSpPr>
          <p:cNvPr id="6148" name="Content Placeholder 6"/>
          <p:cNvSpPr>
            <a:spLocks noGrp="1"/>
          </p:cNvSpPr>
          <p:nvPr>
            <p:ph idx="1"/>
          </p:nvPr>
        </p:nvSpPr>
        <p:spPr>
          <a:xfrm>
            <a:off x="838200" y="5334000"/>
            <a:ext cx="7693025" cy="914400"/>
          </a:xfrm>
        </p:spPr>
        <p:txBody>
          <a:bodyPr/>
          <a:lstStyle/>
          <a:p>
            <a:r>
              <a:rPr lang="en-US" sz="2400" dirty="0" smtClean="0"/>
              <a:t>The lines in </a:t>
            </a:r>
            <a:r>
              <a:rPr lang="en-US" sz="2400" dirty="0" smtClean="0">
                <a:solidFill>
                  <a:srgbClr val="FF0000"/>
                </a:solidFill>
              </a:rPr>
              <a:t>red</a:t>
            </a:r>
            <a:r>
              <a:rPr lang="en-US" sz="2400" dirty="0" smtClean="0"/>
              <a:t> are the extra lines needed to make the program repeat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Repeating a program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09600" y="1905000"/>
            <a:ext cx="79248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doRepeat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1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doRepeat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== 1: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age = 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(input(</a:t>
            </a:r>
            <a:r>
              <a:rPr lang="en-US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How old are you?</a:t>
            </a:r>
            <a:r>
              <a:rPr lang="en-US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")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</a:pPr>
            <a:endParaRPr lang="en-US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if age &gt;= 21: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	print(</a:t>
            </a:r>
            <a:r>
              <a:rPr lang="en-US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You can legally drink!</a:t>
            </a:r>
            <a:r>
              <a:rPr lang="en-US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")</a:t>
            </a:r>
            <a:endParaRPr lang="en-US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else: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	print("Sorry, come back in a few years...")</a:t>
            </a:r>
            <a:endParaRPr lang="en-US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None/>
            </a:pPr>
            <a:endParaRPr lang="en-US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doRepeat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(input("Enter 1 to run again!"))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7172" name="Content Placeholder 2"/>
          <p:cNvSpPr>
            <a:spLocks noGrp="1"/>
          </p:cNvSpPr>
          <p:nvPr>
            <p:ph idx="1"/>
          </p:nvPr>
        </p:nvSpPr>
        <p:spPr>
          <a:xfrm>
            <a:off x="762000" y="5562600"/>
            <a:ext cx="7693025" cy="762000"/>
          </a:xfrm>
        </p:spPr>
        <p:txBody>
          <a:bodyPr/>
          <a:lstStyle/>
          <a:p>
            <a:pPr marL="514350" indent="-514350">
              <a:buFont typeface="Arial" charset="0"/>
              <a:buAutoNum type="arabicPeriod"/>
            </a:pPr>
            <a:r>
              <a:rPr lang="en-US" sz="2000" dirty="0" smtClean="0"/>
              <a:t>The variable </a:t>
            </a:r>
            <a:r>
              <a:rPr lang="en-US" sz="2000" b="1" dirty="0" err="1" smtClean="0"/>
              <a:t>doRepeat</a:t>
            </a:r>
            <a:r>
              <a:rPr lang="en-US" sz="2000" dirty="0" smtClean="0"/>
              <a:t> is assigned a value of 1.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6200" y="1828800"/>
            <a:ext cx="4953000" cy="627888"/>
          </a:xfrm>
          <a:prstGeom prst="rect">
            <a:avLst/>
          </a:prstGeom>
          <a:solidFill>
            <a:srgbClr val="FFFF66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What would happen if </a:t>
            </a:r>
            <a:r>
              <a:rPr lang="en-US" b="1" dirty="0" err="1"/>
              <a:t>doRepeat</a:t>
            </a:r>
            <a:r>
              <a:rPr lang="en-US" dirty="0"/>
              <a:t> were assigned a value besides 1 to start with?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Repeating a program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09600" y="1905000"/>
            <a:ext cx="79248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doRepeat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1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doRepeat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== 1: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age = 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(input(</a:t>
            </a:r>
            <a:r>
              <a:rPr lang="en-US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How old are you?</a:t>
            </a:r>
            <a:r>
              <a:rPr lang="en-US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")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</a:pPr>
            <a:endParaRPr lang="en-US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if age &gt;= 21: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	print(</a:t>
            </a:r>
            <a:r>
              <a:rPr lang="en-US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You can legally drink!</a:t>
            </a:r>
            <a:r>
              <a:rPr lang="en-US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")</a:t>
            </a:r>
            <a:endParaRPr lang="en-US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else: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	print("Sorry, come back in a few years...")</a:t>
            </a:r>
            <a:endParaRPr lang="en-US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None/>
            </a:pPr>
            <a:endParaRPr lang="en-US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doRepeat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(input("Enter 1 to run again!"))</a:t>
            </a:r>
            <a:endParaRPr lang="en-US" dirty="0"/>
          </a:p>
        </p:txBody>
      </p:sp>
      <p:sp>
        <p:nvSpPr>
          <p:cNvPr id="8196" name="Content Placeholder 2"/>
          <p:cNvSpPr>
            <a:spLocks noGrp="1"/>
          </p:cNvSpPr>
          <p:nvPr>
            <p:ph idx="1"/>
          </p:nvPr>
        </p:nvSpPr>
        <p:spPr>
          <a:xfrm>
            <a:off x="762000" y="5562600"/>
            <a:ext cx="7693025" cy="762000"/>
          </a:xfrm>
        </p:spPr>
        <p:txBody>
          <a:bodyPr/>
          <a:lstStyle/>
          <a:p>
            <a:pPr marL="514350" indent="-514350">
              <a:buFont typeface="Arial" charset="0"/>
              <a:buAutoNum type="arabicPeriod" startAt="2"/>
            </a:pPr>
            <a:r>
              <a:rPr lang="en-US" sz="2000" smtClean="0"/>
              <a:t>The condition in the </a:t>
            </a:r>
            <a:r>
              <a:rPr lang="en-US" sz="2000" b="1" smtClean="0"/>
              <a:t>while</a:t>
            </a:r>
            <a:r>
              <a:rPr lang="en-US" sz="2000" smtClean="0"/>
              <a:t> loop is checked.  </a:t>
            </a:r>
            <a:r>
              <a:rPr lang="en-US" sz="2000" b="1" smtClean="0"/>
              <a:t>doRepeat</a:t>
            </a:r>
            <a:r>
              <a:rPr lang="en-US" sz="2000" smtClean="0"/>
              <a:t> does indeed have the value of 1, so the loop will execute the indented actions below.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Repeating a program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09600" y="1905000"/>
            <a:ext cx="79248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doRepeat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1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doRepeat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== 1: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age 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(input(</a:t>
            </a:r>
            <a:r>
              <a:rPr lang="en-US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How old are you?</a:t>
            </a:r>
            <a:r>
              <a:rPr lang="en-US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if age &gt;= 21: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print(</a:t>
            </a:r>
            <a:r>
              <a:rPr lang="en-US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You can legally drink!</a:t>
            </a:r>
            <a:r>
              <a:rPr lang="en-US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else: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print("Sorry, come back in a few years...")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endParaRPr lang="en-US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doRepeat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(input("Enter 1 to run again!"))</a:t>
            </a:r>
            <a:endParaRPr lang="en-US" dirty="0"/>
          </a:p>
        </p:txBody>
      </p:sp>
      <p:sp>
        <p:nvSpPr>
          <p:cNvPr id="9220" name="Content Placeholder 2"/>
          <p:cNvSpPr>
            <a:spLocks noGrp="1"/>
          </p:cNvSpPr>
          <p:nvPr>
            <p:ph idx="1"/>
          </p:nvPr>
        </p:nvSpPr>
        <p:spPr>
          <a:xfrm>
            <a:off x="762000" y="5562600"/>
            <a:ext cx="7693025" cy="762000"/>
          </a:xfrm>
        </p:spPr>
        <p:txBody>
          <a:bodyPr/>
          <a:lstStyle/>
          <a:p>
            <a:pPr marL="514350" indent="-514350">
              <a:buFont typeface="Arial" charset="0"/>
              <a:buAutoNum type="arabicPeriod" startAt="3"/>
            </a:pPr>
            <a:r>
              <a:rPr lang="en-US" sz="2000" smtClean="0"/>
              <a:t>The indented actions are executed.  (This was the program that we wanted to repeat!)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Repeating a program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609600" y="1905000"/>
            <a:ext cx="79248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doRepeat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1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doRepeat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== 1: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age = 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(input(</a:t>
            </a:r>
            <a:r>
              <a:rPr lang="en-US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How old are you?</a:t>
            </a:r>
            <a:r>
              <a:rPr lang="en-US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")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</a:pPr>
            <a:endParaRPr lang="en-US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if age &gt;= 21: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	print(</a:t>
            </a:r>
            <a:r>
              <a:rPr lang="en-US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You can legally drink!</a:t>
            </a:r>
            <a:r>
              <a:rPr lang="en-US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")</a:t>
            </a:r>
            <a:endParaRPr lang="en-US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else: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	print("Sorry, come back in a few years...")</a:t>
            </a:r>
            <a:endParaRPr lang="en-US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None/>
            </a:pPr>
            <a:endParaRPr lang="en-US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doRepeat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(input("Enter 1 to run again!"))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762000" y="5562600"/>
            <a:ext cx="7693025" cy="762000"/>
          </a:xfrm>
        </p:spPr>
        <p:txBody>
          <a:bodyPr/>
          <a:lstStyle/>
          <a:p>
            <a:pPr marL="514350" indent="-514350">
              <a:buFont typeface="Arial" charset="0"/>
              <a:buAutoNum type="arabicPeriod" startAt="4"/>
            </a:pPr>
            <a:r>
              <a:rPr lang="en-US" sz="2000" smtClean="0"/>
              <a:t>Ask the user if s/he wants to run the program again.  Store the input into the variable </a:t>
            </a:r>
            <a:r>
              <a:rPr lang="en-US" sz="2000" b="1" smtClean="0"/>
              <a:t>doRepeat</a:t>
            </a:r>
            <a:r>
              <a:rPr lang="en-US" sz="2000" smtClean="0"/>
              <a:t>.  (Note that this code is still indented, so it’s considered part of the </a:t>
            </a:r>
            <a:r>
              <a:rPr lang="en-US" sz="2000" b="1" smtClean="0"/>
              <a:t>while</a:t>
            </a:r>
            <a:r>
              <a:rPr lang="en-US" sz="2000" smtClean="0"/>
              <a:t> loop.)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Repeating a program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09600" y="1905000"/>
            <a:ext cx="79248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doRepeat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1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doRepeat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== 1: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age = 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(input(</a:t>
            </a:r>
            <a:r>
              <a:rPr lang="en-US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How old are you?</a:t>
            </a:r>
            <a:r>
              <a:rPr lang="en-US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")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</a:pPr>
            <a:endParaRPr lang="en-US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if age &gt;= 21: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	print(</a:t>
            </a:r>
            <a:r>
              <a:rPr lang="en-US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You can legally drink!</a:t>
            </a:r>
            <a:r>
              <a:rPr lang="en-US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")</a:t>
            </a:r>
            <a:endParaRPr lang="en-US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else: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	print("Sorry, come back in a few years...")</a:t>
            </a:r>
            <a:endParaRPr lang="en-US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None/>
            </a:pPr>
            <a:endParaRPr lang="en-US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doRepeat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(input("Enter 1 to run again!"))</a:t>
            </a:r>
            <a:endParaRPr lang="en-US" dirty="0"/>
          </a:p>
        </p:txBody>
      </p:sp>
      <p:sp>
        <p:nvSpPr>
          <p:cNvPr id="11268" name="Content Placeholder 2"/>
          <p:cNvSpPr>
            <a:spLocks noGrp="1"/>
          </p:cNvSpPr>
          <p:nvPr>
            <p:ph idx="1"/>
          </p:nvPr>
        </p:nvSpPr>
        <p:spPr>
          <a:xfrm>
            <a:off x="762000" y="5410200"/>
            <a:ext cx="7693025" cy="762000"/>
          </a:xfrm>
        </p:spPr>
        <p:txBody>
          <a:bodyPr/>
          <a:lstStyle/>
          <a:p>
            <a:pPr marL="514350" indent="-514350">
              <a:buFont typeface="Arial" charset="0"/>
              <a:buAutoNum type="arabicPeriod" startAt="5"/>
            </a:pPr>
            <a:r>
              <a:rPr lang="en-US" sz="2000" dirty="0" smtClean="0"/>
              <a:t>The </a:t>
            </a:r>
            <a:r>
              <a:rPr lang="en-US" sz="2000" b="1" dirty="0" smtClean="0"/>
              <a:t>while</a:t>
            </a:r>
            <a:r>
              <a:rPr lang="en-US" sz="2000" dirty="0" smtClean="0"/>
              <a:t> loop returns to its condition.  If the user entered 1 in the previous step, the condition will be </a:t>
            </a:r>
            <a:r>
              <a:rPr lang="en-US" sz="2000" b="1" dirty="0" smtClean="0"/>
              <a:t>True</a:t>
            </a:r>
            <a:r>
              <a:rPr lang="en-US" sz="2000" dirty="0" smtClean="0"/>
              <a:t>, and the indented actions run again.  If the user entered anything besides 1, the condition will be </a:t>
            </a:r>
            <a:r>
              <a:rPr lang="en-US" sz="2000" b="1" dirty="0" smtClean="0"/>
              <a:t>False</a:t>
            </a:r>
            <a:r>
              <a:rPr lang="en-US" sz="2000" dirty="0" smtClean="0"/>
              <a:t>, and the loop will exit!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checking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You should never assume that the user of your program will enter data </a:t>
            </a:r>
            <a:r>
              <a:rPr lang="en-US" sz="2400" dirty="0" smtClean="0"/>
              <a:t>that makes sense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Example: a program that allows you to enter grades should not allow negative values or values over 100 to be entered!</a:t>
            </a:r>
          </a:p>
          <a:p>
            <a:r>
              <a:rPr lang="en-US" sz="2400" dirty="0" smtClean="0"/>
              <a:t>We can use a </a:t>
            </a:r>
            <a:r>
              <a:rPr lang="en-US" sz="2400" b="1" dirty="0" smtClean="0"/>
              <a:t>while</a:t>
            </a:r>
            <a:r>
              <a:rPr lang="en-US" sz="2400" dirty="0" smtClean="0"/>
              <a:t> loop to validate user input (a.k.a. </a:t>
            </a:r>
            <a:r>
              <a:rPr lang="en-US" sz="2400" b="1" dirty="0" smtClean="0"/>
              <a:t>"error checking"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Read the user’s input</a:t>
            </a:r>
          </a:p>
          <a:p>
            <a:pPr lvl="1"/>
            <a:r>
              <a:rPr lang="en-US" sz="2000" dirty="0" smtClean="0"/>
              <a:t>Check to see if it’s valid</a:t>
            </a:r>
          </a:p>
          <a:p>
            <a:pPr lvl="1"/>
            <a:r>
              <a:rPr lang="en-US" sz="2000" dirty="0" smtClean="0"/>
              <a:t>If it’s not valid, loop back and allow the user to re-enter the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eModel1">
  <a:themeElements>
    <a:clrScheme name="LeeModel1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LeeModel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00206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LeeModel1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CS_Retreat_Slide_Template</Template>
  <TotalTime>4072</TotalTime>
  <Words>606</Words>
  <Application>Microsoft Office PowerPoint</Application>
  <PresentationFormat>On-screen Show (4:3)</PresentationFormat>
  <Paragraphs>132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Courier New</vt:lpstr>
      <vt:lpstr>Wingdings</vt:lpstr>
      <vt:lpstr>LeeModel1</vt:lpstr>
      <vt:lpstr>Using Loops for Repeating Programs and Error Checking</vt:lpstr>
      <vt:lpstr>Repeating a program</vt:lpstr>
      <vt:lpstr>Repeating a program</vt:lpstr>
      <vt:lpstr>Repeating a program</vt:lpstr>
      <vt:lpstr>Repeating a program</vt:lpstr>
      <vt:lpstr>Repeating a program</vt:lpstr>
      <vt:lpstr>Repeating a program</vt:lpstr>
      <vt:lpstr>Repeating a program</vt:lpstr>
      <vt:lpstr>Error checking</vt:lpstr>
      <vt:lpstr>Error checking</vt:lpstr>
      <vt:lpstr>Error checking</vt:lpstr>
      <vt:lpstr>Error checking</vt:lpstr>
      <vt:lpstr>Error checking</vt:lpstr>
      <vt:lpstr>Error checking</vt:lpstr>
    </vt:vector>
  </TitlesOfParts>
  <Company>University Of memphis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Logic</dc:title>
  <dc:creator>Lee McCauley</dc:creator>
  <cp:lastModifiedBy>Kriangsiri Malasri</cp:lastModifiedBy>
  <cp:revision>352</cp:revision>
  <dcterms:created xsi:type="dcterms:W3CDTF">2007-01-30T15:49:58Z</dcterms:created>
  <dcterms:modified xsi:type="dcterms:W3CDTF">2014-03-31T23:42:50Z</dcterms:modified>
</cp:coreProperties>
</file>