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347" r:id="rId3"/>
    <p:sldId id="394" r:id="rId4"/>
    <p:sldId id="395" r:id="rId5"/>
    <p:sldId id="396" r:id="rId6"/>
    <p:sldId id="397" r:id="rId7"/>
    <p:sldId id="398" r:id="rId8"/>
    <p:sldId id="399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0000FF"/>
    <a:srgbClr val="00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1098" y="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42F7E2-9174-49B8-9281-C8DBD87492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C6184F-4A6A-4F89-9682-72D2DA7A48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990600"/>
            <a:ext cx="1981200" cy="5095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990600"/>
            <a:ext cx="5791200" cy="5095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91FEA1-9F2F-4DDF-B418-3888BDA68A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990600"/>
            <a:ext cx="79248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38200" y="1981200"/>
            <a:ext cx="7693025" cy="410527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832550-FA7E-4DB6-B8DB-C8F02B55B7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61568F-FF22-4673-B5F4-273461855D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739673-A895-4113-8615-DDE075DE43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81200"/>
            <a:ext cx="3770313" cy="4105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1981200"/>
            <a:ext cx="3770312" cy="4105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AD8AE8-95FA-4E55-893A-13A1D0326E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8F6A05-B1C9-48C3-8F21-672F64BA0E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C6B810-0EF3-410E-B45B-0A7EC7DA72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4E4353-E497-4252-8924-4890E3ECCE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75FA8E-5E57-4D48-A75A-494BF37867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FB1842-4F18-4A7B-9E21-182631E316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990600"/>
            <a:ext cx="7924800" cy="8382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81200"/>
            <a:ext cx="7693025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62600" y="6248400"/>
            <a:ext cx="28956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sz="2600" b="1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fld id="{758D12CE-2174-48E4-9671-7371A3C3AD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7" descr="CSLogo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458200" y="6203950"/>
            <a:ext cx="6858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 descr="Department of Computer Science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4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/>
          <p:cNvSpPr>
            <a:spLocks noGrp="1" noChangeArrowheads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/>
          <a:p>
            <a:pPr eaLnBrk="1" hangingPunct="1"/>
            <a:r>
              <a:rPr lang="en-US" dirty="0" smtClean="0"/>
              <a:t>Using Loops to Find</a:t>
            </a:r>
            <a:br>
              <a:rPr lang="en-US" dirty="0" smtClean="0"/>
            </a:br>
            <a:r>
              <a:rPr lang="en-US" dirty="0" smtClean="0"/>
              <a:t>Square Roots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Finding square roots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838200" y="1981200"/>
            <a:ext cx="7924800" cy="4105275"/>
          </a:xfrm>
        </p:spPr>
        <p:txBody>
          <a:bodyPr/>
          <a:lstStyle/>
          <a:p>
            <a:r>
              <a:rPr lang="en-US" dirty="0" smtClean="0"/>
              <a:t>How does a calculator compute square roots when you hit that button?</a:t>
            </a:r>
          </a:p>
          <a:p>
            <a:pPr lvl="1"/>
            <a:r>
              <a:rPr lang="en-US" dirty="0" smtClean="0"/>
              <a:t>Army of hamsters?</a:t>
            </a:r>
          </a:p>
          <a:p>
            <a:pPr lvl="1"/>
            <a:r>
              <a:rPr lang="en-US" dirty="0" smtClean="0"/>
              <a:t>Black magic?</a:t>
            </a:r>
          </a:p>
          <a:p>
            <a:endParaRPr lang="en-US" b="1" dirty="0" smtClean="0"/>
          </a:p>
          <a:p>
            <a:r>
              <a:rPr lang="en-US" dirty="0" smtClean="0"/>
              <a:t>One technique is to use </a:t>
            </a:r>
            <a:r>
              <a:rPr lang="en-US" b="1" dirty="0" smtClean="0"/>
              <a:t>Newton’s method</a:t>
            </a:r>
            <a:r>
              <a:rPr lang="en-US" dirty="0" smtClean="0"/>
              <a:t>, which provides a straightforward algorithm to calculate the square root of any positive number </a:t>
            </a:r>
            <a:r>
              <a:rPr lang="en-US" i="1" dirty="0" smtClean="0"/>
              <a:t>n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Newton’s method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838200" y="1981200"/>
            <a:ext cx="7924800" cy="4105275"/>
          </a:xfrm>
        </p:spPr>
        <p:txBody>
          <a:bodyPr/>
          <a:lstStyle/>
          <a:p>
            <a:r>
              <a:rPr lang="en-US" smtClean="0"/>
              <a:t>Given a positive number </a:t>
            </a:r>
            <a:r>
              <a:rPr lang="en-US" i="1" smtClean="0"/>
              <a:t>n</a:t>
            </a:r>
            <a:r>
              <a:rPr lang="en-US" smtClean="0"/>
              <a:t>, here’s Newton’s algorithm for finding the square root of </a:t>
            </a:r>
            <a:r>
              <a:rPr lang="en-US" i="1" smtClean="0"/>
              <a:t>n</a:t>
            </a:r>
            <a:r>
              <a:rPr lang="en-US" smtClean="0"/>
              <a:t>:</a:t>
            </a:r>
          </a:p>
          <a:p>
            <a:pPr marL="914400" lvl="1" indent="-457200">
              <a:buFontTx/>
              <a:buAutoNum type="arabicPeriod"/>
            </a:pPr>
            <a:r>
              <a:rPr lang="en-US" smtClean="0"/>
              <a:t>Start with an initial estimate, </a:t>
            </a:r>
            <a:r>
              <a:rPr lang="en-US" i="1" smtClean="0"/>
              <a:t>x</a:t>
            </a:r>
            <a:endParaRPr lang="en-US" smtClean="0"/>
          </a:p>
          <a:p>
            <a:pPr marL="914400" lvl="1" indent="-457200">
              <a:buFontTx/>
              <a:buAutoNum type="arabicPeriod"/>
            </a:pPr>
            <a:r>
              <a:rPr lang="en-US" smtClean="0"/>
              <a:t>Get a better estimate by calculating (</a:t>
            </a:r>
            <a:r>
              <a:rPr lang="en-US" i="1" smtClean="0"/>
              <a:t>x</a:t>
            </a:r>
            <a:r>
              <a:rPr lang="en-US" smtClean="0"/>
              <a:t> + </a:t>
            </a:r>
            <a:r>
              <a:rPr lang="en-US" i="1" smtClean="0"/>
              <a:t>n</a:t>
            </a:r>
            <a:r>
              <a:rPr lang="en-US" smtClean="0"/>
              <a:t>/</a:t>
            </a:r>
            <a:r>
              <a:rPr lang="en-US" i="1" smtClean="0"/>
              <a:t>x</a:t>
            </a:r>
            <a:r>
              <a:rPr lang="en-US" smtClean="0"/>
              <a:t>)/2</a:t>
            </a:r>
          </a:p>
          <a:p>
            <a:pPr marL="914400" lvl="1" indent="-457200">
              <a:buFontTx/>
              <a:buAutoNum type="arabicPeriod"/>
            </a:pPr>
            <a:r>
              <a:rPr lang="en-US" smtClean="0"/>
              <a:t>Repeat step 2 as many times as desired, until your estimate gets “close enough”</a:t>
            </a:r>
          </a:p>
          <a:p>
            <a:pPr marL="914400" lvl="1" indent="-457200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Newton’s method: example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Suppose you want to calculate the square root of 9, and you start with an initial estimate of 7.</a:t>
            </a:r>
          </a:p>
          <a:p>
            <a:pPr lvl="1"/>
            <a:r>
              <a:rPr lang="en-US" smtClean="0"/>
              <a:t>First estimate = 7.0</a:t>
            </a:r>
          </a:p>
          <a:p>
            <a:pPr lvl="1"/>
            <a:r>
              <a:rPr lang="en-US" smtClean="0"/>
              <a:t>Next estimate = (7.0 + 9/7.0)/2 = 4.143</a:t>
            </a:r>
          </a:p>
          <a:p>
            <a:pPr lvl="1"/>
            <a:r>
              <a:rPr lang="en-US" smtClean="0"/>
              <a:t>Next estimate = (4.143 + 9/4.143)/2 = 3.158</a:t>
            </a:r>
          </a:p>
          <a:p>
            <a:pPr lvl="1"/>
            <a:r>
              <a:rPr lang="en-US" smtClean="0"/>
              <a:t>Next estimate = (3.158 + 9/3.158)/2 = 3.004</a:t>
            </a:r>
          </a:p>
          <a:p>
            <a:pPr lvl="1"/>
            <a:r>
              <a:rPr lang="en-US" smtClean="0"/>
              <a:t>... Continue as many times as desired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Translating to code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838200" y="4800600"/>
            <a:ext cx="7693025" cy="1285875"/>
          </a:xfrm>
        </p:spPr>
        <p:txBody>
          <a:bodyPr/>
          <a:lstStyle/>
          <a:p>
            <a:r>
              <a:rPr lang="en-US" sz="2000" smtClean="0"/>
              <a:t>Each new estimate involves the same calculations as the previous one, so we can use a loop to automate this process</a:t>
            </a:r>
          </a:p>
          <a:p>
            <a:r>
              <a:rPr lang="en-US" sz="2000" smtClean="0"/>
              <a:t>The loop starting with </a:t>
            </a:r>
            <a:r>
              <a:rPr lang="en-US" sz="2000" b="1" smtClean="0"/>
              <a:t>while True:</a:t>
            </a:r>
            <a:r>
              <a:rPr lang="en-US" sz="2000" smtClean="0"/>
              <a:t> will repeat forever – it’s an infinite loop!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838200" y="1905000"/>
            <a:ext cx="79248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b="1" kern="0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 = float(input(</a:t>
            </a: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"Find </a:t>
            </a:r>
            <a:r>
              <a:rPr lang="en-US" b="1" kern="0" dirty="0">
                <a:latin typeface="Courier New" pitchFamily="49" charset="0"/>
                <a:cs typeface="Courier New" pitchFamily="49" charset="0"/>
              </a:rPr>
              <a:t>the square root of </a:t>
            </a: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what</a:t>
            </a:r>
            <a:r>
              <a:rPr lang="en-US" b="1" kern="0" dirty="0">
                <a:latin typeface="Courier New" pitchFamily="49" charset="0"/>
                <a:cs typeface="Courier New" pitchFamily="49" charset="0"/>
              </a:rPr>
              <a:t>? "))</a:t>
            </a:r>
            <a:endParaRPr lang="en-US" b="1" kern="0" dirty="0">
              <a:latin typeface="Courier New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x = float(input("</a:t>
            </a: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Enter </a:t>
            </a:r>
            <a:r>
              <a:rPr lang="en-US" b="1" kern="0" dirty="0">
                <a:latin typeface="Courier New" pitchFamily="49" charset="0"/>
                <a:cs typeface="Courier New" pitchFamily="49" charset="0"/>
              </a:rPr>
              <a:t>an initial estimate</a:t>
            </a:r>
            <a:r>
              <a:rPr lang="en-US" b="1" kern="0" dirty="0">
                <a:latin typeface="Courier New" pitchFamily="49" charset="0"/>
                <a:cs typeface="Courier New" pitchFamily="49" charset="0"/>
              </a:rPr>
              <a:t>: "))</a:t>
            </a:r>
            <a:endParaRPr lang="en-US" b="1" kern="0" dirty="0">
              <a:latin typeface="Courier New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endParaRPr lang="en-US" b="1" kern="0" dirty="0">
              <a:latin typeface="Courier New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b="1" kern="0" dirty="0">
                <a:latin typeface="Courier New" pitchFamily="49" charset="0"/>
                <a:cs typeface="Courier New" pitchFamily="49" charset="0"/>
              </a:rPr>
              <a:t>while True: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defRPr/>
            </a:pP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print("Current </a:t>
            </a: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estimate:", </a:t>
            </a: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x)</a:t>
            </a:r>
            <a:endParaRPr lang="en-US" b="1" kern="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b="1" kern="0" dirty="0">
                <a:latin typeface="Courier New" pitchFamily="49" charset="0"/>
                <a:cs typeface="Courier New" pitchFamily="49" charset="0"/>
              </a:rPr>
              <a:t>	x = (x + n/x)/</a:t>
            </a: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Translating to code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838200" y="2133600"/>
            <a:ext cx="7693025" cy="3952875"/>
          </a:xfrm>
        </p:spPr>
        <p:txBody>
          <a:bodyPr/>
          <a:lstStyle/>
          <a:p>
            <a:r>
              <a:rPr lang="en-US" sz="2400" smtClean="0"/>
              <a:t>You should see that Newton’s algorithm usually finds the square root very quickly</a:t>
            </a:r>
          </a:p>
          <a:p>
            <a:r>
              <a:rPr lang="en-US" sz="2400" smtClean="0"/>
              <a:t>However, we don’t know in advance exactly how many times the loop will need to run before it finds the right answer</a:t>
            </a:r>
          </a:p>
          <a:p>
            <a:r>
              <a:rPr lang="en-US" sz="2400" smtClean="0"/>
              <a:t>How can we make the loop stop automatically once the estimate is “close enough”?</a:t>
            </a:r>
          </a:p>
          <a:p>
            <a:r>
              <a:rPr lang="en-US" sz="2400" smtClean="0"/>
              <a:t>One way is to tell the loop to stop once the new estimate is </a:t>
            </a:r>
            <a:r>
              <a:rPr lang="en-US" sz="2400" u="sng" smtClean="0"/>
              <a:t>identical</a:t>
            </a:r>
            <a:r>
              <a:rPr lang="en-US" sz="2400" smtClean="0"/>
              <a:t> to the previous one – this means the algorithm isn’t getting any closer!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Translating to code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838200" y="1905000"/>
            <a:ext cx="7693025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b="1" kern="0" dirty="0">
                <a:latin typeface="Courier New" pitchFamily="49" charset="0"/>
                <a:cs typeface="Courier New" pitchFamily="49" charset="0"/>
              </a:rPr>
              <a:t>n = float(input("Find the square root of what? "))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b="1" kern="0" dirty="0">
                <a:latin typeface="Courier New" pitchFamily="49" charset="0"/>
                <a:cs typeface="Courier New" pitchFamily="49" charset="0"/>
              </a:rPr>
              <a:t>float(input("Enter an initial estimate: "))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endParaRPr lang="en-US" b="1" kern="0" dirty="0">
              <a:latin typeface="Courier New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b="1" kern="0" dirty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b="1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 != (x + n/x)/2</a:t>
            </a:r>
            <a:r>
              <a:rPr lang="en-US" b="1" kern="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defRPr/>
            </a:pP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print("Current </a:t>
            </a: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estimate:", </a:t>
            </a: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x)</a:t>
            </a:r>
            <a:endParaRPr lang="en-US" b="1" kern="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b="1" kern="0" dirty="0">
                <a:latin typeface="Courier New" pitchFamily="49" charset="0"/>
                <a:cs typeface="Courier New" pitchFamily="49" charset="0"/>
              </a:rPr>
              <a:t>	x = (x + n/x)/2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endParaRPr lang="en-US" b="1" kern="0" dirty="0">
              <a:latin typeface="Courier New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print("Final </a:t>
            </a:r>
            <a:r>
              <a:rPr lang="en-US" b="1" kern="0" dirty="0">
                <a:latin typeface="Courier New" pitchFamily="49" charset="0"/>
                <a:cs typeface="Courier New" pitchFamily="49" charset="0"/>
              </a:rPr>
              <a:t>estimate</a:t>
            </a: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:", </a:t>
            </a: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x)</a:t>
            </a:r>
            <a:endParaRPr lang="en-US" b="1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10200" y="2971800"/>
            <a:ext cx="3505200" cy="2667000"/>
          </a:xfrm>
          <a:prstGeom prst="rect">
            <a:avLst/>
          </a:prstGeom>
          <a:solidFill>
            <a:srgbClr val="FFFF66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Remember the condition in the </a:t>
            </a:r>
            <a:r>
              <a:rPr lang="en-US" b="1" dirty="0"/>
              <a:t>while</a:t>
            </a:r>
            <a:r>
              <a:rPr lang="en-US" dirty="0"/>
              <a:t> loop is </a:t>
            </a:r>
            <a:r>
              <a:rPr lang="en-US" u="sng" dirty="0"/>
              <a:t>what has to be true for the loop to keep repeating</a:t>
            </a:r>
            <a:r>
              <a:rPr lang="en-US" dirty="0"/>
              <a:t>.</a:t>
            </a:r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r>
              <a:rPr lang="en-US" dirty="0"/>
              <a:t>Here we’re saying “repeat as long as the new estimate is different from the current estimate.”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Translating to code: another way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838200" y="1905000"/>
            <a:ext cx="7693025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b="1" kern="0" dirty="0">
                <a:latin typeface="Courier New" pitchFamily="49" charset="0"/>
                <a:cs typeface="Courier New" pitchFamily="49" charset="0"/>
              </a:rPr>
              <a:t>n = float(input("Find the square root of what? "))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x </a:t>
            </a:r>
            <a:r>
              <a:rPr lang="en-US" b="1" kern="0" dirty="0">
                <a:latin typeface="Courier New" pitchFamily="49" charset="0"/>
                <a:cs typeface="Courier New" pitchFamily="49" charset="0"/>
              </a:rPr>
              <a:t>= float(input("Enter an initial estimate: "))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endParaRPr lang="en-US" b="1" kern="0" dirty="0">
              <a:latin typeface="Courier New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b="1" kern="0" dirty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b="1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x**2 != n</a:t>
            </a:r>
            <a:r>
              <a:rPr lang="en-US" b="1" kern="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defRPr/>
            </a:pP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print("Current </a:t>
            </a: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estimate:", </a:t>
            </a: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x)</a:t>
            </a:r>
            <a:endParaRPr lang="en-US" b="1" kern="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b="1" kern="0" dirty="0">
                <a:latin typeface="Courier New" pitchFamily="49" charset="0"/>
                <a:cs typeface="Courier New" pitchFamily="49" charset="0"/>
              </a:rPr>
              <a:t>	x = (x + n/x)/2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endParaRPr lang="en-US" b="1" kern="0" dirty="0">
              <a:latin typeface="Courier New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print("Final </a:t>
            </a:r>
            <a:r>
              <a:rPr lang="en-US" b="1" kern="0" dirty="0">
                <a:latin typeface="Courier New" pitchFamily="49" charset="0"/>
                <a:cs typeface="Courier New" pitchFamily="49" charset="0"/>
              </a:rPr>
              <a:t>estimate</a:t>
            </a: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:", </a:t>
            </a: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x)</a:t>
            </a:r>
            <a:endParaRPr lang="en-US" b="1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10200" y="3429000"/>
            <a:ext cx="3505200" cy="1524000"/>
          </a:xfrm>
          <a:prstGeom prst="rect">
            <a:avLst/>
          </a:prstGeom>
          <a:solidFill>
            <a:srgbClr val="FFFF66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Here we’re saying “repeat as long as the square of the current estimate does not equal the original number.”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5334000"/>
            <a:ext cx="7924800" cy="1295400"/>
          </a:xfrm>
          <a:prstGeom prst="rect">
            <a:avLst/>
          </a:prstGeom>
          <a:solidFill>
            <a:srgbClr val="FFFF66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CAUTION:</a:t>
            </a:r>
            <a:r>
              <a:rPr lang="en-US" dirty="0"/>
              <a:t> This method is risky!  </a:t>
            </a:r>
            <a:r>
              <a:rPr lang="en-US" b="1" dirty="0"/>
              <a:t>float</a:t>
            </a:r>
            <a:r>
              <a:rPr lang="en-US" dirty="0"/>
              <a:t> values in Python are not necessarily exact.  So, if the algorithm converges to a number very close to the actual square root (but not exactly), Python will get stuck in an infinite loop!</a:t>
            </a:r>
            <a:br>
              <a:rPr lang="en-US" dirty="0"/>
            </a:br>
            <a:r>
              <a:rPr lang="en-US" dirty="0"/>
              <a:t>Try finding the square root of 123 with an initial estimate of 6.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eModel1">
  <a:themeElements>
    <a:clrScheme name="LeeModel1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LeeModel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rgbClr val="00206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>
    <a:extraClrScheme>
      <a:clrScheme name="LeeModel1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Model1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Model1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Model1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Model1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Model1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Model1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Model1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CS_Retreat_Slide_Template</Template>
  <TotalTime>4593</TotalTime>
  <Words>500</Words>
  <Application>Microsoft Office PowerPoint</Application>
  <PresentationFormat>On-screen Show (4:3)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Courier New</vt:lpstr>
      <vt:lpstr>Wingdings</vt:lpstr>
      <vt:lpstr>LeeModel1</vt:lpstr>
      <vt:lpstr>Using Loops to Find Square Roots</vt:lpstr>
      <vt:lpstr>Finding square roots</vt:lpstr>
      <vt:lpstr>Newton’s method</vt:lpstr>
      <vt:lpstr>Newton’s method: example</vt:lpstr>
      <vt:lpstr>Translating to code</vt:lpstr>
      <vt:lpstr>Translating to code</vt:lpstr>
      <vt:lpstr>Translating to code</vt:lpstr>
      <vt:lpstr>Translating to code: another way</vt:lpstr>
    </vt:vector>
  </TitlesOfParts>
  <Company>University Of memphis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Boolean Logic</dc:title>
  <dc:creator>Lee McCauley</dc:creator>
  <cp:lastModifiedBy>Kriangsiri Malasri</cp:lastModifiedBy>
  <cp:revision>363</cp:revision>
  <dcterms:created xsi:type="dcterms:W3CDTF">2007-01-30T15:49:58Z</dcterms:created>
  <dcterms:modified xsi:type="dcterms:W3CDTF">2014-04-07T21:26:33Z</dcterms:modified>
</cp:coreProperties>
</file>