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47" r:id="rId3"/>
    <p:sldId id="395" r:id="rId4"/>
    <p:sldId id="399" r:id="rId5"/>
    <p:sldId id="402" r:id="rId6"/>
    <p:sldId id="394" r:id="rId7"/>
    <p:sldId id="396" r:id="rId8"/>
    <p:sldId id="426" r:id="rId9"/>
    <p:sldId id="428" r:id="rId10"/>
    <p:sldId id="427" r:id="rId11"/>
    <p:sldId id="397" r:id="rId12"/>
    <p:sldId id="398" r:id="rId13"/>
    <p:sldId id="400" r:id="rId14"/>
    <p:sldId id="401" r:id="rId15"/>
    <p:sldId id="40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54EC-6F6E-4625-885B-AA6661EA0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5D9FC-4898-4940-B960-415566558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BFB-FBE4-453A-921F-552481284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54E23-9F22-4AA3-A760-4C28DAD3A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F2893-BAB6-4616-BDA1-A1390904A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419DD-C696-43C3-A793-793D8A9A3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808C-D162-4A19-8127-D179144B7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582E-AA46-47F5-89D6-5DEA48970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AEB2-4293-43C4-8A7C-FC96FB0A8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E69BF-3590-4E80-A9F4-42456C6F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DEFE0-D5F5-4B1A-955B-82E1A98B0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0CC2C-0F72-4632-877C-AFFA34190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89F8F6C6-6C6C-4533-87AE-2E14C470C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when calling any function, you supply the arguments (inputs) between parentheses.</a:t>
            </a:r>
          </a:p>
          <a:p>
            <a:pPr lvl="1"/>
            <a:r>
              <a:rPr lang="en-US" dirty="0" smtClean="0"/>
              <a:t>In the code </a:t>
            </a:r>
            <a:r>
              <a:rPr lang="en-US" b="1" dirty="0" smtClean="0"/>
              <a:t>type(42)</a:t>
            </a:r>
            <a:r>
              <a:rPr lang="en-US" dirty="0" smtClean="0"/>
              <a:t>, the argument to the function </a:t>
            </a:r>
            <a:r>
              <a:rPr lang="en-US" b="1" dirty="0" smtClean="0"/>
              <a:t>type(…)</a:t>
            </a:r>
            <a:r>
              <a:rPr lang="en-US" dirty="0" smtClean="0"/>
              <a:t> is 42</a:t>
            </a:r>
          </a:p>
          <a:p>
            <a:pPr lvl="1"/>
            <a:r>
              <a:rPr lang="en-US" dirty="0" smtClean="0"/>
              <a:t>In the code </a:t>
            </a:r>
            <a:r>
              <a:rPr lang="en-US" b="1" dirty="0" err="1" smtClean="0"/>
              <a:t>int</a:t>
            </a:r>
            <a:r>
              <a:rPr lang="en-US" b="1" dirty="0" smtClean="0"/>
              <a:t>(input(“Enter a number ”))</a:t>
            </a:r>
            <a:r>
              <a:rPr lang="en-US" dirty="0" smtClean="0"/>
              <a:t>, the argument to the function </a:t>
            </a:r>
            <a:r>
              <a:rPr lang="en-US" b="1" dirty="0" smtClean="0"/>
              <a:t>input(…)</a:t>
            </a:r>
            <a:r>
              <a:rPr lang="en-US" dirty="0" smtClean="0"/>
              <a:t> is the string </a:t>
            </a:r>
            <a:r>
              <a:rPr lang="en-US" b="1" dirty="0" smtClean="0"/>
              <a:t>“Enter a number ”</a:t>
            </a:r>
            <a:r>
              <a:rPr lang="en-US" dirty="0" smtClean="0"/>
              <a:t>.  The argument to the function </a:t>
            </a:r>
            <a:r>
              <a:rPr lang="en-US" b="1" dirty="0" err="1" smtClean="0"/>
              <a:t>int</a:t>
            </a:r>
            <a:r>
              <a:rPr lang="en-US" b="1" dirty="0" smtClean="0"/>
              <a:t>(…)</a:t>
            </a:r>
            <a:r>
              <a:rPr lang="en-US" dirty="0" smtClean="0"/>
              <a:t> is the value returned from </a:t>
            </a:r>
            <a:r>
              <a:rPr lang="en-US" b="1" dirty="0" smtClean="0"/>
              <a:t>input(…)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math functions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Python </a:t>
            </a:r>
            <a:r>
              <a:rPr lang="en-US" sz="2400" b="1" dirty="0" smtClean="0"/>
              <a:t>modules</a:t>
            </a:r>
            <a:r>
              <a:rPr lang="en-US" sz="2400" dirty="0" smtClean="0"/>
              <a:t> are files that contain a collection of related functions.  Python includes a module named </a:t>
            </a:r>
            <a:r>
              <a:rPr lang="en-US" sz="2400" b="1" dirty="0" smtClean="0"/>
              <a:t>math</a:t>
            </a:r>
            <a:r>
              <a:rPr lang="en-US" sz="2400" dirty="0" smtClean="0"/>
              <a:t> that implements many common math operations.</a:t>
            </a:r>
          </a:p>
          <a:p>
            <a:r>
              <a:rPr lang="en-US" sz="2400" dirty="0" smtClean="0"/>
              <a:t>To call any function from this module, you must include the line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import math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before the function call.  You can then call any function from it by typing </a:t>
            </a:r>
            <a:r>
              <a:rPr lang="en-US" sz="2400" b="1" dirty="0" smtClean="0"/>
              <a:t>math</a:t>
            </a:r>
            <a:r>
              <a:rPr lang="en-US" sz="2400" dirty="0" smtClean="0"/>
              <a:t>, followed by a dot, followed by the function’s name and arguments.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built-in math functions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5419725"/>
            <a:ext cx="7693025" cy="676275"/>
          </a:xfrm>
        </p:spPr>
        <p:txBody>
          <a:bodyPr/>
          <a:lstStyle/>
          <a:p>
            <a:r>
              <a:rPr lang="en-US" sz="2400" smtClean="0"/>
              <a:t>Note: </a:t>
            </a:r>
            <a:r>
              <a:rPr lang="en-US" sz="2400" b="1" smtClean="0"/>
              <a:t>math.pi </a:t>
            </a:r>
            <a:r>
              <a:rPr lang="en-US" sz="2400" smtClean="0"/>
              <a:t>(which is a variable, not a function) will give you the value of </a:t>
            </a:r>
            <a:r>
              <a:rPr lang="en-US" sz="2400" smtClean="0">
                <a:sym typeface="Symbol" pitchFamily="18" charset="2"/>
              </a:rPr>
              <a:t>, accurate to about 15 decimal places.</a:t>
            </a: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88713"/>
              </p:ext>
            </p:extLst>
          </p:nvPr>
        </p:nvGraphicFramePr>
        <p:xfrm>
          <a:off x="838200" y="2890520"/>
          <a:ext cx="7696201" cy="2214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69770"/>
                <a:gridCol w="4826431"/>
              </a:tblGrid>
              <a:tr h="1422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 err="1" smtClean="0"/>
                        <a:t>math.sqrt</a:t>
                      </a:r>
                      <a:r>
                        <a:rPr lang="en-US" b="1" dirty="0" smtClean="0"/>
                        <a:t>(...)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The positive square</a:t>
                      </a:r>
                      <a:r>
                        <a:rPr lang="en-US" baseline="0" dirty="0" smtClean="0"/>
                        <a:t> root of the argument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 err="1" smtClean="0"/>
                        <a:t>math.fabs</a:t>
                      </a:r>
                      <a:r>
                        <a:rPr lang="en-US" b="1" dirty="0" smtClean="0"/>
                        <a:t>(…)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0" dirty="0" smtClean="0"/>
                        <a:t>The</a:t>
                      </a:r>
                      <a:r>
                        <a:rPr lang="en-US" b="0" baseline="0" dirty="0" smtClean="0"/>
                        <a:t> absolute value of the argument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 smtClean="0"/>
                        <a:t>math.sin(...)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0" dirty="0" smtClean="0"/>
                        <a:t>The</a:t>
                      </a:r>
                      <a:r>
                        <a:rPr lang="en-US" b="0" baseline="0" dirty="0" smtClean="0"/>
                        <a:t> sine of the argument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 smtClean="0"/>
                        <a:t>math.cos(...)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0" dirty="0" smtClean="0"/>
                        <a:t>The</a:t>
                      </a:r>
                      <a:r>
                        <a:rPr lang="en-US" b="0" baseline="0" dirty="0" smtClean="0"/>
                        <a:t> cosine of the argument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1" dirty="0" smtClean="0"/>
                        <a:t>math.tan(...)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b="0" dirty="0" smtClean="0"/>
                        <a:t>The</a:t>
                      </a:r>
                      <a:r>
                        <a:rPr lang="en-US" b="0" baseline="0" dirty="0" smtClean="0"/>
                        <a:t> tangent of the argument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69" name="TextBox 4"/>
          <p:cNvSpPr txBox="1">
            <a:spLocks noChangeArrowheads="1"/>
          </p:cNvSpPr>
          <p:nvPr/>
        </p:nvSpPr>
        <p:spPr bwMode="auto">
          <a:xfrm>
            <a:off x="838200" y="1944688"/>
            <a:ext cx="7543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Replace the ... with the number to use as the argument.  Arguments for the trig functions must be expressed in radians (not degrees).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math functions: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way to measure the height of a tall building is by using an instrument known as a </a:t>
            </a:r>
            <a:r>
              <a:rPr lang="en-US" b="1" smtClean="0"/>
              <a:t>theodolite</a:t>
            </a:r>
            <a:r>
              <a:rPr lang="en-US" smtClean="0"/>
              <a:t>.  A theodolite allows you to measure </a:t>
            </a:r>
            <a:r>
              <a:rPr lang="en-US" u="sng" smtClean="0"/>
              <a:t>angles</a:t>
            </a:r>
            <a:r>
              <a:rPr lang="en-US" smtClean="0"/>
              <a:t>.</a:t>
            </a:r>
          </a:p>
          <a:p>
            <a:r>
              <a:rPr lang="en-US" smtClean="0"/>
              <a:t>Given the angle</a:t>
            </a:r>
            <a:br>
              <a:rPr lang="en-US" smtClean="0"/>
            </a:br>
            <a:r>
              <a:rPr lang="en-US" smtClean="0"/>
              <a:t>to the top of a building</a:t>
            </a:r>
            <a:br>
              <a:rPr lang="en-US" smtClean="0"/>
            </a:br>
            <a:r>
              <a:rPr lang="en-US" smtClean="0"/>
              <a:t>and the distance to</a:t>
            </a:r>
            <a:br>
              <a:rPr lang="en-US" smtClean="0"/>
            </a:br>
            <a:r>
              <a:rPr lang="en-US" smtClean="0"/>
              <a:t>the building’s base, you</a:t>
            </a:r>
            <a:br>
              <a:rPr lang="en-US" smtClean="0"/>
            </a:br>
            <a:r>
              <a:rPr lang="en-US" smtClean="0"/>
              <a:t>can compute the</a:t>
            </a:r>
            <a:br>
              <a:rPr lang="en-US" smtClean="0"/>
            </a:br>
            <a:r>
              <a:rPr lang="en-US" smtClean="0"/>
              <a:t>building’ s height!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57600"/>
            <a:ext cx="2686050" cy="26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math functions: example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 l="54433" t="62000" r="29073"/>
          <a:stretch>
            <a:fillRect/>
          </a:stretch>
        </p:blipFill>
        <p:spPr bwMode="auto">
          <a:xfrm>
            <a:off x="5410200" y="1905000"/>
            <a:ext cx="152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10800000">
            <a:off x="914400" y="6248400"/>
            <a:ext cx="6019800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914400" y="1828800"/>
            <a:ext cx="5257800" cy="44196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990600" y="5715000"/>
            <a:ext cx="914400" cy="914400"/>
          </a:xfrm>
          <a:prstGeom prst="arc">
            <a:avLst>
              <a:gd name="adj1" fmla="val 16975567"/>
              <a:gd name="adj2" fmla="val 687896"/>
            </a:avLst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95" name="TextBox 10"/>
          <p:cNvSpPr txBox="1">
            <a:spLocks noChangeArrowheads="1"/>
          </p:cNvSpPr>
          <p:nvPr/>
        </p:nvSpPr>
        <p:spPr bwMode="auto">
          <a:xfrm>
            <a:off x="1828800" y="56388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Angle to top, </a:t>
            </a:r>
            <a:r>
              <a:rPr lang="en-US" i="1">
                <a:sym typeface="Symbol" pitchFamily="18" charset="2"/>
              </a:rPr>
              <a:t></a:t>
            </a:r>
            <a:endParaRPr lang="en-US" i="1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914400" y="6400800"/>
            <a:ext cx="525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2000" y="6477000"/>
            <a:ext cx="3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019800" y="6477000"/>
            <a:ext cx="30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16"/>
          <p:cNvSpPr txBox="1">
            <a:spLocks noChangeArrowheads="1"/>
          </p:cNvSpPr>
          <p:nvPr/>
        </p:nvSpPr>
        <p:spPr bwMode="auto">
          <a:xfrm>
            <a:off x="2057400" y="6411913"/>
            <a:ext cx="396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Distance to base of building, </a:t>
            </a:r>
            <a:r>
              <a:rPr lang="en-US" i="1"/>
              <a:t>d</a:t>
            </a:r>
          </a:p>
        </p:txBody>
      </p:sp>
      <p:sp>
        <p:nvSpPr>
          <p:cNvPr id="12300" name="TextBox 17"/>
          <p:cNvSpPr txBox="1">
            <a:spLocks noChangeArrowheads="1"/>
          </p:cNvSpPr>
          <p:nvPr/>
        </p:nvSpPr>
        <p:spPr bwMode="auto">
          <a:xfrm>
            <a:off x="685800" y="2581275"/>
            <a:ext cx="35433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ym typeface="Symbol" pitchFamily="18" charset="2"/>
              </a:rPr>
              <a:t>tan </a:t>
            </a:r>
            <a:r>
              <a:rPr lang="en-US" sz="2000" i="1">
                <a:sym typeface="Symbol" pitchFamily="18" charset="2"/>
              </a:rPr>
              <a:t></a:t>
            </a:r>
            <a:r>
              <a:rPr lang="en-US" sz="2000">
                <a:sym typeface="Symbol" pitchFamily="18" charset="2"/>
              </a:rPr>
              <a:t> = </a:t>
            </a:r>
            <a:r>
              <a:rPr lang="en-US" sz="2000" i="1">
                <a:sym typeface="Symbol" pitchFamily="18" charset="2"/>
              </a:rPr>
              <a:t>h</a:t>
            </a:r>
            <a:r>
              <a:rPr lang="en-US" sz="2000">
                <a:sym typeface="Symbol" pitchFamily="18" charset="2"/>
              </a:rPr>
              <a:t> / </a:t>
            </a:r>
            <a:r>
              <a:rPr lang="en-US" sz="2000" i="1">
                <a:sym typeface="Symbol" pitchFamily="18" charset="2"/>
              </a:rPr>
              <a:t>d</a:t>
            </a:r>
            <a:r>
              <a:rPr lang="en-US" sz="2000">
                <a:sym typeface="Symbol" pitchFamily="18" charset="2"/>
              </a:rPr>
              <a:t>, so we can calculate the height by using </a:t>
            </a:r>
            <a:r>
              <a:rPr lang="en-US" sz="2000" i="1">
                <a:sym typeface="Symbol" pitchFamily="18" charset="2"/>
              </a:rPr>
              <a:t>h</a:t>
            </a:r>
            <a:r>
              <a:rPr lang="en-US" sz="2000">
                <a:sym typeface="Symbol" pitchFamily="18" charset="2"/>
              </a:rPr>
              <a:t> = </a:t>
            </a:r>
            <a:r>
              <a:rPr lang="en-US" sz="2000" i="1">
                <a:sym typeface="Symbol" pitchFamily="18" charset="2"/>
              </a:rPr>
              <a:t>d</a:t>
            </a:r>
            <a:r>
              <a:rPr lang="en-US" sz="2000">
                <a:sym typeface="Symbol" pitchFamily="18" charset="2"/>
              </a:rPr>
              <a:t> tan </a:t>
            </a:r>
            <a:r>
              <a:rPr lang="en-US" sz="2000" i="1">
                <a:sym typeface="Symbol" pitchFamily="18" charset="2"/>
              </a:rPr>
              <a:t></a:t>
            </a:r>
            <a:r>
              <a:rPr lang="en-US" sz="2000">
                <a:sym typeface="Symbol" pitchFamily="18" charset="2"/>
              </a:rPr>
              <a:t> </a:t>
            </a:r>
            <a:endParaRPr lang="en-US" sz="2000" i="1"/>
          </a:p>
          <a:p>
            <a:endParaRPr lang="en-US" i="1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58000" y="6248400"/>
            <a:ext cx="38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1828800"/>
            <a:ext cx="1143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914900" y="4000500"/>
            <a:ext cx="4343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4" name="TextBox 27"/>
          <p:cNvSpPr txBox="1">
            <a:spLocks noChangeArrowheads="1"/>
          </p:cNvSpPr>
          <p:nvPr/>
        </p:nvSpPr>
        <p:spPr bwMode="auto">
          <a:xfrm>
            <a:off x="7239000" y="3733800"/>
            <a:ext cx="182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Height of building, </a:t>
            </a:r>
            <a:r>
              <a:rPr lang="en-US" i="1"/>
              <a:t>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math functions: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0574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 = float(input("Enter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horizontal distance (in </a:t>
            </a: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):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heta = float(input("Enter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angle to top (in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degrees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): "))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# angle must be converted from degrees to 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radians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# (180 degrees = pi radians)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theta = theta*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/180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d*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math.tan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(theta)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rint("The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building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is",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h, 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"ft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tall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.")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105275"/>
          </a:xfrm>
        </p:spPr>
        <p:txBody>
          <a:bodyPr/>
          <a:lstStyle/>
          <a:p>
            <a:r>
              <a:rPr lang="en-US" sz="2400" smtClean="0"/>
              <a:t>So far all the programs we’ve written contain all of the source code in a single “chunk”</a:t>
            </a:r>
          </a:p>
          <a:p>
            <a:r>
              <a:rPr lang="en-US" sz="2400" smtClean="0"/>
              <a:t>This is fine for small programs, but what if you had a program containing thousands of lines of code??</a:t>
            </a:r>
          </a:p>
          <a:p>
            <a:r>
              <a:rPr lang="en-US" sz="2400" b="1" smtClean="0"/>
              <a:t>Functions</a:t>
            </a:r>
            <a:r>
              <a:rPr lang="en-US" sz="2400" smtClean="0"/>
              <a:t> allow you to break up a program into smaller, more manageable portions</a:t>
            </a:r>
          </a:p>
          <a:p>
            <a:pPr lvl="1"/>
            <a:r>
              <a:rPr lang="en-US" sz="2000" smtClean="0"/>
              <a:t>Each function performs a specific task and needs to be written only once</a:t>
            </a:r>
          </a:p>
          <a:p>
            <a:pPr lvl="1"/>
            <a:r>
              <a:rPr lang="en-US" sz="2000" smtClean="0"/>
              <a:t>You can then use (“</a:t>
            </a:r>
            <a:r>
              <a:rPr lang="en-US" sz="2000" b="1" smtClean="0"/>
              <a:t>call</a:t>
            </a:r>
            <a:r>
              <a:rPr lang="en-US" sz="2000" smtClean="0"/>
              <a:t>”) the function as many times as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Functions usually take some input (known as </a:t>
            </a:r>
            <a:r>
              <a:rPr lang="en-US" b="1" smtClean="0"/>
              <a:t>parameters</a:t>
            </a:r>
            <a:r>
              <a:rPr lang="en-US" smtClean="0"/>
              <a:t> or </a:t>
            </a:r>
            <a:r>
              <a:rPr lang="en-US" b="1" smtClean="0"/>
              <a:t>arguments</a:t>
            </a:r>
            <a:r>
              <a:rPr lang="en-US" smtClean="0"/>
              <a:t>), perform some actions using that input, and then </a:t>
            </a:r>
            <a:r>
              <a:rPr lang="en-US" b="1" smtClean="0"/>
              <a:t>return</a:t>
            </a:r>
            <a:r>
              <a:rPr lang="en-US" smtClean="0"/>
              <a:t> a result (output).</a:t>
            </a:r>
          </a:p>
          <a:p>
            <a:r>
              <a:rPr lang="en-US" u="sng" smtClean="0"/>
              <a:t>Example:</a:t>
            </a:r>
            <a:r>
              <a:rPr lang="en-US" smtClean="0"/>
              <a:t> for a function that calculates the maximum of three numbers,</a:t>
            </a:r>
            <a:br>
              <a:rPr lang="en-US" smtClean="0"/>
            </a:br>
            <a:r>
              <a:rPr lang="en-US" smtClean="0"/>
              <a:t>	</a:t>
            </a:r>
            <a:r>
              <a:rPr lang="en-US" u="sng" smtClean="0"/>
              <a:t>parameters:</a:t>
            </a:r>
            <a:r>
              <a:rPr lang="en-US" smtClean="0"/>
              <a:t> 3 numbers</a:t>
            </a:r>
            <a:br>
              <a:rPr lang="en-US" smtClean="0"/>
            </a:br>
            <a:r>
              <a:rPr lang="en-US" smtClean="0"/>
              <a:t>	</a:t>
            </a:r>
            <a:r>
              <a:rPr lang="en-US" u="sng" smtClean="0"/>
              <a:t>actions:</a:t>
            </a:r>
            <a:r>
              <a:rPr lang="en-US" smtClean="0"/>
              <a:t> find the maximum number</a:t>
            </a:r>
            <a:br>
              <a:rPr lang="en-US" smtClean="0"/>
            </a:br>
            <a:r>
              <a:rPr lang="en-US" smtClean="0"/>
              <a:t>	</a:t>
            </a:r>
            <a:r>
              <a:rPr lang="en-US" u="sng" smtClean="0"/>
              <a:t>returns:</a:t>
            </a:r>
            <a:r>
              <a:rPr lang="en-US" smtClean="0"/>
              <a:t> the maximum number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3048000"/>
            <a:ext cx="2743200" cy="12192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calculate max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33528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36576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76400" y="39624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0" y="36576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1447800" y="4562475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inputs</a:t>
            </a:r>
          </a:p>
          <a:p>
            <a:pPr algn="ctr"/>
            <a:r>
              <a:rPr lang="en-US" dirty="0"/>
              <a:t>(</a:t>
            </a:r>
            <a:r>
              <a:rPr lang="en-US" b="1" dirty="0"/>
              <a:t>parameters</a:t>
            </a:r>
            <a:r>
              <a:rPr lang="en-US" dirty="0"/>
              <a:t> or </a:t>
            </a:r>
            <a:r>
              <a:rPr lang="en-US" b="1" dirty="0"/>
              <a:t>arguments</a:t>
            </a:r>
            <a:r>
              <a:rPr lang="en-US" dirty="0"/>
              <a:t>)</a:t>
            </a:r>
          </a:p>
        </p:txBody>
      </p:sp>
      <p:sp>
        <p:nvSpPr>
          <p:cNvPr id="5129" name="TextBox 11"/>
          <p:cNvSpPr txBox="1">
            <a:spLocks noChangeArrowheads="1"/>
          </p:cNvSpPr>
          <p:nvPr/>
        </p:nvSpPr>
        <p:spPr bwMode="auto">
          <a:xfrm>
            <a:off x="3733800" y="45720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actions</a:t>
            </a:r>
          </a:p>
        </p:txBody>
      </p:sp>
      <p:sp>
        <p:nvSpPr>
          <p:cNvPr id="5130" name="TextBox 12"/>
          <p:cNvSpPr txBox="1">
            <a:spLocks noChangeArrowheads="1"/>
          </p:cNvSpPr>
          <p:nvPr/>
        </p:nvSpPr>
        <p:spPr bwMode="auto">
          <a:xfrm>
            <a:off x="6019800" y="4572000"/>
            <a:ext cx="198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output</a:t>
            </a:r>
          </a:p>
          <a:p>
            <a:pPr algn="ctr"/>
            <a:r>
              <a:rPr lang="en-US"/>
              <a:t>(</a:t>
            </a:r>
            <a:r>
              <a:rPr lang="en-US" b="1"/>
              <a:t>return value</a:t>
            </a:r>
            <a:r>
              <a:rPr lang="en-US"/>
              <a:t>)</a:t>
            </a:r>
          </a:p>
        </p:txBody>
      </p:sp>
      <p:sp>
        <p:nvSpPr>
          <p:cNvPr id="5131" name="TextBox 13"/>
          <p:cNvSpPr txBox="1">
            <a:spLocks noChangeArrowheads="1"/>
          </p:cNvSpPr>
          <p:nvPr/>
        </p:nvSpPr>
        <p:spPr bwMode="auto">
          <a:xfrm>
            <a:off x="1066800" y="3200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5132" name="TextBox 14"/>
          <p:cNvSpPr txBox="1">
            <a:spLocks noChangeArrowheads="1"/>
          </p:cNvSpPr>
          <p:nvPr/>
        </p:nvSpPr>
        <p:spPr bwMode="auto">
          <a:xfrm>
            <a:off x="1066800" y="35163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133" name="TextBox 15"/>
          <p:cNvSpPr txBox="1">
            <a:spLocks noChangeArrowheads="1"/>
          </p:cNvSpPr>
          <p:nvPr/>
        </p:nvSpPr>
        <p:spPr bwMode="auto">
          <a:xfrm>
            <a:off x="1066800" y="38211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134" name="TextBox 16"/>
          <p:cNvSpPr txBox="1">
            <a:spLocks noChangeArrowheads="1"/>
          </p:cNvSpPr>
          <p:nvPr/>
        </p:nvSpPr>
        <p:spPr bwMode="auto">
          <a:xfrm>
            <a:off x="7543800" y="35163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discussing two kinds of functions:</a:t>
            </a:r>
          </a:p>
          <a:p>
            <a:pPr lvl="1"/>
            <a:r>
              <a:rPr lang="en-US" b="1" dirty="0" smtClean="0"/>
              <a:t>“Built-in” functions</a:t>
            </a:r>
            <a:r>
              <a:rPr lang="en-US" dirty="0" smtClean="0"/>
              <a:t> are included as part of the Python language.  These functions are already written by the Python developers – you can call them without having to define what they do.</a:t>
            </a:r>
          </a:p>
          <a:p>
            <a:pPr lvl="1"/>
            <a:r>
              <a:rPr lang="en-US" b="1" dirty="0" smtClean="0"/>
              <a:t>“Custom” functions</a:t>
            </a:r>
            <a:r>
              <a:rPr lang="en-US" dirty="0" smtClean="0"/>
              <a:t> are functions that you define yourself.  To use a custom function, you must first define the function’s parameters, actions, and return value.  Then you can call the function from any later point in your program.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functions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693025" cy="4105275"/>
          </a:xfrm>
        </p:spPr>
        <p:txBody>
          <a:bodyPr/>
          <a:lstStyle/>
          <a:p>
            <a:r>
              <a:rPr lang="en-US" sz="2400" dirty="0" smtClean="0"/>
              <a:t>Python has several functions that are considered a standard part of the language.  We’ve used several of these already:</a:t>
            </a:r>
          </a:p>
          <a:p>
            <a:pPr lvl="1"/>
            <a:r>
              <a:rPr lang="en-US" sz="2000" b="1" dirty="0" smtClean="0"/>
              <a:t>type(...)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takes an expression as a parameter, returns the data type of that expression</a:t>
            </a:r>
          </a:p>
          <a:p>
            <a:pPr lvl="1"/>
            <a:r>
              <a:rPr lang="en-US" sz="2000" b="1" dirty="0" smtClean="0"/>
              <a:t>input(…)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takes the string to </a:t>
            </a:r>
            <a:r>
              <a:rPr lang="en-US" sz="2000" dirty="0" smtClean="0"/>
              <a:t>display </a:t>
            </a:r>
            <a:r>
              <a:rPr lang="en-US" sz="2000" dirty="0" smtClean="0"/>
              <a:t>as a parameter, returns whatever the user just typed in (as a string)</a:t>
            </a:r>
          </a:p>
          <a:p>
            <a:pPr lvl="1"/>
            <a:r>
              <a:rPr lang="en-US" sz="2000" b="1" dirty="0" err="1" smtClean="0"/>
              <a:t>int</a:t>
            </a:r>
            <a:r>
              <a:rPr lang="en-US" sz="2000" b="1" dirty="0" smtClean="0"/>
              <a:t>(...), float(...), </a:t>
            </a:r>
            <a:r>
              <a:rPr lang="en-US" sz="2000" b="1" dirty="0" err="1" smtClean="0"/>
              <a:t>str</a:t>
            </a:r>
            <a:r>
              <a:rPr lang="en-US" sz="2000" b="1" dirty="0" smtClean="0"/>
              <a:t>(…)</a:t>
            </a:r>
            <a:br>
              <a:rPr lang="en-US" sz="2000" b="1" dirty="0" smtClean="0"/>
            </a:br>
            <a:r>
              <a:rPr lang="en-US" sz="2000" dirty="0" smtClean="0"/>
              <a:t>takes an expression as a parameter, returns that expression converted to </a:t>
            </a:r>
            <a:r>
              <a:rPr lang="en-US" sz="2000" b="1" dirty="0" err="1" smtClean="0"/>
              <a:t>int</a:t>
            </a:r>
            <a:r>
              <a:rPr lang="en-US" sz="2000" dirty="0" smtClean="0"/>
              <a:t>, </a:t>
            </a:r>
            <a:r>
              <a:rPr lang="en-US" sz="2000" b="1" dirty="0" smtClean="0"/>
              <a:t>float</a:t>
            </a:r>
            <a:r>
              <a:rPr lang="en-US" sz="2000" dirty="0" smtClean="0"/>
              <a:t>, or </a:t>
            </a:r>
            <a:r>
              <a:rPr lang="en-US" sz="2000" b="1" dirty="0" err="1" smtClean="0"/>
              <a:t>str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functions: examples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type(42)</a:t>
            </a:r>
            <a:r>
              <a:rPr lang="en-US" sz="2400" dirty="0" smtClean="0"/>
              <a:t> is calling the </a:t>
            </a:r>
            <a:r>
              <a:rPr lang="en-US" sz="2400" b="1" dirty="0" smtClean="0"/>
              <a:t>type(…)</a:t>
            </a:r>
            <a:r>
              <a:rPr lang="en-US" sz="2400" dirty="0" smtClean="0"/>
              <a:t> function using 42 as an argument.  It returns the data type ‘</a:t>
            </a:r>
            <a:r>
              <a:rPr lang="en-US" sz="2400" dirty="0" err="1" smtClean="0"/>
              <a:t>int</a:t>
            </a:r>
            <a:r>
              <a:rPr lang="en-US" sz="2400" dirty="0" smtClean="0"/>
              <a:t>’.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52800" y="3810000"/>
            <a:ext cx="2743200" cy="12192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type(42)</a:t>
            </a:r>
            <a:endParaRPr lang="en-US" dirty="0" smtClean="0"/>
          </a:p>
          <a:p>
            <a:pPr algn="ctr">
              <a:defRPr/>
            </a:pPr>
            <a:r>
              <a:rPr lang="en-US" dirty="0" smtClean="0"/>
              <a:t>figure out the</a:t>
            </a:r>
            <a:br>
              <a:rPr lang="en-US" dirty="0" smtClean="0"/>
            </a:br>
            <a:r>
              <a:rPr lang="en-US" dirty="0" smtClean="0"/>
              <a:t>data type of 42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76400" y="44196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0" y="4419600"/>
            <a:ext cx="1676400" cy="158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990600" y="42783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620000" y="42783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 err="1" smtClean="0"/>
              <a:t>int</a:t>
            </a:r>
            <a:endParaRPr lang="en-US" b="1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371600" y="5172075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657600" y="51816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actions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943600" y="51816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 =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(input(“Enter a number ”))</a:t>
            </a:r>
            <a:r>
              <a:rPr lang="en-US" sz="2400" dirty="0" smtClean="0"/>
              <a:t> involves two nested function calls!</a:t>
            </a:r>
          </a:p>
          <a:p>
            <a:pPr lvl="1"/>
            <a:r>
              <a:rPr lang="en-US" sz="2000" dirty="0" smtClean="0"/>
              <a:t>The first call is to </a:t>
            </a:r>
            <a:r>
              <a:rPr lang="en-US" sz="2000" b="1" dirty="0" smtClean="0"/>
              <a:t>input(…)</a:t>
            </a:r>
            <a:r>
              <a:rPr lang="en-US" sz="2000" dirty="0" smtClean="0"/>
              <a:t>, which uses the string </a:t>
            </a:r>
            <a:r>
              <a:rPr lang="en-US" sz="2000" b="1" dirty="0" smtClean="0"/>
              <a:t>“Enter a number ”</a:t>
            </a:r>
            <a:r>
              <a:rPr lang="en-US" sz="2000" dirty="0" smtClean="0"/>
              <a:t> as its argument.  It displays that string, waits for user input, and returns whatever the user types (as a string).</a:t>
            </a:r>
          </a:p>
          <a:p>
            <a:pPr lvl="1"/>
            <a:r>
              <a:rPr lang="en-US" sz="2000" dirty="0" smtClean="0"/>
              <a:t>The return value from </a:t>
            </a:r>
            <a:r>
              <a:rPr lang="en-US" sz="2000" b="1" dirty="0" smtClean="0"/>
              <a:t>input(…)</a:t>
            </a:r>
            <a:r>
              <a:rPr lang="en-US" sz="2000" dirty="0" smtClean="0"/>
              <a:t> is used as an argument to the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(…)</a:t>
            </a:r>
            <a:r>
              <a:rPr lang="en-US" sz="2000" dirty="0" smtClean="0"/>
              <a:t> function, which returns the string converted to an integer.</a:t>
            </a:r>
          </a:p>
          <a:p>
            <a:pPr lvl="1"/>
            <a:r>
              <a:rPr lang="en-US" sz="2000" dirty="0" smtClean="0"/>
              <a:t>Finally, the integer returned from the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(…)</a:t>
            </a:r>
            <a:r>
              <a:rPr lang="en-US" sz="2000" dirty="0" smtClean="0"/>
              <a:t> function is stored into the variable </a:t>
            </a:r>
            <a:r>
              <a:rPr lang="en-US" sz="2000" b="1" dirty="0" smtClean="0"/>
              <a:t>n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functions: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0" y="2275374"/>
            <a:ext cx="1752600" cy="172235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/>
              <a:t>input(…)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display the string argument, then read what the user types, as a string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3864" y="3371671"/>
            <a:ext cx="457200" cy="185133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10000" y="3371671"/>
            <a:ext cx="1447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whatever the user just typed, as a string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29200" y="4343400"/>
            <a:ext cx="419100" cy="192024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48300" y="4105870"/>
            <a:ext cx="1676400" cy="138053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(...)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convert whatever the user just typed  into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form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24700" y="5527219"/>
            <a:ext cx="228600" cy="187781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7200900" y="5527219"/>
            <a:ext cx="144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converted result, as an </a:t>
            </a:r>
            <a:r>
              <a:rPr lang="en-US" b="1" dirty="0" err="1" smtClean="0"/>
              <a:t>int</a:t>
            </a:r>
            <a:endParaRPr lang="en-US" b="1" dirty="0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0" y="1868269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“Enter a number 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19200" y="2404261"/>
            <a:ext cx="457200" cy="220678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056" y="2757477"/>
            <a:ext cx="1295400" cy="1128534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Argument for </a:t>
            </a:r>
            <a:r>
              <a:rPr lang="en-US" b="1" dirty="0" smtClean="0"/>
              <a:t>input(…)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2362200" y="4691495"/>
            <a:ext cx="2535174" cy="794905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Return from </a:t>
            </a:r>
            <a:r>
              <a:rPr lang="en-US" b="1" dirty="0" smtClean="0"/>
              <a:t>input(…)</a:t>
            </a:r>
            <a:r>
              <a:rPr lang="en-US" dirty="0" smtClean="0"/>
              <a:t>, </a:t>
            </a:r>
          </a:p>
          <a:p>
            <a:pPr algn="ctr">
              <a:defRPr/>
            </a:pPr>
            <a:r>
              <a:rPr lang="en-US" dirty="0" smtClean="0"/>
              <a:t>argument for </a:t>
            </a:r>
            <a:r>
              <a:rPr lang="en-US" b="1" dirty="0" err="1" smtClean="0"/>
              <a:t>int</a:t>
            </a:r>
            <a:r>
              <a:rPr lang="en-US" b="1" dirty="0" smtClean="0"/>
              <a:t>(…)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5018913" y="6205019"/>
            <a:ext cx="2535174" cy="50622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Return from </a:t>
            </a:r>
            <a:r>
              <a:rPr lang="en-US" b="1" dirty="0" err="1" smtClean="0"/>
              <a:t>int</a:t>
            </a:r>
            <a:r>
              <a:rPr lang="en-US" b="1" dirty="0" smtClean="0"/>
              <a:t>(…)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6951187"/>
      </p:ext>
    </p:extLst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4687</TotalTime>
  <Words>798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Symbol</vt:lpstr>
      <vt:lpstr>Wingdings</vt:lpstr>
      <vt:lpstr>LeeModel1</vt:lpstr>
      <vt:lpstr>Functions</vt:lpstr>
      <vt:lpstr>Functions</vt:lpstr>
      <vt:lpstr>Functions</vt:lpstr>
      <vt:lpstr>Functions</vt:lpstr>
      <vt:lpstr>Functions</vt:lpstr>
      <vt:lpstr>Built-in functions</vt:lpstr>
      <vt:lpstr>Built-in functions: examples</vt:lpstr>
      <vt:lpstr>Built-in functions: examples</vt:lpstr>
      <vt:lpstr>Built-in functions: examples</vt:lpstr>
      <vt:lpstr>Built-in functions: examples</vt:lpstr>
      <vt:lpstr>Built-in math functions</vt:lpstr>
      <vt:lpstr>A few built-in math functions</vt:lpstr>
      <vt:lpstr>Built-in math functions: example</vt:lpstr>
      <vt:lpstr>Built-in math functions: example</vt:lpstr>
      <vt:lpstr>Built-in math functions: example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406</cp:revision>
  <dcterms:created xsi:type="dcterms:W3CDTF">2007-01-30T15:49:58Z</dcterms:created>
  <dcterms:modified xsi:type="dcterms:W3CDTF">2014-04-14T16:50:21Z</dcterms:modified>
</cp:coreProperties>
</file>