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56" r:id="rId3"/>
    <p:sldId id="433" r:id="rId4"/>
    <p:sldId id="426" r:id="rId5"/>
    <p:sldId id="427" r:id="rId6"/>
    <p:sldId id="428" r:id="rId7"/>
    <p:sldId id="429" r:id="rId8"/>
    <p:sldId id="434" r:id="rId9"/>
    <p:sldId id="435" r:id="rId10"/>
    <p:sldId id="436" r:id="rId11"/>
    <p:sldId id="437" r:id="rId12"/>
    <p:sldId id="438" r:id="rId13"/>
    <p:sldId id="439" r:id="rId14"/>
    <p:sldId id="44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98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E96F-864D-4B1C-BFB5-365EE7E4D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0FB37-5505-4360-AE16-D20DB43B1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2034A-2EEB-4917-8090-F7C7390CC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98C91-7BB0-4CA8-88B7-E41E09F46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5FA07-6717-4A6A-8B91-439DAF255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4B05C-637A-4FC0-8378-34FC5C3A7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49F8-5A94-4D6E-AC68-A5E276F8D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33F4F-2707-4D26-8D8A-51FAEC85F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8C443-94DD-45C0-B6B5-B60A85EAC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DDA05-66A2-4F94-AE44-5402D4242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0678-E727-4151-858C-8AD4EB25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D17BC-E33A-4B45-B7D7-9D14AA50A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27C8CE05-5B25-458D-BB23-40EF5FD04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Writing Custom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6800" y="2590800"/>
            <a:ext cx="662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numToppings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(input("How many toppings ?"))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 "That pizza will be $" +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numToppings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)) )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685800"/>
          </a:xfrm>
        </p:spPr>
        <p:txBody>
          <a:bodyPr/>
          <a:lstStyle/>
          <a:p>
            <a:pPr lvl="0">
              <a:defRPr/>
            </a:pPr>
            <a:r>
              <a:rPr lang="en-US" sz="2400" dirty="0" smtClean="0"/>
              <a:t>Or this: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4466272"/>
            <a:ext cx="5943600" cy="1477328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“Ask the user to enter his/her desired number of toppings.  Store that into the variable </a:t>
            </a:r>
            <a:r>
              <a:rPr lang="en-US" b="1" dirty="0" err="1" smtClean="0"/>
              <a:t>numToppings</a:t>
            </a:r>
            <a:r>
              <a:rPr lang="en-US" dirty="0" smtClean="0"/>
              <a:t>.  Then use </a:t>
            </a:r>
            <a:r>
              <a:rPr lang="en-US" b="1" dirty="0" err="1" smtClean="0"/>
              <a:t>numToppings</a:t>
            </a:r>
            <a:r>
              <a:rPr lang="en-US" dirty="0" smtClean="0"/>
              <a:t> as the argument to </a:t>
            </a:r>
            <a:r>
              <a:rPr lang="en-US" b="1" dirty="0" err="1" smtClean="0"/>
              <a:t>pizzaCost</a:t>
            </a:r>
            <a:r>
              <a:rPr lang="en-US" dirty="0" smtClean="0"/>
              <a:t>, and display the return value from </a:t>
            </a:r>
            <a:r>
              <a:rPr lang="en-US" b="1" dirty="0" err="1" smtClean="0"/>
              <a:t>pizzaCost</a:t>
            </a:r>
            <a:r>
              <a:rPr lang="en-US" dirty="0" smtClean="0"/>
              <a:t> on the screen along with the indicated message.”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More pizza!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modify the </a:t>
            </a:r>
            <a:r>
              <a:rPr lang="en-US" b="1" dirty="0" err="1" smtClean="0"/>
              <a:t>pizzaCost</a:t>
            </a:r>
            <a:r>
              <a:rPr lang="en-US" b="1" dirty="0" smtClean="0"/>
              <a:t>(…)</a:t>
            </a:r>
            <a:r>
              <a:rPr lang="en-US" dirty="0" smtClean="0"/>
              <a:t> function to also account for the </a:t>
            </a:r>
            <a:r>
              <a:rPr lang="en-US" u="sng" dirty="0" smtClean="0"/>
              <a:t>size</a:t>
            </a:r>
            <a:r>
              <a:rPr lang="en-US" dirty="0" smtClean="0"/>
              <a:t> of the pizza:</a:t>
            </a:r>
          </a:p>
          <a:p>
            <a:pPr lvl="1"/>
            <a:r>
              <a:rPr lang="en-US" dirty="0" smtClean="0"/>
              <a:t>A small pizza has a base price of $8.00, with additional toppings costing $1.00 each</a:t>
            </a:r>
          </a:p>
          <a:p>
            <a:pPr lvl="1"/>
            <a:r>
              <a:rPr lang="en-US" dirty="0" smtClean="0"/>
              <a:t>A medium pizza has a base price of $12.00, with additional toppings costing $1.25 each</a:t>
            </a:r>
          </a:p>
          <a:p>
            <a:pPr lvl="1"/>
            <a:r>
              <a:rPr lang="en-US" dirty="0" smtClean="0"/>
              <a:t>A large pizza has a base price of $15.00, with additional toppings costing $1.50 each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More pizza!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our </a:t>
            </a:r>
            <a:r>
              <a:rPr lang="en-US" b="1" dirty="0" err="1" smtClean="0"/>
              <a:t>pizzaCost</a:t>
            </a:r>
            <a:r>
              <a:rPr lang="en-US" b="1" dirty="0" smtClean="0"/>
              <a:t>(…)</a:t>
            </a:r>
            <a:r>
              <a:rPr lang="en-US" dirty="0" smtClean="0"/>
              <a:t> function would need </a:t>
            </a:r>
            <a:r>
              <a:rPr lang="en-US" u="sng" dirty="0" smtClean="0"/>
              <a:t>two</a:t>
            </a:r>
            <a:r>
              <a:rPr lang="en-US" dirty="0" smtClean="0"/>
              <a:t> inputs: the size of the pizza, and the number of toppings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4076481"/>
            <a:ext cx="11430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562600" y="4333875"/>
            <a:ext cx="9906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914400" y="3733800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Size of pizza, </a:t>
            </a:r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477000" y="4068544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Price of the pizza</a:t>
            </a:r>
            <a:endParaRPr lang="en-US" b="1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43000" y="5324475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inputs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b="1" dirty="0" smtClean="0"/>
              <a:t>parameters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smtClean="0"/>
              <a:t>arguments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9000" y="53340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actions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15000" y="5334000"/>
            <a:ext cx="198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output</a:t>
            </a:r>
          </a:p>
          <a:p>
            <a:pPr algn="ctr"/>
            <a:r>
              <a:rPr lang="en-US"/>
              <a:t>(</a:t>
            </a:r>
            <a:r>
              <a:rPr lang="en-US" b="1"/>
              <a:t>return value</a:t>
            </a:r>
            <a:r>
              <a:rPr lang="en-US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3648075"/>
            <a:ext cx="2209800" cy="133486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/>
              <a:t>pizzaCost</a:t>
            </a:r>
            <a:r>
              <a:rPr lang="en-US" b="1" dirty="0" smtClean="0"/>
              <a:t>(s, t)</a:t>
            </a:r>
            <a:br>
              <a:rPr lang="en-US" b="1" dirty="0" smtClean="0"/>
            </a:br>
            <a:r>
              <a:rPr lang="en-US" dirty="0" smtClean="0"/>
              <a:t>calculate the cost of a size </a:t>
            </a:r>
            <a:r>
              <a:rPr lang="en-US" b="1" dirty="0" smtClean="0"/>
              <a:t>s</a:t>
            </a:r>
            <a:r>
              <a:rPr lang="en-US" dirty="0" smtClean="0"/>
              <a:t> pizza with </a:t>
            </a:r>
            <a:r>
              <a:rPr lang="en-US" b="1" dirty="0" smtClean="0"/>
              <a:t>t</a:t>
            </a:r>
            <a:r>
              <a:rPr lang="en-US" dirty="0" smtClean="0"/>
              <a:t> toppings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4722812"/>
            <a:ext cx="11430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33400" y="4419600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Number of toppings, </a:t>
            </a:r>
            <a:r>
              <a:rPr lang="en-US" b="1" dirty="0" smtClean="0"/>
              <a:t>t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More pizza!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447800" y="2667000"/>
            <a:ext cx="6781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(s, t):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if s == "small":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basePrice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8.00</a:t>
            </a:r>
            <a:br>
              <a:rPr lang="en-US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toppingPrice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1.00</a:t>
            </a:r>
            <a:br>
              <a:rPr lang="en-US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s == "medium":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basePrice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12.00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toppingPrice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1.25</a:t>
            </a:r>
            <a:br>
              <a:rPr lang="en-US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basePrice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15.00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toppingPrice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= 1.50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cost =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basePrice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toppingPrice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*t</a:t>
            </a:r>
            <a:br>
              <a:rPr lang="en-US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return cost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838200" y="1981200"/>
            <a:ext cx="7693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Here’s a revised definition for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pizzaCost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(…)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More pizza!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when we call the function </a:t>
            </a:r>
            <a:r>
              <a:rPr lang="en-US" sz="2400" b="1" dirty="0" err="1" smtClean="0"/>
              <a:t>pizzaCost</a:t>
            </a:r>
            <a:r>
              <a:rPr lang="en-US" sz="2400" b="1" dirty="0" smtClean="0"/>
              <a:t>(…)</a:t>
            </a:r>
            <a:r>
              <a:rPr lang="en-US" sz="2400" dirty="0" smtClean="0"/>
              <a:t>, we need to give it </a:t>
            </a:r>
            <a:r>
              <a:rPr lang="en-US" sz="2400" u="sng" dirty="0" smtClean="0"/>
              <a:t>two</a:t>
            </a:r>
            <a:r>
              <a:rPr lang="en-US" sz="2400" dirty="0" smtClean="0"/>
              <a:t> inputs:</a:t>
            </a:r>
          </a:p>
          <a:p>
            <a:pPr lvl="1"/>
            <a:r>
              <a:rPr lang="en-US" sz="2000" dirty="0" smtClean="0"/>
              <a:t>The first input is a string (either “small”, “medium”, or “large”) representing the size of the pizza</a:t>
            </a:r>
          </a:p>
          <a:p>
            <a:pPr lvl="1"/>
            <a:r>
              <a:rPr lang="en-US" sz="2000" dirty="0" smtClean="0"/>
              <a:t>The second input is a number representing the number of toppings on the pizza</a:t>
            </a:r>
          </a:p>
          <a:p>
            <a:r>
              <a:rPr lang="en-US" sz="2400" dirty="0" smtClean="0"/>
              <a:t>Caution: The number of inputs supplied when calling a function must match the number of inputs specified in the function definition!  Try calling </a:t>
            </a:r>
            <a:r>
              <a:rPr lang="en-US" sz="2400" b="1" dirty="0" err="1" smtClean="0"/>
              <a:t>pizzaCost</a:t>
            </a:r>
            <a:r>
              <a:rPr lang="en-US" sz="2400" b="1" dirty="0" smtClean="0"/>
              <a:t>(…)</a:t>
            </a:r>
            <a:r>
              <a:rPr lang="en-US" sz="2400" dirty="0" smtClean="0"/>
              <a:t> with 1 or 3 inputs, and you will get an error.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many built-in functions, but you can also define your own “custom” functions.</a:t>
            </a:r>
          </a:p>
          <a:p>
            <a:r>
              <a:rPr lang="en-US" dirty="0" smtClean="0"/>
              <a:t>To define a custom function, you must specify four things: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name</a:t>
            </a:r>
            <a:r>
              <a:rPr lang="en-US" dirty="0" smtClean="0"/>
              <a:t> for the function</a:t>
            </a:r>
          </a:p>
          <a:p>
            <a:pPr lvl="1"/>
            <a:r>
              <a:rPr lang="en-US" dirty="0" smtClean="0"/>
              <a:t>What </a:t>
            </a:r>
            <a:r>
              <a:rPr lang="en-US" b="1" dirty="0" smtClean="0"/>
              <a:t>inputs</a:t>
            </a:r>
            <a:r>
              <a:rPr lang="en-US" dirty="0" smtClean="0"/>
              <a:t> (parameters/arguments) the function takes</a:t>
            </a:r>
          </a:p>
          <a:p>
            <a:pPr lvl="1"/>
            <a:r>
              <a:rPr lang="en-US" dirty="0" smtClean="0"/>
              <a:t>What </a:t>
            </a:r>
            <a:r>
              <a:rPr lang="en-US" b="1" dirty="0" smtClean="0"/>
              <a:t>actions</a:t>
            </a:r>
            <a:r>
              <a:rPr lang="en-US" dirty="0" smtClean="0"/>
              <a:t> the function performs on those inputs</a:t>
            </a:r>
          </a:p>
          <a:p>
            <a:pPr lvl="1"/>
            <a:r>
              <a:rPr lang="en-US" dirty="0" smtClean="0"/>
              <a:t>What </a:t>
            </a:r>
            <a:r>
              <a:rPr lang="en-US" b="1" dirty="0" smtClean="0"/>
              <a:t>output</a:t>
            </a:r>
            <a:r>
              <a:rPr lang="en-US" dirty="0" smtClean="0"/>
              <a:t> (return value) the function gives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Example:</a:t>
            </a:r>
            <a:r>
              <a:rPr lang="en-US" dirty="0" smtClean="0"/>
              <a:t> Let’s go back to the pizza ordering scenario we had earlier in the semester.  Suppose you want to be able to compute the price of a pizza according to its number of toppings:</a:t>
            </a:r>
          </a:p>
          <a:p>
            <a:pPr lvl="1"/>
            <a:r>
              <a:rPr lang="en-US" dirty="0" smtClean="0"/>
              <a:t>A cheese pizza costs $15.00</a:t>
            </a:r>
          </a:p>
          <a:p>
            <a:pPr lvl="1"/>
            <a:r>
              <a:rPr lang="en-US" dirty="0" smtClean="0"/>
              <a:t>Each additional topping costs $1.50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write a custom function to handle this!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4113212"/>
            <a:ext cx="11430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4038600"/>
            <a:ext cx="9906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Number of toppings, </a:t>
            </a:r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477000" y="3773269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Price of the pizza</a:t>
            </a:r>
            <a:endParaRPr lang="en-US" b="1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143000" y="5029200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b="1" dirty="0" smtClean="0"/>
              <a:t>parameter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smtClean="0"/>
              <a:t>argument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29000" y="5038725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actions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15000" y="5038725"/>
            <a:ext cx="198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output</a:t>
            </a:r>
          </a:p>
          <a:p>
            <a:pPr algn="ctr"/>
            <a:r>
              <a:rPr lang="en-US"/>
              <a:t>(</a:t>
            </a:r>
            <a:r>
              <a:rPr lang="en-US" b="1"/>
              <a:t>return value</a:t>
            </a:r>
            <a:r>
              <a:rPr lang="en-US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209800" cy="133486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/>
              <a:t>pizzaCost</a:t>
            </a:r>
            <a:r>
              <a:rPr lang="en-US" b="1" dirty="0" smtClean="0"/>
              <a:t>(t)</a:t>
            </a:r>
            <a:br>
              <a:rPr lang="en-US" b="1" dirty="0" smtClean="0"/>
            </a:br>
            <a:r>
              <a:rPr lang="en-US" dirty="0" smtClean="0"/>
              <a:t>calculate the cost of a pizza with </a:t>
            </a:r>
            <a:r>
              <a:rPr lang="en-US" b="1" dirty="0" smtClean="0"/>
              <a:t>t</a:t>
            </a:r>
            <a:r>
              <a:rPr lang="en-US" dirty="0" smtClean="0"/>
              <a:t> toppings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4343400"/>
          </a:xfrm>
        </p:spPr>
        <p:txBody>
          <a:bodyPr/>
          <a:lstStyle/>
          <a:p>
            <a:r>
              <a:rPr lang="en-US" sz="2400" dirty="0" smtClean="0"/>
              <a:t>When you define a custom function in Python, you need to include two parts, the </a:t>
            </a:r>
            <a:r>
              <a:rPr lang="en-US" sz="2400" b="1" dirty="0" smtClean="0"/>
              <a:t>header</a:t>
            </a:r>
            <a:r>
              <a:rPr lang="en-US" sz="2400" dirty="0" smtClean="0"/>
              <a:t> and the </a:t>
            </a:r>
            <a:r>
              <a:rPr lang="en-US" sz="2400" b="1" dirty="0" smtClean="0"/>
              <a:t>body</a:t>
            </a:r>
          </a:p>
          <a:p>
            <a:pPr lvl="1"/>
            <a:r>
              <a:rPr lang="en-US" sz="2000" dirty="0" smtClean="0"/>
              <a:t>The header is the first line of the function.  It begins with </a:t>
            </a:r>
            <a:r>
              <a:rPr lang="en-US" sz="2000" b="1" dirty="0" smtClean="0"/>
              <a:t>def</a:t>
            </a:r>
            <a:r>
              <a:rPr lang="en-US" sz="2000" dirty="0" smtClean="0"/>
              <a:t>, followed by the name you want to give to the function and its parameters (inputs) in parentheses.  It ends in a colon, just like an </a:t>
            </a:r>
            <a:r>
              <a:rPr lang="en-US" sz="2000" b="1" dirty="0" smtClean="0"/>
              <a:t>if</a:t>
            </a:r>
            <a:r>
              <a:rPr lang="en-US" sz="2000" dirty="0" smtClean="0"/>
              <a:t> or </a:t>
            </a:r>
            <a:r>
              <a:rPr lang="en-US" sz="2000" b="1" dirty="0" smtClean="0"/>
              <a:t>while</a:t>
            </a:r>
            <a:r>
              <a:rPr lang="en-US" sz="2000" dirty="0" smtClean="0"/>
              <a:t> statement.</a:t>
            </a:r>
          </a:p>
          <a:p>
            <a:pPr lvl="1"/>
            <a:r>
              <a:rPr lang="en-US" sz="2000" dirty="0" smtClean="0"/>
              <a:t>The statements </a:t>
            </a:r>
            <a:r>
              <a:rPr lang="en-US" sz="2000" u="sng" dirty="0" smtClean="0"/>
              <a:t>indented</a:t>
            </a:r>
            <a:r>
              <a:rPr lang="en-US" sz="2000" dirty="0" smtClean="0"/>
              <a:t> below the </a:t>
            </a:r>
            <a:r>
              <a:rPr lang="en-US" sz="2000" b="1" dirty="0" smtClean="0"/>
              <a:t>def</a:t>
            </a:r>
            <a:r>
              <a:rPr lang="en-US" sz="2000" dirty="0" smtClean="0"/>
              <a:t> form the body of the function – this is where you specify what actions the function should perform</a:t>
            </a:r>
          </a:p>
          <a:p>
            <a:r>
              <a:rPr lang="en-US" sz="2400" dirty="0" smtClean="0"/>
              <a:t>If your function returns something as output, use the </a:t>
            </a:r>
            <a:r>
              <a:rPr lang="en-US" sz="2400" b="1" dirty="0" smtClean="0"/>
              <a:t>return</a:t>
            </a:r>
            <a:r>
              <a:rPr lang="en-US" sz="2400" dirty="0" smtClean="0"/>
              <a:t> statement to specify what to return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9201" y="3200400"/>
            <a:ext cx="6781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47800" y="30480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(t):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cost = 15.00 + 1.50*t</a:t>
            </a:r>
            <a:br>
              <a:rPr lang="en-US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return cost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3048000"/>
            <a:ext cx="1828800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4572000" y="3213308"/>
            <a:ext cx="685800" cy="193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0200" y="3569732"/>
            <a:ext cx="1828800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029200" y="3417332"/>
            <a:ext cx="304800" cy="609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1066800"/>
          </a:xfrm>
        </p:spPr>
        <p:txBody>
          <a:bodyPr/>
          <a:lstStyle/>
          <a:p>
            <a:r>
              <a:rPr lang="en-US" sz="2400" dirty="0" smtClean="0"/>
              <a:t>A custom function for our pizza scenario might look like this: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1375" y="4343400"/>
            <a:ext cx="7693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Defining the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alone doesn’t make the program do anything!  If you run a file containing just a function definition, nothing will happen.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6800" y="3657600"/>
            <a:ext cx="6781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(t):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cost = 15.00 + 1.50*t</a:t>
            </a:r>
            <a:br>
              <a:rPr lang="en-US" b="1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return cost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(4)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1752600"/>
          </a:xfrm>
        </p:spPr>
        <p:txBody>
          <a:bodyPr/>
          <a:lstStyle/>
          <a:p>
            <a:pPr lvl="0">
              <a:defRPr/>
            </a:pPr>
            <a:r>
              <a:rPr lang="en-US" sz="2400" dirty="0" smtClean="0"/>
              <a:t>You must </a:t>
            </a:r>
            <a:r>
              <a:rPr lang="en-US" sz="2400" b="1" dirty="0" smtClean="0"/>
              <a:t>call</a:t>
            </a:r>
            <a:r>
              <a:rPr lang="en-US" sz="2400" dirty="0" smtClean="0"/>
              <a:t> the function to actually run it.  To call a function, simply type its name followed by parentheses.  Within the parentheses, specify what value(s) you want to use as arguments.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505200"/>
            <a:ext cx="2438400" cy="92333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definition – must come </a:t>
            </a:r>
            <a:r>
              <a:rPr lang="en-US" u="sng" dirty="0" smtClean="0"/>
              <a:t>before</a:t>
            </a:r>
            <a:r>
              <a:rPr lang="en-US" dirty="0" smtClean="0"/>
              <a:t> calling the function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581400" y="3966865"/>
            <a:ext cx="2819400" cy="2241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4953000"/>
            <a:ext cx="2590800" cy="120032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call – in this case you’re saying to use 4 as the argument to </a:t>
            </a:r>
            <a:r>
              <a:rPr lang="en-US" b="1" dirty="0" err="1" smtClean="0"/>
              <a:t>pizzaCost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2895600" y="5414666"/>
            <a:ext cx="2133600" cy="1384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6800" y="42672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rint(c)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2209800"/>
          </a:xfrm>
        </p:spPr>
        <p:txBody>
          <a:bodyPr/>
          <a:lstStyle/>
          <a:p>
            <a:pPr lvl="0">
              <a:defRPr/>
            </a:pPr>
            <a:r>
              <a:rPr lang="en-US" sz="2400" dirty="0" smtClean="0"/>
              <a:t>But wait!  The code on the previous slide still doesn’t appear to do anything when you run it.</a:t>
            </a:r>
          </a:p>
          <a:p>
            <a:pPr lvl="0">
              <a:defRPr/>
            </a:pPr>
            <a:r>
              <a:rPr lang="en-US" sz="2400" dirty="0" smtClean="0"/>
              <a:t>That’s because you haven’t told it what to do with the value returned from the function call.</a:t>
            </a:r>
          </a:p>
          <a:p>
            <a:pPr lvl="0">
              <a:defRPr/>
            </a:pPr>
            <a:r>
              <a:rPr lang="en-US" sz="2400" dirty="0" smtClean="0"/>
              <a:t>You could do this: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4191000"/>
            <a:ext cx="4038600" cy="914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“Store the value returned from </a:t>
            </a:r>
            <a:r>
              <a:rPr lang="en-US" b="1" dirty="0" err="1" smtClean="0"/>
              <a:t>pizzaCost</a:t>
            </a:r>
            <a:r>
              <a:rPr lang="en-US" b="1" dirty="0" smtClean="0"/>
              <a:t>(4)</a:t>
            </a:r>
            <a:r>
              <a:rPr lang="en-US" dirty="0" smtClean="0"/>
              <a:t> into the variable </a:t>
            </a:r>
            <a:r>
              <a:rPr lang="en-US" b="1" dirty="0" smtClean="0"/>
              <a:t>c</a:t>
            </a:r>
            <a:r>
              <a:rPr lang="en-US" dirty="0" smtClean="0"/>
              <a:t>.  Then display the value of </a:t>
            </a:r>
            <a:r>
              <a:rPr lang="en-US" b="1" dirty="0" smtClean="0"/>
              <a:t>c</a:t>
            </a:r>
            <a:r>
              <a:rPr lang="en-US" dirty="0" smtClean="0"/>
              <a:t>.”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5257800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this: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66800" y="57912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rint(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(4))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5562600"/>
            <a:ext cx="4038600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“Display the value returned from </a:t>
            </a:r>
            <a:r>
              <a:rPr lang="en-US" b="1" dirty="0" err="1" smtClean="0"/>
              <a:t>pizzaCost</a:t>
            </a:r>
            <a:r>
              <a:rPr lang="en-US" b="1" dirty="0" smtClean="0"/>
              <a:t>(4)</a:t>
            </a:r>
            <a:r>
              <a:rPr lang="en-US" dirty="0" smtClean="0"/>
              <a:t>.”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pizza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6800" y="25908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total =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(4) +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print(total)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93025" cy="685800"/>
          </a:xfrm>
        </p:spPr>
        <p:txBody>
          <a:bodyPr/>
          <a:lstStyle/>
          <a:p>
            <a:pPr lvl="0">
              <a:defRPr/>
            </a:pPr>
            <a:r>
              <a:rPr lang="en-US" sz="2400" dirty="0" smtClean="0"/>
              <a:t>Or this: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3066871"/>
            <a:ext cx="4724400" cy="120032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“Add the return values from </a:t>
            </a:r>
            <a:r>
              <a:rPr lang="en-US" b="1" dirty="0" err="1" smtClean="0"/>
              <a:t>pizzaCost</a:t>
            </a:r>
            <a:r>
              <a:rPr lang="en-US" b="1" dirty="0" smtClean="0"/>
              <a:t>(4)</a:t>
            </a:r>
            <a:r>
              <a:rPr lang="en-US" dirty="0" smtClean="0"/>
              <a:t> and </a:t>
            </a:r>
            <a:r>
              <a:rPr lang="en-US" b="1" dirty="0" err="1" smtClean="0"/>
              <a:t>pizzaCost</a:t>
            </a:r>
            <a:r>
              <a:rPr lang="en-US" b="1" dirty="0" smtClean="0"/>
              <a:t>(2)</a:t>
            </a:r>
            <a:r>
              <a:rPr lang="en-US" dirty="0" smtClean="0"/>
              <a:t> together.  Store that result into the variable </a:t>
            </a:r>
            <a:r>
              <a:rPr lang="en-US" b="1" dirty="0" smtClean="0"/>
              <a:t>total</a:t>
            </a:r>
            <a:r>
              <a:rPr lang="en-US" dirty="0" smtClean="0"/>
              <a:t>.  Then display the value of </a:t>
            </a:r>
            <a:r>
              <a:rPr lang="en-US" b="1" dirty="0" smtClean="0"/>
              <a:t>total</a:t>
            </a:r>
            <a:r>
              <a:rPr lang="en-US" dirty="0" smtClean="0"/>
              <a:t>.”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8200" y="4572000"/>
            <a:ext cx="7693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this: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66800" y="51054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(4) +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pizzaCost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(2))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0" y="5715000"/>
            <a:ext cx="4495800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“Display the sum of return values from </a:t>
            </a:r>
            <a:r>
              <a:rPr lang="en-US" b="1" dirty="0" err="1" smtClean="0"/>
              <a:t>pizzaCost</a:t>
            </a:r>
            <a:r>
              <a:rPr lang="en-US" b="1" dirty="0" smtClean="0"/>
              <a:t>(4)</a:t>
            </a:r>
            <a:r>
              <a:rPr lang="en-US" dirty="0" smtClean="0"/>
              <a:t> and </a:t>
            </a:r>
            <a:r>
              <a:rPr lang="en-US" b="1" dirty="0" err="1" smtClean="0"/>
              <a:t>pizzaCost</a:t>
            </a:r>
            <a:r>
              <a:rPr lang="en-US" b="1" dirty="0" smtClean="0"/>
              <a:t>(2)</a:t>
            </a:r>
            <a:r>
              <a:rPr lang="en-US" dirty="0" smtClean="0"/>
              <a:t>.”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5125</TotalTime>
  <Words>853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Wingdings</vt:lpstr>
      <vt:lpstr>LeeModel1</vt:lpstr>
      <vt:lpstr>Writing Custom Functions</vt:lpstr>
      <vt:lpstr>Custom functions</vt:lpstr>
      <vt:lpstr>Example: pizza</vt:lpstr>
      <vt:lpstr>Example: pizza</vt:lpstr>
      <vt:lpstr>Example: pizza</vt:lpstr>
      <vt:lpstr>Example: pizza</vt:lpstr>
      <vt:lpstr>Example: pizza</vt:lpstr>
      <vt:lpstr>Example: pizza</vt:lpstr>
      <vt:lpstr>Example: pizza</vt:lpstr>
      <vt:lpstr>Example: pizza</vt:lpstr>
      <vt:lpstr>Example: More pizza!</vt:lpstr>
      <vt:lpstr>Example: More pizza!</vt:lpstr>
      <vt:lpstr>Example: More pizza!</vt:lpstr>
      <vt:lpstr>Example: More pizza!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421</cp:revision>
  <dcterms:created xsi:type="dcterms:W3CDTF">2007-01-30T15:49:58Z</dcterms:created>
  <dcterms:modified xsi:type="dcterms:W3CDTF">2014-04-16T17:31:38Z</dcterms:modified>
</cp:coreProperties>
</file>