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4"/>
  </p:notesMasterIdLst>
  <p:sldIdLst>
    <p:sldId id="256" r:id="rId2"/>
    <p:sldId id="337" r:id="rId3"/>
    <p:sldId id="338" r:id="rId4"/>
    <p:sldId id="354" r:id="rId5"/>
    <p:sldId id="339" r:id="rId6"/>
    <p:sldId id="303"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295" r:id="rId22"/>
    <p:sldId id="297"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FF"/>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136" y="8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7E45734-877A-4272-A760-211F732D14CB}" type="slidenum">
              <a:rPr lang="en-US"/>
              <a:pPr>
                <a:defRPr/>
              </a:pPr>
              <a:t>‹#›</a:t>
            </a:fld>
            <a:endParaRPr lang="en-US"/>
          </a:p>
        </p:txBody>
      </p:sp>
    </p:spTree>
    <p:extLst>
      <p:ext uri="{BB962C8B-B14F-4D97-AF65-F5344CB8AC3E}">
        <p14:creationId xmlns:p14="http://schemas.microsoft.com/office/powerpoint/2010/main" val="9084803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9D8E16E-A20F-440C-86FA-BE7DAC8E1B64}" type="slidenum">
              <a:rPr lang="en-US" smtClean="0"/>
              <a:pPr/>
              <a:t>2</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noFill/>
          <a:ln/>
        </p:spPr>
        <p:txBody>
          <a:bodyPr wrap="none" anchor="ctr"/>
          <a:lstStyle/>
          <a:p>
            <a:pPr eaLnBrk="1" hangingPunct="1"/>
            <a:endParaRPr lang="en-US"/>
          </a:p>
        </p:txBody>
      </p:sp>
    </p:spTree>
    <p:extLst>
      <p:ext uri="{BB962C8B-B14F-4D97-AF65-F5344CB8AC3E}">
        <p14:creationId xmlns:p14="http://schemas.microsoft.com/office/powerpoint/2010/main" val="2103156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1487B88C-0E6F-4788-9836-10464DD15380}" type="slidenum">
              <a:rPr lang="en-US" smtClean="0"/>
              <a:pPr/>
              <a:t>15</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noFill/>
          <a:ln/>
        </p:spPr>
        <p:txBody>
          <a:bodyPr wrap="none" anchor="ctr"/>
          <a:lstStyle/>
          <a:p>
            <a:pPr eaLnBrk="1" hangingPunct="1"/>
            <a:endParaRPr lang="en-US"/>
          </a:p>
        </p:txBody>
      </p:sp>
    </p:spTree>
    <p:extLst>
      <p:ext uri="{BB962C8B-B14F-4D97-AF65-F5344CB8AC3E}">
        <p14:creationId xmlns:p14="http://schemas.microsoft.com/office/powerpoint/2010/main" val="2175312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89D122F9-F596-408D-B58E-2E8FDE92AB58}" type="slidenum">
              <a:rPr lang="en-US" smtClean="0"/>
              <a:pPr/>
              <a:t>16</a:t>
            </a:fld>
            <a:endParaRPr lang="en-US"/>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noFill/>
          <a:ln/>
        </p:spPr>
        <p:txBody>
          <a:bodyPr wrap="none" anchor="ctr"/>
          <a:lstStyle/>
          <a:p>
            <a:pPr eaLnBrk="1" hangingPunct="1"/>
            <a:endParaRPr lang="en-US"/>
          </a:p>
        </p:txBody>
      </p:sp>
    </p:spTree>
    <p:extLst>
      <p:ext uri="{BB962C8B-B14F-4D97-AF65-F5344CB8AC3E}">
        <p14:creationId xmlns:p14="http://schemas.microsoft.com/office/powerpoint/2010/main" val="1874988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961F1112-C9F3-45B0-95B7-6BC44616A5D1}" type="slidenum">
              <a:rPr lang="en-US" smtClean="0"/>
              <a:pPr/>
              <a:t>17</a:t>
            </a:fld>
            <a:endParaRPr lang="en-US"/>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noFill/>
          <a:ln/>
        </p:spPr>
        <p:txBody>
          <a:bodyPr wrap="none" anchor="ctr"/>
          <a:lstStyle/>
          <a:p>
            <a:pPr eaLnBrk="1" hangingPunct="1"/>
            <a:endParaRPr lang="en-US"/>
          </a:p>
        </p:txBody>
      </p:sp>
    </p:spTree>
    <p:extLst>
      <p:ext uri="{BB962C8B-B14F-4D97-AF65-F5344CB8AC3E}">
        <p14:creationId xmlns:p14="http://schemas.microsoft.com/office/powerpoint/2010/main" val="3664836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0D7CD18C-7B56-479E-B173-29B834A97FDF}" type="slidenum">
              <a:rPr lang="en-US" smtClean="0"/>
              <a:pPr/>
              <a:t>18</a:t>
            </a:fld>
            <a:endParaRPr lang="en-US"/>
          </a:p>
        </p:txBody>
      </p:sp>
      <p:sp>
        <p:nvSpPr>
          <p:cNvPr id="43011" name="Rectangle 2"/>
          <p:cNvSpPr>
            <a:spLocks noGrp="1" noRot="1" noChangeAspect="1" noChangeArrowheads="1" noTextEdit="1"/>
          </p:cNvSpPr>
          <p:nvPr>
            <p:ph type="sldImg"/>
          </p:nvPr>
        </p:nvSpPr>
        <p:spPr>
          <a:solidFill>
            <a:srgbClr val="FFFFFF"/>
          </a:solidFill>
          <a:ln/>
        </p:spPr>
      </p:sp>
      <p:sp>
        <p:nvSpPr>
          <p:cNvPr id="43012" name="Rectangle 3"/>
          <p:cNvSpPr>
            <a:spLocks noGrp="1" noChangeArrowheads="1"/>
          </p:cNvSpPr>
          <p:nvPr>
            <p:ph type="body" idx="1"/>
          </p:nvPr>
        </p:nvSpPr>
        <p:spPr>
          <a:noFill/>
          <a:ln/>
        </p:spPr>
        <p:txBody>
          <a:bodyPr wrap="none" anchor="ctr"/>
          <a:lstStyle/>
          <a:p>
            <a:pPr eaLnBrk="1" hangingPunct="1"/>
            <a:endParaRPr lang="en-US"/>
          </a:p>
        </p:txBody>
      </p:sp>
    </p:spTree>
    <p:extLst>
      <p:ext uri="{BB962C8B-B14F-4D97-AF65-F5344CB8AC3E}">
        <p14:creationId xmlns:p14="http://schemas.microsoft.com/office/powerpoint/2010/main" val="3218018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E64740AF-4CE4-449B-BF58-900FEAE25570}" type="slidenum">
              <a:rPr lang="en-US" smtClean="0"/>
              <a:pPr/>
              <a:t>19</a:t>
            </a:fld>
            <a:endParaRPr lang="en-US"/>
          </a:p>
        </p:txBody>
      </p:sp>
      <p:sp>
        <p:nvSpPr>
          <p:cNvPr id="44035" name="Rectangle 2"/>
          <p:cNvSpPr>
            <a:spLocks noGrp="1" noRot="1" noChangeAspect="1" noChangeArrowheads="1" noTextEdit="1"/>
          </p:cNvSpPr>
          <p:nvPr>
            <p:ph type="sldImg"/>
          </p:nvPr>
        </p:nvSpPr>
        <p:spPr>
          <a:solidFill>
            <a:srgbClr val="FFFFFF"/>
          </a:solidFill>
          <a:ln/>
        </p:spPr>
      </p:sp>
      <p:sp>
        <p:nvSpPr>
          <p:cNvPr id="44036" name="Rectangle 3"/>
          <p:cNvSpPr>
            <a:spLocks noGrp="1" noChangeArrowheads="1"/>
          </p:cNvSpPr>
          <p:nvPr>
            <p:ph type="body" idx="1"/>
          </p:nvPr>
        </p:nvSpPr>
        <p:spPr>
          <a:noFill/>
          <a:ln/>
        </p:spPr>
        <p:txBody>
          <a:bodyPr wrap="none" anchor="ctr"/>
          <a:lstStyle/>
          <a:p>
            <a:pPr eaLnBrk="1" hangingPunct="1"/>
            <a:endParaRPr lang="en-US"/>
          </a:p>
        </p:txBody>
      </p:sp>
    </p:spTree>
    <p:extLst>
      <p:ext uri="{BB962C8B-B14F-4D97-AF65-F5344CB8AC3E}">
        <p14:creationId xmlns:p14="http://schemas.microsoft.com/office/powerpoint/2010/main" val="1435998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460ECF7-E191-44F1-BFA9-445E2D435A69}" type="slidenum">
              <a:rPr lang="en-US" smtClean="0"/>
              <a:pPr/>
              <a:t>20</a:t>
            </a:fld>
            <a:endParaRPr lang="en-US"/>
          </a:p>
        </p:txBody>
      </p:sp>
      <p:sp>
        <p:nvSpPr>
          <p:cNvPr id="45059" name="Rectangle 2"/>
          <p:cNvSpPr>
            <a:spLocks noGrp="1" noRot="1" noChangeAspect="1" noChangeArrowheads="1" noTextEdit="1"/>
          </p:cNvSpPr>
          <p:nvPr>
            <p:ph type="sldImg"/>
          </p:nvPr>
        </p:nvSpPr>
        <p:spPr>
          <a:solidFill>
            <a:srgbClr val="FFFFFF"/>
          </a:solidFill>
          <a:ln/>
        </p:spPr>
      </p:sp>
      <p:sp>
        <p:nvSpPr>
          <p:cNvPr id="45060" name="Rectangle 3"/>
          <p:cNvSpPr>
            <a:spLocks noGrp="1" noChangeArrowheads="1"/>
          </p:cNvSpPr>
          <p:nvPr>
            <p:ph type="body" idx="1"/>
          </p:nvPr>
        </p:nvSpPr>
        <p:spPr>
          <a:noFill/>
          <a:ln/>
        </p:spPr>
        <p:txBody>
          <a:bodyPr wrap="none" anchor="ctr"/>
          <a:lstStyle/>
          <a:p>
            <a:pPr eaLnBrk="1" hangingPunct="1"/>
            <a:endParaRPr lang="en-US"/>
          </a:p>
        </p:txBody>
      </p:sp>
    </p:spTree>
    <p:extLst>
      <p:ext uri="{BB962C8B-B14F-4D97-AF65-F5344CB8AC3E}">
        <p14:creationId xmlns:p14="http://schemas.microsoft.com/office/powerpoint/2010/main" val="3471859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C8673665-CBCA-4817-9F93-4F7283ECF3BB}" type="slidenum">
              <a:rPr lang="en-US" smtClean="0"/>
              <a:pPr/>
              <a:t>21</a:t>
            </a:fld>
            <a:endParaRPr lang="en-US"/>
          </a:p>
        </p:txBody>
      </p:sp>
      <p:sp>
        <p:nvSpPr>
          <p:cNvPr id="28675" name="Rectangle 2"/>
          <p:cNvSpPr>
            <a:spLocks noGrp="1" noRot="1" noChangeAspect="1" noChangeArrowheads="1" noTextEdit="1"/>
          </p:cNvSpPr>
          <p:nvPr>
            <p:ph type="sldImg"/>
          </p:nvPr>
        </p:nvSpPr>
        <p:spPr>
          <a:solidFill>
            <a:srgbClr val="FFFFFF"/>
          </a:solidFill>
          <a:ln/>
        </p:spPr>
      </p:sp>
      <p:sp>
        <p:nvSpPr>
          <p:cNvPr id="28676" name="Rectangle 3"/>
          <p:cNvSpPr>
            <a:spLocks noGrp="1" noChangeArrowheads="1"/>
          </p:cNvSpPr>
          <p:nvPr>
            <p:ph type="body" idx="1"/>
          </p:nvPr>
        </p:nvSpPr>
        <p:spPr>
          <a:noFill/>
          <a:ln/>
        </p:spPr>
        <p:txBody>
          <a:bodyPr wrap="none" anchor="ctr"/>
          <a:lstStyle/>
          <a:p>
            <a:pPr eaLnBrk="1" hangingPunct="1"/>
            <a:endParaRPr lang="en-US"/>
          </a:p>
        </p:txBody>
      </p:sp>
    </p:spTree>
    <p:extLst>
      <p:ext uri="{BB962C8B-B14F-4D97-AF65-F5344CB8AC3E}">
        <p14:creationId xmlns:p14="http://schemas.microsoft.com/office/powerpoint/2010/main" val="3642297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BC379F6-8292-4F99-A951-5216798F0F6C}" type="slidenum">
              <a:rPr lang="en-US" smtClean="0"/>
              <a:pPr/>
              <a:t>22</a:t>
            </a:fld>
            <a:endParaRPr lang="en-US"/>
          </a:p>
        </p:txBody>
      </p:sp>
      <p:sp>
        <p:nvSpPr>
          <p:cNvPr id="30723" name="Rectangle 2"/>
          <p:cNvSpPr>
            <a:spLocks noGrp="1" noRot="1" noChangeAspect="1" noChangeArrowheads="1" noTextEdit="1"/>
          </p:cNvSpPr>
          <p:nvPr>
            <p:ph type="sldImg"/>
          </p:nvPr>
        </p:nvSpPr>
        <p:spPr>
          <a:solidFill>
            <a:srgbClr val="FFFFFF"/>
          </a:solidFill>
          <a:ln/>
        </p:spPr>
      </p:sp>
      <p:sp>
        <p:nvSpPr>
          <p:cNvPr id="30724" name="Rectangle 3"/>
          <p:cNvSpPr>
            <a:spLocks noGrp="1" noChangeArrowheads="1"/>
          </p:cNvSpPr>
          <p:nvPr>
            <p:ph type="body" idx="1"/>
          </p:nvPr>
        </p:nvSpPr>
        <p:spPr>
          <a:noFill/>
          <a:ln/>
        </p:spPr>
        <p:txBody>
          <a:bodyPr wrap="none" anchor="ctr"/>
          <a:lstStyle/>
          <a:p>
            <a:pPr eaLnBrk="1" hangingPunct="1"/>
            <a:endParaRPr lang="en-US"/>
          </a:p>
        </p:txBody>
      </p:sp>
    </p:spTree>
    <p:extLst>
      <p:ext uri="{BB962C8B-B14F-4D97-AF65-F5344CB8AC3E}">
        <p14:creationId xmlns:p14="http://schemas.microsoft.com/office/powerpoint/2010/main" val="924021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47ADFC63-80B4-4C40-934F-67E4302FC647}" type="slidenum">
              <a:rPr lang="en-US" smtClean="0"/>
              <a:pPr/>
              <a:t>3</a:t>
            </a:fld>
            <a:endParaRPr lang="en-US"/>
          </a:p>
        </p:txBody>
      </p:sp>
      <p:sp>
        <p:nvSpPr>
          <p:cNvPr id="32771" name="Rectangle 2"/>
          <p:cNvSpPr>
            <a:spLocks noGrp="1" noRot="1" noChangeAspect="1" noChangeArrowheads="1" noTextEdit="1"/>
          </p:cNvSpPr>
          <p:nvPr>
            <p:ph type="sldImg"/>
          </p:nvPr>
        </p:nvSpPr>
        <p:spPr>
          <a:solidFill>
            <a:srgbClr val="FFFFFF"/>
          </a:solidFill>
          <a:ln/>
        </p:spPr>
      </p:sp>
      <p:sp>
        <p:nvSpPr>
          <p:cNvPr id="32772" name="Rectangle 3"/>
          <p:cNvSpPr>
            <a:spLocks noGrp="1" noChangeArrowheads="1"/>
          </p:cNvSpPr>
          <p:nvPr>
            <p:ph type="body" idx="1"/>
          </p:nvPr>
        </p:nvSpPr>
        <p:spPr>
          <a:noFill/>
          <a:ln/>
        </p:spPr>
        <p:txBody>
          <a:bodyPr wrap="none" anchor="ctr"/>
          <a:lstStyle/>
          <a:p>
            <a:pPr eaLnBrk="1" hangingPunct="1"/>
            <a:endParaRPr lang="en-US"/>
          </a:p>
        </p:txBody>
      </p:sp>
    </p:spTree>
    <p:extLst>
      <p:ext uri="{BB962C8B-B14F-4D97-AF65-F5344CB8AC3E}">
        <p14:creationId xmlns:p14="http://schemas.microsoft.com/office/powerpoint/2010/main" val="1273146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pPr eaLnBrk="1" hangingPunct="1"/>
            <a:endParaRPr lang="en-US"/>
          </a:p>
        </p:txBody>
      </p:sp>
      <p:sp>
        <p:nvSpPr>
          <p:cNvPr id="27652" name="Slide Number Placeholder 3"/>
          <p:cNvSpPr>
            <a:spLocks noGrp="1"/>
          </p:cNvSpPr>
          <p:nvPr>
            <p:ph type="sldNum" sz="quarter" idx="5"/>
          </p:nvPr>
        </p:nvSpPr>
        <p:spPr>
          <a:noFill/>
        </p:spPr>
        <p:txBody>
          <a:bodyPr/>
          <a:lstStyle/>
          <a:p>
            <a:fld id="{D11D62B0-7358-495E-9278-0E4BBB37C01F}" type="slidenum">
              <a:rPr lang="en-US" smtClean="0"/>
              <a:pPr/>
              <a:t>4</a:t>
            </a:fld>
            <a:endParaRPr lang="en-US"/>
          </a:p>
        </p:txBody>
      </p:sp>
    </p:spTree>
    <p:extLst>
      <p:ext uri="{BB962C8B-B14F-4D97-AF65-F5344CB8AC3E}">
        <p14:creationId xmlns:p14="http://schemas.microsoft.com/office/powerpoint/2010/main" val="4095701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6BC7F190-3BE5-46E7-B73F-AE1AB7ECC71D}" type="slidenum">
              <a:rPr lang="en-US" smtClean="0"/>
              <a:pPr/>
              <a:t>5</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noFill/>
          <a:ln/>
        </p:spPr>
        <p:txBody>
          <a:bodyPr wrap="none" anchor="ctr"/>
          <a:lstStyle/>
          <a:p>
            <a:pPr eaLnBrk="1" hangingPunct="1"/>
            <a:endParaRPr lang="en-US"/>
          </a:p>
        </p:txBody>
      </p:sp>
    </p:spTree>
    <p:extLst>
      <p:ext uri="{BB962C8B-B14F-4D97-AF65-F5344CB8AC3E}">
        <p14:creationId xmlns:p14="http://schemas.microsoft.com/office/powerpoint/2010/main" val="236083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D4EE2F53-7598-494A-BAA0-D90C532CC25A}" type="slidenum">
              <a:rPr lang="en-US" smtClean="0"/>
              <a:pPr/>
              <a:t>6</a:t>
            </a:fld>
            <a:endParaRPr lang="en-US"/>
          </a:p>
        </p:txBody>
      </p:sp>
      <p:sp>
        <p:nvSpPr>
          <p:cNvPr id="34819" name="Rectangle 2"/>
          <p:cNvSpPr>
            <a:spLocks noGrp="1" noRot="1" noChangeAspect="1" noChangeArrowheads="1" noTextEdit="1"/>
          </p:cNvSpPr>
          <p:nvPr>
            <p:ph type="sldImg"/>
          </p:nvPr>
        </p:nvSpPr>
        <p:spPr>
          <a:solidFill>
            <a:srgbClr val="FFFFFF"/>
          </a:solidFill>
          <a:ln/>
        </p:spPr>
      </p:sp>
      <p:sp>
        <p:nvSpPr>
          <p:cNvPr id="34820" name="Rectangle 3"/>
          <p:cNvSpPr>
            <a:spLocks noGrp="1" noChangeArrowheads="1"/>
          </p:cNvSpPr>
          <p:nvPr>
            <p:ph type="body" idx="1"/>
          </p:nvPr>
        </p:nvSpPr>
        <p:spPr>
          <a:noFill/>
          <a:ln/>
        </p:spPr>
        <p:txBody>
          <a:bodyPr wrap="none" anchor="ctr"/>
          <a:lstStyle/>
          <a:p>
            <a:pPr eaLnBrk="1" hangingPunct="1"/>
            <a:endParaRPr lang="en-US"/>
          </a:p>
        </p:txBody>
      </p:sp>
    </p:spTree>
    <p:extLst>
      <p:ext uri="{BB962C8B-B14F-4D97-AF65-F5344CB8AC3E}">
        <p14:creationId xmlns:p14="http://schemas.microsoft.com/office/powerpoint/2010/main" val="1527351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233D2A0E-6431-4D70-AEE0-6ECA4EFBF6AA}" type="slidenum">
              <a:rPr lang="en-US" smtClean="0"/>
              <a:pPr/>
              <a:t>8</a:t>
            </a:fld>
            <a:endParaRPr lang="en-US"/>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noFill/>
          <a:ln/>
        </p:spPr>
        <p:txBody>
          <a:bodyPr wrap="none" anchor="ctr"/>
          <a:lstStyle/>
          <a:p>
            <a:pPr eaLnBrk="1" hangingPunct="1"/>
            <a:endParaRPr lang="en-US"/>
          </a:p>
        </p:txBody>
      </p:sp>
    </p:spTree>
    <p:extLst>
      <p:ext uri="{BB962C8B-B14F-4D97-AF65-F5344CB8AC3E}">
        <p14:creationId xmlns:p14="http://schemas.microsoft.com/office/powerpoint/2010/main" val="3205334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FF067688-C20B-4ACA-9EDC-79DB9B01148B}" type="slidenum">
              <a:rPr lang="en-US" smtClean="0"/>
              <a:pPr/>
              <a:t>10</a:t>
            </a:fld>
            <a:endParaRPr lang="en-US"/>
          </a:p>
        </p:txBody>
      </p:sp>
      <p:sp>
        <p:nvSpPr>
          <p:cNvPr id="36867" name="Rectangle 2"/>
          <p:cNvSpPr>
            <a:spLocks noGrp="1" noRot="1" noChangeAspect="1" noChangeArrowheads="1" noTextEdit="1"/>
          </p:cNvSpPr>
          <p:nvPr>
            <p:ph type="sldImg"/>
          </p:nvPr>
        </p:nvSpPr>
        <p:spPr>
          <a:solidFill>
            <a:srgbClr val="FFFFFF"/>
          </a:solidFill>
          <a:ln/>
        </p:spPr>
      </p:sp>
      <p:sp>
        <p:nvSpPr>
          <p:cNvPr id="36868" name="Rectangle 3"/>
          <p:cNvSpPr>
            <a:spLocks noGrp="1" noChangeArrowheads="1"/>
          </p:cNvSpPr>
          <p:nvPr>
            <p:ph type="body" idx="1"/>
          </p:nvPr>
        </p:nvSpPr>
        <p:spPr>
          <a:noFill/>
          <a:ln/>
        </p:spPr>
        <p:txBody>
          <a:bodyPr wrap="none" anchor="ctr"/>
          <a:lstStyle/>
          <a:p>
            <a:pPr eaLnBrk="1" hangingPunct="1"/>
            <a:endParaRPr lang="en-US"/>
          </a:p>
        </p:txBody>
      </p:sp>
    </p:spTree>
    <p:extLst>
      <p:ext uri="{BB962C8B-B14F-4D97-AF65-F5344CB8AC3E}">
        <p14:creationId xmlns:p14="http://schemas.microsoft.com/office/powerpoint/2010/main" val="2414951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03445E18-6A1A-4D36-9B1A-514DAFC49700}" type="slidenum">
              <a:rPr lang="en-US" smtClean="0"/>
              <a:pPr/>
              <a:t>11</a:t>
            </a:fld>
            <a:endParaRPr lang="en-US"/>
          </a:p>
        </p:txBody>
      </p:sp>
      <p:sp>
        <p:nvSpPr>
          <p:cNvPr id="37891" name="Rectangle 2"/>
          <p:cNvSpPr>
            <a:spLocks noGrp="1" noRot="1" noChangeAspect="1" noChangeArrowheads="1" noTextEdit="1"/>
          </p:cNvSpPr>
          <p:nvPr>
            <p:ph type="sldImg"/>
          </p:nvPr>
        </p:nvSpPr>
        <p:spPr>
          <a:solidFill>
            <a:srgbClr val="FFFFFF"/>
          </a:solidFill>
          <a:ln/>
        </p:spPr>
      </p:sp>
      <p:sp>
        <p:nvSpPr>
          <p:cNvPr id="37892" name="Rectangle 3"/>
          <p:cNvSpPr>
            <a:spLocks noGrp="1" noChangeArrowheads="1"/>
          </p:cNvSpPr>
          <p:nvPr>
            <p:ph type="body" idx="1"/>
          </p:nvPr>
        </p:nvSpPr>
        <p:spPr>
          <a:noFill/>
          <a:ln/>
        </p:spPr>
        <p:txBody>
          <a:bodyPr wrap="none" anchor="ctr"/>
          <a:lstStyle/>
          <a:p>
            <a:pPr eaLnBrk="1" hangingPunct="1"/>
            <a:endParaRPr lang="en-US"/>
          </a:p>
        </p:txBody>
      </p:sp>
    </p:spTree>
    <p:extLst>
      <p:ext uri="{BB962C8B-B14F-4D97-AF65-F5344CB8AC3E}">
        <p14:creationId xmlns:p14="http://schemas.microsoft.com/office/powerpoint/2010/main" val="3162716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738D738B-7746-4488-84D0-CCA12BD8D1CF}" type="slidenum">
              <a:rPr lang="en-US" smtClean="0"/>
              <a:pPr/>
              <a:t>14</a:t>
            </a:fld>
            <a:endParaRPr lang="en-US"/>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noFill/>
          <a:ln/>
        </p:spPr>
        <p:txBody>
          <a:bodyPr wrap="none" anchor="ctr"/>
          <a:lstStyle/>
          <a:p>
            <a:pPr eaLnBrk="1" hangingPunct="1"/>
            <a:endParaRPr lang="en-US"/>
          </a:p>
        </p:txBody>
      </p:sp>
    </p:spTree>
    <p:extLst>
      <p:ext uri="{BB962C8B-B14F-4D97-AF65-F5344CB8AC3E}">
        <p14:creationId xmlns:p14="http://schemas.microsoft.com/office/powerpoint/2010/main" val="681030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2B29BE-CFEA-44AF-924E-5018D3A6208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F4841DD-2374-4D57-A6E1-A9560FD5A9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990600"/>
            <a:ext cx="1981200" cy="5095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990600"/>
            <a:ext cx="5791200" cy="5095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20A37F6-CF0C-49C2-8648-974D5357FC4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990600"/>
            <a:ext cx="7924800" cy="838200"/>
          </a:xfrm>
        </p:spPr>
        <p:txBody>
          <a:bodyPr/>
          <a:lstStyle/>
          <a:p>
            <a:r>
              <a:rPr lang="en-US"/>
              <a:t>Click to edit Master title style</a:t>
            </a:r>
          </a:p>
        </p:txBody>
      </p:sp>
      <p:sp>
        <p:nvSpPr>
          <p:cNvPr id="3" name="Text Placeholder 2"/>
          <p:cNvSpPr>
            <a:spLocks noGrp="1"/>
          </p:cNvSpPr>
          <p:nvPr>
            <p:ph type="body" sz="half" idx="1"/>
          </p:nvPr>
        </p:nvSpPr>
        <p:spPr>
          <a:xfrm>
            <a:off x="838200" y="1981200"/>
            <a:ext cx="3770313" cy="4105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1981200"/>
            <a:ext cx="3770312" cy="4105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67D5622-48AA-49CB-BADC-7998AB07A765}"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990600"/>
            <a:ext cx="7924800" cy="838200"/>
          </a:xfrm>
        </p:spPr>
        <p:txBody>
          <a:bodyPr/>
          <a:lstStyle/>
          <a:p>
            <a:r>
              <a:rPr lang="en-US"/>
              <a:t>Click to edit Master title style</a:t>
            </a:r>
          </a:p>
        </p:txBody>
      </p:sp>
      <p:sp>
        <p:nvSpPr>
          <p:cNvPr id="3" name="Text Placeholder 2"/>
          <p:cNvSpPr>
            <a:spLocks noGrp="1"/>
          </p:cNvSpPr>
          <p:nvPr>
            <p:ph type="body" sz="half" idx="1"/>
          </p:nvPr>
        </p:nvSpPr>
        <p:spPr>
          <a:xfrm>
            <a:off x="838200" y="1981200"/>
            <a:ext cx="3770313" cy="4105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0913" y="1981200"/>
            <a:ext cx="3770312" cy="1976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0913" y="4110038"/>
            <a:ext cx="3770312" cy="1976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69E4406A-C20A-4A4E-BDF9-FD0D3F6838BF}"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990600"/>
            <a:ext cx="7924800" cy="838200"/>
          </a:xfrm>
        </p:spPr>
        <p:txBody>
          <a:bodyPr/>
          <a:lstStyle/>
          <a:p>
            <a:r>
              <a:rPr lang="en-US"/>
              <a:t>Click to edit Master title style</a:t>
            </a:r>
          </a:p>
        </p:txBody>
      </p:sp>
      <p:sp>
        <p:nvSpPr>
          <p:cNvPr id="3" name="Table Placeholder 2"/>
          <p:cNvSpPr>
            <a:spLocks noGrp="1"/>
          </p:cNvSpPr>
          <p:nvPr>
            <p:ph type="tbl" idx="1"/>
          </p:nvPr>
        </p:nvSpPr>
        <p:spPr>
          <a:xfrm>
            <a:off x="838200" y="1981200"/>
            <a:ext cx="7693025" cy="4105275"/>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9DB6E77-7960-4316-9C61-1156BD10402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B434790-F4E1-4433-B3FA-07794515166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CE3EF1F-AD9B-4097-8242-87887414598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81200"/>
            <a:ext cx="3770313" cy="4105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1981200"/>
            <a:ext cx="3770312" cy="4105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C0FB20B-A643-4F22-8D38-26D4917941F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A69E6D4-229B-4DB4-B02C-5351553BFD8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F984CF8-BEBE-424B-89F6-4B92E54E3FE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504459D-228D-4C3B-B359-CE9A563ABDB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6E4D11-6E11-40A4-BA33-D192CDEAA85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3F139B3-89A3-4EA0-A7C2-2B3CCA4BA3B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AutoShape 2"/>
          <p:cNvSpPr>
            <a:spLocks noGrp="1" noChangeArrowheads="1"/>
          </p:cNvSpPr>
          <p:nvPr>
            <p:ph type="title"/>
          </p:nvPr>
        </p:nvSpPr>
        <p:spPr bwMode="auto">
          <a:xfrm>
            <a:off x="762000" y="990600"/>
            <a:ext cx="7924800" cy="8382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838200" y="1981200"/>
            <a:ext cx="7693025" cy="4105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0" name="Rectangle 4"/>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endParaRPr lang="en-US"/>
          </a:p>
        </p:txBody>
      </p:sp>
      <p:sp>
        <p:nvSpPr>
          <p:cNvPr id="4101" name="Rectangle 5"/>
          <p:cNvSpPr>
            <a:spLocks noGrp="1" noChangeArrowheads="1"/>
          </p:cNvSpPr>
          <p:nvPr>
            <p:ph type="ftr" sz="quarter" idx="3"/>
          </p:nvPr>
        </p:nvSpPr>
        <p:spPr bwMode="auto">
          <a:xfrm>
            <a:off x="5562600" y="6248400"/>
            <a:ext cx="2895600"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p>
        </p:txBody>
      </p:sp>
      <p:sp>
        <p:nvSpPr>
          <p:cNvPr id="4102" name="Rectangle 6"/>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defRPr sz="2600" b="1">
                <a:solidFill>
                  <a:schemeClr val="bg1"/>
                </a:solidFill>
              </a:defRPr>
            </a:lvl1pPr>
          </a:lstStyle>
          <a:p>
            <a:pPr>
              <a:defRPr/>
            </a:pPr>
            <a:fld id="{7C5174F2-7475-40C0-88B2-C64DFBBF85E4}" type="slidenum">
              <a:rPr lang="en-US"/>
              <a:pPr>
                <a:defRPr/>
              </a:pPr>
              <a:t>‹#›</a:t>
            </a:fld>
            <a:endParaRPr lang="en-US"/>
          </a:p>
        </p:txBody>
      </p:sp>
      <p:pic>
        <p:nvPicPr>
          <p:cNvPr id="2055" name="Picture 7" descr="CSLogo"/>
          <p:cNvPicPr>
            <a:picLocks noChangeAspect="1" noChangeArrowheads="1"/>
          </p:cNvPicPr>
          <p:nvPr/>
        </p:nvPicPr>
        <p:blipFill>
          <a:blip r:embed="rId16" cstate="print"/>
          <a:srcRect/>
          <a:stretch>
            <a:fillRect/>
          </a:stretch>
        </p:blipFill>
        <p:spPr bwMode="auto">
          <a:xfrm>
            <a:off x="8458200" y="6203950"/>
            <a:ext cx="685800" cy="654050"/>
          </a:xfrm>
          <a:prstGeom prst="rect">
            <a:avLst/>
          </a:prstGeom>
          <a:noFill/>
          <a:ln w="9525">
            <a:noFill/>
            <a:miter lim="800000"/>
            <a:headEnd/>
            <a:tailEnd/>
          </a:ln>
        </p:spPr>
      </p:pic>
      <p:pic>
        <p:nvPicPr>
          <p:cNvPr id="2056" name="Picture 8" descr="Department of Computer Science"/>
          <p:cNvPicPr>
            <a:picLocks noChangeAspect="1" noChangeArrowheads="1"/>
          </p:cNvPicPr>
          <p:nvPr/>
        </p:nvPicPr>
        <p:blipFill>
          <a:blip r:embed="rId17" cstate="print"/>
          <a:srcRect/>
          <a:stretch>
            <a:fillRect/>
          </a:stretch>
        </p:blipFill>
        <p:spPr bwMode="auto">
          <a:xfrm>
            <a:off x="0" y="0"/>
            <a:ext cx="9144000" cy="990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xStyles>
    <p:titleStyle>
      <a:lvl1pPr algn="l" rtl="0" eaLnBrk="0" fontAlgn="base" hangingPunct="0">
        <a:lnSpc>
          <a:spcPct val="90000"/>
        </a:lnSpc>
        <a:spcBef>
          <a:spcPct val="0"/>
        </a:spcBef>
        <a:spcAft>
          <a:spcPct val="0"/>
        </a:spcAft>
        <a:defRPr sz="3600" b="1">
          <a:solidFill>
            <a:srgbClr val="004182"/>
          </a:solidFill>
          <a:latin typeface="+mj-lt"/>
          <a:ea typeface="+mj-ea"/>
          <a:cs typeface="+mj-cs"/>
        </a:defRPr>
      </a:lvl1pPr>
      <a:lvl2pPr algn="l" rtl="0" eaLnBrk="0" fontAlgn="base" hangingPunct="0">
        <a:lnSpc>
          <a:spcPct val="90000"/>
        </a:lnSpc>
        <a:spcBef>
          <a:spcPct val="0"/>
        </a:spcBef>
        <a:spcAft>
          <a:spcPct val="0"/>
        </a:spcAft>
        <a:defRPr sz="3600" b="1">
          <a:solidFill>
            <a:srgbClr val="004182"/>
          </a:solidFill>
          <a:latin typeface="Arial" charset="0"/>
        </a:defRPr>
      </a:lvl2pPr>
      <a:lvl3pPr algn="l" rtl="0" eaLnBrk="0" fontAlgn="base" hangingPunct="0">
        <a:lnSpc>
          <a:spcPct val="90000"/>
        </a:lnSpc>
        <a:spcBef>
          <a:spcPct val="0"/>
        </a:spcBef>
        <a:spcAft>
          <a:spcPct val="0"/>
        </a:spcAft>
        <a:defRPr sz="3600" b="1">
          <a:solidFill>
            <a:srgbClr val="004182"/>
          </a:solidFill>
          <a:latin typeface="Arial" charset="0"/>
        </a:defRPr>
      </a:lvl3pPr>
      <a:lvl4pPr algn="l" rtl="0" eaLnBrk="0" fontAlgn="base" hangingPunct="0">
        <a:lnSpc>
          <a:spcPct val="90000"/>
        </a:lnSpc>
        <a:spcBef>
          <a:spcPct val="0"/>
        </a:spcBef>
        <a:spcAft>
          <a:spcPct val="0"/>
        </a:spcAft>
        <a:defRPr sz="3600" b="1">
          <a:solidFill>
            <a:srgbClr val="004182"/>
          </a:solidFill>
          <a:latin typeface="Arial" charset="0"/>
        </a:defRPr>
      </a:lvl4pPr>
      <a:lvl5pPr algn="l" rtl="0" eaLnBrk="0" fontAlgn="base" hangingPunct="0">
        <a:lnSpc>
          <a:spcPct val="90000"/>
        </a:lnSpc>
        <a:spcBef>
          <a:spcPct val="0"/>
        </a:spcBef>
        <a:spcAft>
          <a:spcPct val="0"/>
        </a:spcAft>
        <a:defRPr sz="3600" b="1">
          <a:solidFill>
            <a:srgbClr val="004182"/>
          </a:solidFill>
          <a:latin typeface="Arial" charset="0"/>
        </a:defRPr>
      </a:lvl5pPr>
      <a:lvl6pPr marL="457200" algn="l" rtl="0" fontAlgn="base">
        <a:lnSpc>
          <a:spcPct val="90000"/>
        </a:lnSpc>
        <a:spcBef>
          <a:spcPct val="0"/>
        </a:spcBef>
        <a:spcAft>
          <a:spcPct val="0"/>
        </a:spcAft>
        <a:defRPr sz="3600" b="1">
          <a:solidFill>
            <a:srgbClr val="004182"/>
          </a:solidFill>
          <a:latin typeface="Arial" charset="0"/>
        </a:defRPr>
      </a:lvl6pPr>
      <a:lvl7pPr marL="914400" algn="l" rtl="0" fontAlgn="base">
        <a:lnSpc>
          <a:spcPct val="90000"/>
        </a:lnSpc>
        <a:spcBef>
          <a:spcPct val="0"/>
        </a:spcBef>
        <a:spcAft>
          <a:spcPct val="0"/>
        </a:spcAft>
        <a:defRPr sz="3600" b="1">
          <a:solidFill>
            <a:srgbClr val="004182"/>
          </a:solidFill>
          <a:latin typeface="Arial" charset="0"/>
        </a:defRPr>
      </a:lvl7pPr>
      <a:lvl8pPr marL="1371600" algn="l" rtl="0" fontAlgn="base">
        <a:lnSpc>
          <a:spcPct val="90000"/>
        </a:lnSpc>
        <a:spcBef>
          <a:spcPct val="0"/>
        </a:spcBef>
        <a:spcAft>
          <a:spcPct val="0"/>
        </a:spcAft>
        <a:defRPr sz="3600" b="1">
          <a:solidFill>
            <a:srgbClr val="004182"/>
          </a:solidFill>
          <a:latin typeface="Arial" charset="0"/>
        </a:defRPr>
      </a:lvl8pPr>
      <a:lvl9pPr marL="1828800" algn="l" rtl="0" fontAlgn="base">
        <a:lnSpc>
          <a:spcPct val="90000"/>
        </a:lnSpc>
        <a:spcBef>
          <a:spcPct val="0"/>
        </a:spcBef>
        <a:spcAft>
          <a:spcPct val="0"/>
        </a:spcAft>
        <a:defRPr sz="3600" b="1">
          <a:solidFill>
            <a:srgbClr val="00418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Image:Hard_drive.sv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hyperlink" Target="http://en.wikipedia.org/wiki/Image:Hard_disk_dismantled.jpg" TargetMode="Externa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tomshardware.com/" TargetMode="Externa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8.png"/><Relationship Id="rId5" Type="http://schemas.openxmlformats.org/officeDocument/2006/relationships/oleObject" Target="../embeddings/oleObject1.bin"/><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p:cNvSpPr>
            <a:spLocks noGrp="1" noChangeArrowheads="1"/>
          </p:cNvSpPr>
          <p:nvPr>
            <p:ph type="ctrTitle"/>
          </p:nvPr>
        </p:nvSpPr>
        <p:spPr/>
        <p:txBody>
          <a:bodyPr/>
          <a:lstStyle/>
          <a:p>
            <a:pPr eaLnBrk="1" hangingPunct="1"/>
            <a:r>
              <a:rPr lang="en-US"/>
              <a:t>Computer Hardware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Grp="1" noChangeArrowheads="1"/>
          </p:cNvSpPr>
          <p:nvPr>
            <p:ph type="title"/>
          </p:nvPr>
        </p:nvSpPr>
        <p:spPr>
          <a:xfrm>
            <a:off x="762000" y="990600"/>
            <a:ext cx="7926388" cy="839788"/>
          </a:xfrm>
        </p:spPr>
        <p:txBody>
          <a:bodyPr lIns="90000" tIns="46800" rIns="90000" bIns="46800" anchor="ctr"/>
          <a:lstStyle/>
          <a:p>
            <a:pPr defTabSz="457200"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Memory</a:t>
            </a:r>
          </a:p>
        </p:txBody>
      </p:sp>
      <p:sp>
        <p:nvSpPr>
          <p:cNvPr id="16387" name="Rectangle 3"/>
          <p:cNvSpPr>
            <a:spLocks noGrp="1" noChangeArrowheads="1"/>
          </p:cNvSpPr>
          <p:nvPr>
            <p:ph type="body" idx="1"/>
          </p:nvPr>
        </p:nvSpPr>
        <p:spPr>
          <a:xfrm>
            <a:off x="838200" y="1981200"/>
            <a:ext cx="7694613" cy="4267200"/>
          </a:xfrm>
        </p:spPr>
        <p:txBody>
          <a:bodyPr lIns="90000" tIns="46800" rIns="90000" bIns="46800"/>
          <a:lstStyle/>
          <a:p>
            <a:pPr marL="341313" indent="-341313" defTabSz="457200" eaLnBrk="1" hangingPunct="1">
              <a:lnSpc>
                <a:spcPct val="95000"/>
              </a:lnSpc>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a:t>RAM</a:t>
            </a:r>
            <a:r>
              <a:rPr lang="en-GB" sz="2400" dirty="0"/>
              <a:t> (random access memory) is a </a:t>
            </a:r>
            <a:r>
              <a:rPr lang="en-GB" sz="2400" u="sng" dirty="0"/>
              <a:t>temporary</a:t>
            </a:r>
            <a:r>
              <a:rPr lang="en-GB" sz="2400" dirty="0"/>
              <a:t> holding area for data, running programs, and the computer’s operating system</a:t>
            </a:r>
          </a:p>
          <a:p>
            <a:pPr marL="741363" lvl="1" indent="-284163" defTabSz="457200" eaLnBrk="1" hangingPunct="1">
              <a:lnSpc>
                <a:spcPct val="90000"/>
              </a:lnSpc>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Also known as </a:t>
            </a:r>
            <a:r>
              <a:rPr lang="en-GB" sz="2000" b="1" dirty="0"/>
              <a:t>main memory</a:t>
            </a:r>
            <a:r>
              <a:rPr lang="en-GB" sz="2000" dirty="0"/>
              <a:t>, </a:t>
            </a:r>
            <a:r>
              <a:rPr lang="en-GB" sz="2000" b="1" dirty="0"/>
              <a:t>primary memory</a:t>
            </a:r>
          </a:p>
          <a:p>
            <a:pPr marL="741363" lvl="1" indent="-284163" defTabSz="457200" eaLnBrk="1" hangingPunct="1">
              <a:lnSpc>
                <a:spcPct val="90000"/>
              </a:lnSpc>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“Waiting room” for the processor</a:t>
            </a:r>
          </a:p>
          <a:p>
            <a:pPr marL="741363" lvl="1" indent="-284163" defTabSz="457200" eaLnBrk="1" hangingPunct="1">
              <a:lnSpc>
                <a:spcPct val="90000"/>
              </a:lnSpc>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Very fast access compared to storage</a:t>
            </a:r>
          </a:p>
          <a:p>
            <a:pPr marL="741363" lvl="1" indent="-284163" defTabSz="457200"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When a program starts, it is loaded into RAM and remains there until the program is closed</a:t>
            </a:r>
          </a:p>
          <a:p>
            <a:pPr marL="741363" lvl="1" indent="-284163" defTabSz="457200"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More RAM = more programs/data able to remain open at the same time</a:t>
            </a:r>
          </a:p>
          <a:p>
            <a:pPr marL="341313" indent="-341313" defTabSz="457200"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Most RAM is </a:t>
            </a:r>
            <a:r>
              <a:rPr lang="en-GB" sz="2400" b="1" dirty="0"/>
              <a:t>volatile</a:t>
            </a:r>
            <a:r>
              <a:rPr lang="en-GB" sz="2400" dirty="0"/>
              <a:t>, which means it needs electrical power to hold data</a:t>
            </a:r>
          </a:p>
          <a:p>
            <a:pPr marL="741363" lvl="1" indent="-284163" defTabSz="457200"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If the computer loses power, data in RAM is lost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609600" y="2133600"/>
            <a:ext cx="8153400" cy="3810000"/>
          </a:xfrm>
        </p:spPr>
        <p:txBody>
          <a:bodyPr lIns="90000" tIns="46800" rIns="90000" bIns="46800"/>
          <a:lstStyle/>
          <a:p>
            <a:pPr marL="341313" indent="-341313" defTabSz="457200" eaLnBrk="1" hangingPunct="1">
              <a:lnSpc>
                <a:spcPct val="95000"/>
              </a:lnSpc>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Memory and storage</a:t>
            </a:r>
            <a:r>
              <a:rPr lang="en-GB" sz="2000" b="1" dirty="0"/>
              <a:t> capacity</a:t>
            </a:r>
            <a:r>
              <a:rPr lang="en-GB" sz="2000" dirty="0"/>
              <a:t> is measured in </a:t>
            </a:r>
            <a:r>
              <a:rPr lang="en-GB" sz="2000" b="1" dirty="0"/>
              <a:t>bits</a:t>
            </a:r>
            <a:r>
              <a:rPr lang="en-GB" sz="2000" dirty="0"/>
              <a:t> and </a:t>
            </a:r>
            <a:r>
              <a:rPr lang="en-GB" sz="2000" b="1" dirty="0"/>
              <a:t>bytes</a:t>
            </a:r>
          </a:p>
          <a:p>
            <a:pPr marL="741363" lvl="1" indent="-284163" defTabSz="457200" eaLnBrk="1" hangingPunct="1">
              <a:lnSpc>
                <a:spcPct val="95000"/>
              </a:lnSpc>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a:t>1 bit = one </a:t>
            </a:r>
            <a:r>
              <a:rPr lang="en-GB" sz="1800" b="1" dirty="0"/>
              <a:t>binary digit</a:t>
            </a:r>
            <a:r>
              <a:rPr lang="en-GB" sz="1800" dirty="0"/>
              <a:t> (0 or 1) (abbreviated lowercase “b”)</a:t>
            </a:r>
          </a:p>
          <a:p>
            <a:pPr marL="741363" lvl="1" indent="-284163" defTabSz="457200" eaLnBrk="1" hangingPunct="1">
              <a:lnSpc>
                <a:spcPct val="95000"/>
              </a:lnSpc>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a:t>1 byte = 8 bits (abbreviated uppercase “B”)</a:t>
            </a:r>
          </a:p>
          <a:p>
            <a:pPr marL="341313" indent="-284163" defTabSz="457200" eaLnBrk="1" hangingPunct="1">
              <a:lnSpc>
                <a:spcPct val="95000"/>
              </a:lnSpc>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More bits/bytes = more 0’s and 1’s that can be held!</a:t>
            </a:r>
          </a:p>
          <a:p>
            <a:pPr marL="341313" indent="-284163" defTabSz="457200" eaLnBrk="1" hangingPunct="1">
              <a:lnSpc>
                <a:spcPct val="95000"/>
              </a:lnSpc>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Metric, but not quite…</a:t>
            </a:r>
          </a:p>
          <a:p>
            <a:pPr marL="741363" lvl="1" indent="-284163" defTabSz="457200" eaLnBrk="1" hangingPunct="1">
              <a:lnSpc>
                <a:spcPct val="95000"/>
              </a:lnSpc>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a:t>In the context of memory/storage, the prefix kilo- (uppercase “K”) usually means 1024, rather than 1000</a:t>
            </a:r>
          </a:p>
          <a:p>
            <a:pPr marL="741363" lvl="1" indent="-284163" defTabSz="457200" eaLnBrk="1" hangingPunct="1">
              <a:lnSpc>
                <a:spcPct val="95000"/>
              </a:lnSpc>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a:t>Prefix mega- (uppercase “M”) means 1024 x 1024 = 1,048,576</a:t>
            </a:r>
          </a:p>
          <a:p>
            <a:pPr marL="741363" lvl="1" indent="-284163" defTabSz="457200" eaLnBrk="1" hangingPunct="1">
              <a:lnSpc>
                <a:spcPct val="95000"/>
              </a:lnSpc>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a:t>Prefix </a:t>
            </a:r>
            <a:r>
              <a:rPr lang="en-GB" sz="1800" dirty="0" err="1"/>
              <a:t>giga</a:t>
            </a:r>
            <a:r>
              <a:rPr lang="en-GB" sz="1800" dirty="0"/>
              <a:t>- (uppercase “G”) means 1024 x 1024 x 1024 = 1,073,741,824</a:t>
            </a:r>
          </a:p>
          <a:p>
            <a:pPr marL="741363" lvl="1" indent="-284163" defTabSz="457200" eaLnBrk="1" hangingPunct="1">
              <a:lnSpc>
                <a:spcPct val="95000"/>
              </a:lnSpc>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a:t>Some people use the prefixes </a:t>
            </a:r>
            <a:r>
              <a:rPr lang="en-GB" sz="1800" dirty="0" err="1"/>
              <a:t>kibi</a:t>
            </a:r>
            <a:r>
              <a:rPr lang="en-GB" sz="1800" dirty="0"/>
              <a:t>-, </a:t>
            </a:r>
            <a:r>
              <a:rPr lang="en-GB" sz="1800" dirty="0" err="1"/>
              <a:t>mebi</a:t>
            </a:r>
            <a:r>
              <a:rPr lang="en-GB" sz="1800" dirty="0"/>
              <a:t>-, </a:t>
            </a:r>
            <a:r>
              <a:rPr lang="en-GB" sz="1800" dirty="0" err="1"/>
              <a:t>gibi</a:t>
            </a:r>
            <a:r>
              <a:rPr lang="en-GB" sz="1800" dirty="0"/>
              <a:t>- (“Ki”, “</a:t>
            </a:r>
            <a:r>
              <a:rPr lang="en-GB" sz="1800" dirty="0" err="1"/>
              <a:t>Mi</a:t>
            </a:r>
            <a:r>
              <a:rPr lang="en-GB" sz="1800" dirty="0"/>
              <a:t>”, “</a:t>
            </a:r>
            <a:r>
              <a:rPr lang="en-GB" sz="1800" dirty="0" err="1"/>
              <a:t>Gi</a:t>
            </a:r>
            <a:r>
              <a:rPr lang="en-GB" sz="1800" dirty="0"/>
              <a:t>”) for powers of 1024, to avoid confusion with the standard metric prefixes</a:t>
            </a:r>
          </a:p>
        </p:txBody>
      </p:sp>
      <p:sp>
        <p:nvSpPr>
          <p:cNvPr id="17411" name="AutoShape 5"/>
          <p:cNvSpPr>
            <a:spLocks noGrp="1" noChangeArrowheads="1"/>
          </p:cNvSpPr>
          <p:nvPr>
            <p:ph type="title"/>
          </p:nvPr>
        </p:nvSpPr>
        <p:spPr/>
        <p:txBody>
          <a:bodyPr/>
          <a:lstStyle/>
          <a:p>
            <a:pPr defTabSz="457200"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Memory, </a:t>
            </a:r>
            <a:r>
              <a:rPr lang="en-GB" i="1"/>
              <a:t>Cont’d.</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p:txBody>
          <a:bodyPr/>
          <a:lstStyle/>
          <a:p>
            <a:pPr eaLnBrk="1" hangingPunct="1"/>
            <a:r>
              <a:rPr lang="en-US"/>
              <a:t>Memory, </a:t>
            </a:r>
            <a:r>
              <a:rPr lang="en-US" i="1"/>
              <a:t>Cont’d.</a:t>
            </a:r>
          </a:p>
        </p:txBody>
      </p:sp>
      <p:pic>
        <p:nvPicPr>
          <p:cNvPr id="18435" name="Picture 3" descr="pcmusician3"/>
          <p:cNvPicPr>
            <a:picLocks noChangeAspect="1" noChangeArrowheads="1"/>
          </p:cNvPicPr>
          <p:nvPr/>
        </p:nvPicPr>
        <p:blipFill>
          <a:blip r:embed="rId2" cstate="print"/>
          <a:srcRect/>
          <a:stretch>
            <a:fillRect/>
          </a:stretch>
        </p:blipFill>
        <p:spPr bwMode="auto">
          <a:xfrm>
            <a:off x="533400" y="2209800"/>
            <a:ext cx="5029200" cy="3771900"/>
          </a:xfrm>
          <a:prstGeom prst="rect">
            <a:avLst/>
          </a:prstGeom>
          <a:noFill/>
          <a:ln w="9525">
            <a:noFill/>
            <a:miter lim="800000"/>
            <a:headEnd/>
            <a:tailEnd/>
          </a:ln>
        </p:spPr>
      </p:pic>
      <p:pic>
        <p:nvPicPr>
          <p:cNvPr id="18436" name="Picture 4" descr="ram%20sticks"/>
          <p:cNvPicPr>
            <a:picLocks noChangeAspect="1" noChangeArrowheads="1"/>
          </p:cNvPicPr>
          <p:nvPr/>
        </p:nvPicPr>
        <p:blipFill>
          <a:blip r:embed="rId3" cstate="print"/>
          <a:srcRect/>
          <a:stretch>
            <a:fillRect/>
          </a:stretch>
        </p:blipFill>
        <p:spPr bwMode="auto">
          <a:xfrm>
            <a:off x="5791200" y="2133600"/>
            <a:ext cx="3048000" cy="2286000"/>
          </a:xfrm>
          <a:prstGeom prst="rect">
            <a:avLst/>
          </a:prstGeom>
          <a:noFill/>
          <a:ln w="9525">
            <a:noFill/>
            <a:miter lim="800000"/>
            <a:headEnd/>
            <a:tailEnd/>
          </a:ln>
        </p:spPr>
      </p:pic>
      <p:sp>
        <p:nvSpPr>
          <p:cNvPr id="18437" name="Text Box 5"/>
          <p:cNvSpPr txBox="1">
            <a:spLocks noChangeArrowheads="1"/>
          </p:cNvSpPr>
          <p:nvPr/>
        </p:nvSpPr>
        <p:spPr bwMode="auto">
          <a:xfrm>
            <a:off x="5943600" y="4572000"/>
            <a:ext cx="2895600" cy="1200329"/>
          </a:xfrm>
          <a:prstGeom prst="rect">
            <a:avLst/>
          </a:prstGeom>
          <a:noFill/>
          <a:ln w="9525">
            <a:noFill/>
            <a:miter lim="800000"/>
            <a:headEnd/>
            <a:tailEnd/>
          </a:ln>
        </p:spPr>
        <p:txBody>
          <a:bodyPr>
            <a:spAutoFit/>
          </a:bodyPr>
          <a:lstStyle/>
          <a:p>
            <a:pPr eaLnBrk="0" hangingPunct="0">
              <a:spcBef>
                <a:spcPct val="50000"/>
              </a:spcBef>
            </a:pPr>
            <a:r>
              <a:rPr lang="en-US" sz="2400" b="1" dirty="0"/>
              <a:t>RAM</a:t>
            </a:r>
            <a:r>
              <a:rPr lang="en-US" sz="2400" dirty="0"/>
              <a:t> (above), mounted on a motherboard (left)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Grp="1" noChangeArrowheads="1"/>
          </p:cNvSpPr>
          <p:nvPr>
            <p:ph type="title"/>
          </p:nvPr>
        </p:nvSpPr>
        <p:spPr/>
        <p:txBody>
          <a:bodyPr/>
          <a:lstStyle/>
          <a:p>
            <a:pPr eaLnBrk="1" hangingPunct="1"/>
            <a:r>
              <a:rPr lang="en-US"/>
              <a:t>Memory, </a:t>
            </a:r>
            <a:r>
              <a:rPr lang="en-US" i="1"/>
              <a:t>Cont’d.</a:t>
            </a:r>
          </a:p>
        </p:txBody>
      </p:sp>
      <p:sp>
        <p:nvSpPr>
          <p:cNvPr id="19459" name="Rectangle 3"/>
          <p:cNvSpPr>
            <a:spLocks noGrp="1" noChangeArrowheads="1"/>
          </p:cNvSpPr>
          <p:nvPr>
            <p:ph type="body" idx="1"/>
          </p:nvPr>
        </p:nvSpPr>
        <p:spPr/>
        <p:txBody>
          <a:bodyPr/>
          <a:lstStyle/>
          <a:p>
            <a:pPr eaLnBrk="1" hangingPunct="1"/>
            <a:r>
              <a:rPr lang="en-US" dirty="0"/>
              <a:t>Some computers have graphics cards with dedicated </a:t>
            </a:r>
            <a:r>
              <a:rPr lang="en-US" b="1" dirty="0"/>
              <a:t>video memory</a:t>
            </a:r>
            <a:r>
              <a:rPr lang="en-US" dirty="0"/>
              <a:t> (VRAM)</a:t>
            </a:r>
            <a:endParaRPr lang="en-US" b="1" dirty="0"/>
          </a:p>
          <a:p>
            <a:pPr lvl="1" eaLnBrk="1" hangingPunct="1"/>
            <a:r>
              <a:rPr lang="en-US" dirty="0"/>
              <a:t>Video memory is used to store graphics data</a:t>
            </a:r>
          </a:p>
          <a:p>
            <a:pPr lvl="1" eaLnBrk="1" hangingPunct="1"/>
            <a:r>
              <a:rPr lang="en-US" dirty="0"/>
              <a:t>Separate from the computer’s main RAM</a:t>
            </a:r>
          </a:p>
          <a:p>
            <a:pPr eaLnBrk="1" hangingPunct="1"/>
            <a:r>
              <a:rPr lang="en-US" dirty="0"/>
              <a:t>In computers without a dedicated graphics card (e.g., most business PCs), graphics data must share main RAM with other programs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Grp="1" noChangeArrowheads="1"/>
          </p:cNvSpPr>
          <p:nvPr>
            <p:ph type="title"/>
          </p:nvPr>
        </p:nvSpPr>
        <p:spPr>
          <a:xfrm>
            <a:off x="762000" y="990600"/>
            <a:ext cx="7926388" cy="839788"/>
          </a:xfrm>
        </p:spPr>
        <p:txBody>
          <a:bodyPr lIns="90000" tIns="46800" rIns="90000" bIns="46800" anchor="ctr"/>
          <a:lstStyle/>
          <a:p>
            <a:pPr defTabSz="457200"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Storage</a:t>
            </a:r>
          </a:p>
        </p:txBody>
      </p:sp>
      <p:sp>
        <p:nvSpPr>
          <p:cNvPr id="20483" name="Rectangle 3"/>
          <p:cNvSpPr>
            <a:spLocks noGrp="1" noChangeArrowheads="1"/>
          </p:cNvSpPr>
          <p:nvPr>
            <p:ph type="body" idx="1"/>
          </p:nvPr>
        </p:nvSpPr>
        <p:spPr>
          <a:xfrm>
            <a:off x="381000" y="1828800"/>
            <a:ext cx="8229600" cy="4648200"/>
          </a:xfrm>
        </p:spPr>
        <p:txBody>
          <a:bodyPr lIns="90000" tIns="46800" rIns="90000" bIns="46800"/>
          <a:lstStyle/>
          <a:p>
            <a:pPr marL="341313" indent="-341313" defTabSz="457200" eaLnBrk="1" hangingPunct="1">
              <a:lnSpc>
                <a:spcPct val="90000"/>
              </a:lnSpc>
              <a:buSzTx/>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a:t>Storage </a:t>
            </a:r>
            <a:r>
              <a:rPr lang="en-GB" sz="2400" dirty="0"/>
              <a:t>provides </a:t>
            </a:r>
            <a:r>
              <a:rPr lang="en-GB" sz="2400" u="sng" dirty="0"/>
              <a:t>permanent</a:t>
            </a:r>
            <a:r>
              <a:rPr lang="en-GB" sz="2400" dirty="0"/>
              <a:t> space for data / programs</a:t>
            </a:r>
          </a:p>
          <a:p>
            <a:pPr marL="741363" lvl="1" indent="-284163" defTabSz="457200"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Also known as </a:t>
            </a:r>
            <a:r>
              <a:rPr lang="en-GB" sz="2000" b="1" dirty="0"/>
              <a:t>secondary memory</a:t>
            </a:r>
          </a:p>
          <a:p>
            <a:pPr marL="341313" indent="-341313" defTabSz="457200" eaLnBrk="1" hangingPunct="1">
              <a:lnSpc>
                <a:spcPct val="90000"/>
              </a:lnSpc>
              <a:buSzTx/>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The </a:t>
            </a:r>
            <a:r>
              <a:rPr lang="en-GB" sz="2400" b="1" dirty="0"/>
              <a:t>hard disk drive</a:t>
            </a:r>
            <a:r>
              <a:rPr lang="en-GB" sz="2400" dirty="0"/>
              <a:t> (HDD) is the main storage device in most computers</a:t>
            </a:r>
          </a:p>
          <a:p>
            <a:pPr marL="741363" lvl="1" indent="-284163" defTabSz="457200"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Slower access than RAM, but usually faster than other types of storage</a:t>
            </a:r>
          </a:p>
          <a:p>
            <a:pPr marL="741363" lvl="1" indent="-284163" defTabSz="457200"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Some HDD performance measures:</a:t>
            </a:r>
          </a:p>
          <a:p>
            <a:pPr lvl="2" defTabSz="457200"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dirty="0"/>
              <a:t>Capacity</a:t>
            </a:r>
            <a:r>
              <a:rPr lang="en-GB" sz="1800" dirty="0"/>
              <a:t>: how much information the disk can store (usually in GB – higher is better)</a:t>
            </a:r>
          </a:p>
          <a:p>
            <a:pPr lvl="2" defTabSz="457200"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dirty="0"/>
              <a:t>Access time</a:t>
            </a:r>
            <a:r>
              <a:rPr lang="en-GB" sz="1800" dirty="0"/>
              <a:t>: how long it takes to get a piece of data from the disk (usually in milliseconds – lower is better)</a:t>
            </a:r>
          </a:p>
          <a:p>
            <a:pPr lvl="2" defTabSz="457200"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dirty="0"/>
              <a:t>Revolutions per minute</a:t>
            </a:r>
            <a:r>
              <a:rPr lang="en-GB" sz="1800" dirty="0"/>
              <a:t> (RPM): how fast the disk spins (higher means better performance)</a:t>
            </a:r>
          </a:p>
          <a:p>
            <a:pPr lvl="2" defTabSz="457200"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dirty="0"/>
              <a:t>Read/write throughput</a:t>
            </a:r>
            <a:r>
              <a:rPr lang="en-GB" sz="1800" dirty="0"/>
              <a:t>: how fast data can be read from / written to the disk in a sustained manner (usually in MB/s – higher is better)</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p:cNvSpPr>
            <a:spLocks noGrp="1" noChangeArrowheads="1"/>
          </p:cNvSpPr>
          <p:nvPr>
            <p:ph type="title"/>
          </p:nvPr>
        </p:nvSpPr>
        <p:spPr>
          <a:xfrm>
            <a:off x="762000" y="990600"/>
            <a:ext cx="7926388" cy="839788"/>
          </a:xfrm>
        </p:spPr>
        <p:txBody>
          <a:bodyPr lIns="90000" tIns="46800" rIns="90000" bIns="46800" anchor="ctr"/>
          <a:lstStyle/>
          <a:p>
            <a:pPr defTabSz="457200"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Storage, </a:t>
            </a:r>
            <a:r>
              <a:rPr lang="en-GB" i="1"/>
              <a:t>Cont’d.</a:t>
            </a:r>
          </a:p>
        </p:txBody>
      </p:sp>
      <p:pic>
        <p:nvPicPr>
          <p:cNvPr id="21507" name="Picture 6" descr="300px-Hard_drive">
            <a:hlinkClick r:id="rId3" tooltip="Hard drive.svg"/>
          </p:cNvPr>
          <p:cNvPicPr>
            <a:picLocks noChangeAspect="1" noChangeArrowheads="1"/>
          </p:cNvPicPr>
          <p:nvPr/>
        </p:nvPicPr>
        <p:blipFill>
          <a:blip r:embed="rId4" cstate="print"/>
          <a:srcRect/>
          <a:stretch>
            <a:fillRect/>
          </a:stretch>
        </p:blipFill>
        <p:spPr bwMode="auto">
          <a:xfrm>
            <a:off x="533400" y="2209800"/>
            <a:ext cx="4724400" cy="3370263"/>
          </a:xfrm>
          <a:prstGeom prst="rect">
            <a:avLst/>
          </a:prstGeom>
          <a:noFill/>
          <a:ln w="9525">
            <a:noFill/>
            <a:miter lim="800000"/>
            <a:headEnd/>
            <a:tailEnd/>
          </a:ln>
        </p:spPr>
      </p:pic>
      <p:pic>
        <p:nvPicPr>
          <p:cNvPr id="21508" name="Picture 8" descr="A hard disk drive with the disks and spindle motor hub removed. In the center, the internal structure of the spindle motor can be seen. To the left of center is the actuator with a read-write head under the tip of its very end (near center); the orange wires along the side of the arm are part of the path the signals take to and from the read-write head. The flexible, somewhat 'U'-shaped, ribbon cable barely visible below and to the left of the actuator arm is another part of its path connecting the head to the controller board on the opposite side.">
            <a:hlinkClick r:id="rId5" tooltip="A hard disk drive with the disks and spindle motor hub removed. In the center, the internal structure of the spindle motor can be seen. To the left of center is the actuator with a read-write head under the tip of its very end (near center); the orange wires along the side of the arm are part of the path the signals take to and from the read-write head. The flexible, somewhat 'U'-shaped, ribbon cable barely visible below and to the left of the actuator arm is another part of its path connecting the head to the controller board on the opposite side."/>
          </p:cNvPr>
          <p:cNvPicPr>
            <a:picLocks noChangeAspect="1" noChangeArrowheads="1"/>
          </p:cNvPicPr>
          <p:nvPr/>
        </p:nvPicPr>
        <p:blipFill>
          <a:blip r:embed="rId6" cstate="print"/>
          <a:srcRect/>
          <a:stretch>
            <a:fillRect/>
          </a:stretch>
        </p:blipFill>
        <p:spPr bwMode="auto">
          <a:xfrm>
            <a:off x="5410200" y="2103438"/>
            <a:ext cx="3200400" cy="2239962"/>
          </a:xfrm>
          <a:prstGeom prst="rect">
            <a:avLst/>
          </a:prstGeom>
          <a:noFill/>
          <a:ln w="9525">
            <a:noFill/>
            <a:miter lim="800000"/>
            <a:headEnd/>
            <a:tailEnd/>
          </a:ln>
        </p:spPr>
      </p:pic>
      <p:sp>
        <p:nvSpPr>
          <p:cNvPr id="21509" name="Text Box 9"/>
          <p:cNvSpPr txBox="1">
            <a:spLocks noChangeArrowheads="1"/>
          </p:cNvSpPr>
          <p:nvPr/>
        </p:nvSpPr>
        <p:spPr bwMode="auto">
          <a:xfrm>
            <a:off x="5562600" y="4632325"/>
            <a:ext cx="3200400" cy="1311275"/>
          </a:xfrm>
          <a:prstGeom prst="rect">
            <a:avLst/>
          </a:prstGeom>
          <a:noFill/>
          <a:ln w="9525">
            <a:noFill/>
            <a:miter lim="800000"/>
            <a:headEnd/>
            <a:tailEnd/>
          </a:ln>
        </p:spPr>
        <p:txBody>
          <a:bodyPr>
            <a:spAutoFit/>
          </a:bodyPr>
          <a:lstStyle/>
          <a:p>
            <a:pPr>
              <a:spcBef>
                <a:spcPct val="50000"/>
              </a:spcBef>
            </a:pPr>
            <a:r>
              <a:rPr lang="en-US" sz="2000" b="1"/>
              <a:t>Traditional hard drive</a:t>
            </a:r>
            <a:r>
              <a:rPr lang="en-US" sz="2000"/>
              <a:t> – magnetic storage with mechanical read/write head</a:t>
            </a:r>
          </a:p>
        </p:txBody>
      </p:sp>
      <p:sp>
        <p:nvSpPr>
          <p:cNvPr id="21510" name="Text Box 10"/>
          <p:cNvSpPr txBox="1">
            <a:spLocks noChangeArrowheads="1"/>
          </p:cNvSpPr>
          <p:nvPr/>
        </p:nvSpPr>
        <p:spPr bwMode="auto">
          <a:xfrm>
            <a:off x="685800" y="6019800"/>
            <a:ext cx="4572000" cy="366713"/>
          </a:xfrm>
          <a:prstGeom prst="rect">
            <a:avLst/>
          </a:prstGeom>
          <a:noFill/>
          <a:ln w="9525">
            <a:noFill/>
            <a:miter lim="800000"/>
            <a:headEnd/>
            <a:tailEnd/>
          </a:ln>
        </p:spPr>
        <p:txBody>
          <a:bodyPr>
            <a:spAutoFit/>
          </a:bodyPr>
          <a:lstStyle/>
          <a:p>
            <a:pPr>
              <a:spcBef>
                <a:spcPct val="50000"/>
              </a:spcBef>
            </a:pPr>
            <a:r>
              <a:rPr lang="en-US"/>
              <a:t>(Diagram credit: Wikipedia)</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p:cNvSpPr>
            <a:spLocks noGrp="1" noChangeArrowheads="1"/>
          </p:cNvSpPr>
          <p:nvPr>
            <p:ph type="title"/>
          </p:nvPr>
        </p:nvSpPr>
        <p:spPr>
          <a:xfrm>
            <a:off x="762000" y="990600"/>
            <a:ext cx="7926388" cy="839788"/>
          </a:xfrm>
        </p:spPr>
        <p:txBody>
          <a:bodyPr lIns="90000" tIns="46800" rIns="90000" bIns="46800" anchor="ctr"/>
          <a:lstStyle/>
          <a:p>
            <a:pPr defTabSz="457200"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Storage, </a:t>
            </a:r>
            <a:r>
              <a:rPr lang="en-GB" i="1"/>
              <a:t>Cont’d.</a:t>
            </a:r>
          </a:p>
        </p:txBody>
      </p:sp>
      <p:sp>
        <p:nvSpPr>
          <p:cNvPr id="22531" name="Text Box 5"/>
          <p:cNvSpPr txBox="1">
            <a:spLocks noChangeArrowheads="1"/>
          </p:cNvSpPr>
          <p:nvPr/>
        </p:nvSpPr>
        <p:spPr bwMode="auto">
          <a:xfrm>
            <a:off x="5486400" y="2590800"/>
            <a:ext cx="3200400" cy="1311275"/>
          </a:xfrm>
          <a:prstGeom prst="rect">
            <a:avLst/>
          </a:prstGeom>
          <a:noFill/>
          <a:ln w="9525">
            <a:noFill/>
            <a:miter lim="800000"/>
            <a:headEnd/>
            <a:tailEnd/>
          </a:ln>
        </p:spPr>
        <p:txBody>
          <a:bodyPr>
            <a:spAutoFit/>
          </a:bodyPr>
          <a:lstStyle/>
          <a:p>
            <a:pPr>
              <a:spcBef>
                <a:spcPct val="50000"/>
              </a:spcBef>
            </a:pPr>
            <a:r>
              <a:rPr lang="en-US" sz="2000" b="1" dirty="0"/>
              <a:t>Solid state drive (SSD)</a:t>
            </a:r>
            <a:r>
              <a:rPr lang="en-US" sz="2000" dirty="0"/>
              <a:t> – uses the same storage technology as USB flash drives, no moving parts</a:t>
            </a:r>
          </a:p>
        </p:txBody>
      </p:sp>
      <p:sp>
        <p:nvSpPr>
          <p:cNvPr id="22532" name="Text Box 9"/>
          <p:cNvSpPr txBox="1">
            <a:spLocks noChangeArrowheads="1"/>
          </p:cNvSpPr>
          <p:nvPr/>
        </p:nvSpPr>
        <p:spPr bwMode="auto">
          <a:xfrm>
            <a:off x="5486400" y="4175125"/>
            <a:ext cx="3352800" cy="1015663"/>
          </a:xfrm>
          <a:prstGeom prst="rect">
            <a:avLst/>
          </a:prstGeom>
          <a:noFill/>
          <a:ln w="9525">
            <a:noFill/>
            <a:miter lim="800000"/>
            <a:headEnd/>
            <a:tailEnd/>
          </a:ln>
        </p:spPr>
        <p:txBody>
          <a:bodyPr>
            <a:spAutoFit/>
          </a:bodyPr>
          <a:lstStyle/>
          <a:p>
            <a:pPr>
              <a:spcBef>
                <a:spcPct val="50000"/>
              </a:spcBef>
            </a:pPr>
            <a:r>
              <a:rPr lang="en-US" sz="2000" dirty="0"/>
              <a:t>Still relatively expensive, but prices are steadily falling</a:t>
            </a:r>
          </a:p>
        </p:txBody>
      </p:sp>
      <p:pic>
        <p:nvPicPr>
          <p:cNvPr id="22533" name="Picture 10"/>
          <p:cNvPicPr>
            <a:picLocks noChangeAspect="1" noChangeArrowheads="1"/>
          </p:cNvPicPr>
          <p:nvPr/>
        </p:nvPicPr>
        <p:blipFill>
          <a:blip r:embed="rId3" cstate="print"/>
          <a:srcRect/>
          <a:stretch>
            <a:fillRect/>
          </a:stretch>
        </p:blipFill>
        <p:spPr bwMode="auto">
          <a:xfrm>
            <a:off x="762000" y="2590800"/>
            <a:ext cx="4286250" cy="3019425"/>
          </a:xfrm>
          <a:prstGeom prst="rect">
            <a:avLst/>
          </a:prstGeom>
          <a:noFill/>
          <a:ln w="9525">
            <a:noFill/>
            <a:miter lim="800000"/>
            <a:headEnd/>
            <a:tailEnd/>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032" name="Group 128"/>
          <p:cNvGraphicFramePr>
            <a:graphicFrameLocks noGrp="1"/>
          </p:cNvGraphicFramePr>
          <p:nvPr>
            <p:ph idx="1"/>
            <p:extLst>
              <p:ext uri="{D42A27DB-BD31-4B8C-83A1-F6EECF244321}">
                <p14:modId xmlns:p14="http://schemas.microsoft.com/office/powerpoint/2010/main" val="2433177738"/>
              </p:ext>
            </p:extLst>
          </p:nvPr>
        </p:nvGraphicFramePr>
        <p:xfrm>
          <a:off x="381000" y="1219200"/>
          <a:ext cx="8153400" cy="4984943"/>
        </p:xfrm>
        <a:graphic>
          <a:graphicData uri="http://schemas.openxmlformats.org/drawingml/2006/table">
            <a:tbl>
              <a:tblPr/>
              <a:tblGrid>
                <a:gridCol w="2720975">
                  <a:extLst>
                    <a:ext uri="{9D8B030D-6E8A-4147-A177-3AD203B41FA5}">
                      <a16:colId xmlns:a16="http://schemas.microsoft.com/office/drawing/2014/main" val="20000"/>
                    </a:ext>
                  </a:extLst>
                </a:gridCol>
                <a:gridCol w="1851025">
                  <a:extLst>
                    <a:ext uri="{9D8B030D-6E8A-4147-A177-3AD203B41FA5}">
                      <a16:colId xmlns:a16="http://schemas.microsoft.com/office/drawing/2014/main" val="20001"/>
                    </a:ext>
                  </a:extLst>
                </a:gridCol>
                <a:gridCol w="1812925">
                  <a:extLst>
                    <a:ext uri="{9D8B030D-6E8A-4147-A177-3AD203B41FA5}">
                      <a16:colId xmlns:a16="http://schemas.microsoft.com/office/drawing/2014/main" val="20002"/>
                    </a:ext>
                  </a:extLst>
                </a:gridCol>
                <a:gridCol w="1768475">
                  <a:extLst>
                    <a:ext uri="{9D8B030D-6E8A-4147-A177-3AD203B41FA5}">
                      <a16:colId xmlns:a16="http://schemas.microsoft.com/office/drawing/2014/main" val="20003"/>
                    </a:ext>
                  </a:extLst>
                </a:gridCol>
              </a:tblGrid>
              <a:tr h="1049338">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Hard Drive Performance Comparison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1" i="0" u="none" strike="noStrike" cap="none" normalizeH="0" baseline="0" dirty="0">
                          <a:ln>
                            <a:noFill/>
                          </a:ln>
                          <a:solidFill>
                            <a:schemeClr val="tx1"/>
                          </a:solidFill>
                          <a:effectLst/>
                          <a:latin typeface="Arial" charset="0"/>
                        </a:rPr>
                        <a:t>Traditional, mainstream</a:t>
                      </a:r>
                    </a:p>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600" b="0" i="0" u="none" strike="noStrike" cap="none" normalizeH="0" baseline="0" dirty="0">
                          <a:ln>
                            <a:noFill/>
                          </a:ln>
                          <a:solidFill>
                            <a:schemeClr val="tx1"/>
                          </a:solidFill>
                          <a:effectLst/>
                          <a:latin typeface="Arial" charset="0"/>
                        </a:rPr>
                        <a:t>(Seagate Barracuda 7200.14)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1" i="0" u="none" strike="noStrike" cap="none" normalizeH="0" baseline="0" dirty="0">
                          <a:ln>
                            <a:noFill/>
                          </a:ln>
                          <a:solidFill>
                            <a:schemeClr val="tx1"/>
                          </a:solidFill>
                          <a:effectLst/>
                          <a:latin typeface="Arial" charset="0"/>
                        </a:rPr>
                        <a:t>Traditional, high-end</a:t>
                      </a:r>
                    </a:p>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600" b="0" i="0" u="none" strike="noStrike" cap="none" normalizeH="0" baseline="0" dirty="0">
                          <a:ln>
                            <a:noFill/>
                          </a:ln>
                          <a:solidFill>
                            <a:schemeClr val="tx1"/>
                          </a:solidFill>
                          <a:effectLst/>
                          <a:latin typeface="Arial" charset="0"/>
                        </a:rPr>
                        <a:t>(Toshiba </a:t>
                      </a:r>
                      <a:r>
                        <a:rPr lang="en-US" sz="1600" dirty="0"/>
                        <a:t>AL13SXB600N</a:t>
                      </a:r>
                      <a:r>
                        <a:rPr kumimoji="0" lang="en-US" sz="16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1" i="0" u="none" strike="noStrike" cap="none" normalizeH="0" baseline="0" dirty="0">
                          <a:ln>
                            <a:noFill/>
                          </a:ln>
                          <a:solidFill>
                            <a:schemeClr val="tx1"/>
                          </a:solidFill>
                          <a:effectLst/>
                          <a:latin typeface="Arial" charset="0"/>
                        </a:rPr>
                        <a:t>Solid-state</a:t>
                      </a:r>
                    </a:p>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dirty="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600" b="0" i="0" u="none" strike="noStrike" cap="none" normalizeH="0" baseline="0" dirty="0">
                          <a:ln>
                            <a:noFill/>
                          </a:ln>
                          <a:solidFill>
                            <a:schemeClr val="tx1"/>
                          </a:solidFill>
                          <a:effectLst/>
                          <a:latin typeface="Arial" charset="0"/>
                        </a:rPr>
                        <a:t>(Samsung</a:t>
                      </a:r>
                      <a:br>
                        <a:rPr kumimoji="0" lang="en-US" sz="1600" b="0" i="0" u="none" strike="noStrike" cap="none" normalizeH="0" baseline="0" dirty="0">
                          <a:ln>
                            <a:noFill/>
                          </a:ln>
                          <a:solidFill>
                            <a:schemeClr val="tx1"/>
                          </a:solidFill>
                          <a:effectLst/>
                          <a:latin typeface="Arial" charset="0"/>
                        </a:rPr>
                      </a:br>
                      <a:r>
                        <a:rPr kumimoji="0" lang="en-US" sz="1600" b="0" i="0" u="none" strike="noStrike" cap="none" normalizeH="0" baseline="0" dirty="0">
                          <a:ln>
                            <a:noFill/>
                          </a:ln>
                          <a:solidFill>
                            <a:schemeClr val="tx1"/>
                          </a:solidFill>
                          <a:effectLst/>
                          <a:latin typeface="Arial" charset="0"/>
                        </a:rPr>
                        <a:t>850 Pro)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625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Access 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8.7-15.0 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2.1-4.9 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0.03-0.04 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4988">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Rotational speed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7,200 rpm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15,000 rpm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4988">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Avg. read throughput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154.6 MB/s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194.6 MB/s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526.4 MB/s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4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Avg. write throughput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153.5 MB/s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193.9 MB/s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481.3 MB/s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466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Capacity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2000 GB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600 GB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512 GB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466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Cost (early 2016)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$99.95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$350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$227.99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7466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Cost per GB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$0.58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$0.45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3601" name="Text Box 129"/>
          <p:cNvSpPr txBox="1">
            <a:spLocks noChangeArrowheads="1"/>
          </p:cNvSpPr>
          <p:nvPr/>
        </p:nvSpPr>
        <p:spPr bwMode="auto">
          <a:xfrm>
            <a:off x="304800" y="6367046"/>
            <a:ext cx="7306937" cy="338554"/>
          </a:xfrm>
          <a:prstGeom prst="rect">
            <a:avLst/>
          </a:prstGeom>
          <a:noFill/>
          <a:ln w="9525">
            <a:noFill/>
            <a:miter lim="800000"/>
            <a:headEnd/>
            <a:tailEnd/>
          </a:ln>
        </p:spPr>
        <p:txBody>
          <a:bodyPr wrap="none">
            <a:spAutoFit/>
          </a:bodyPr>
          <a:lstStyle/>
          <a:p>
            <a:r>
              <a:rPr lang="en-US" sz="1600" dirty="0"/>
              <a:t>Performance and pricing data from Tom’s Hardware (</a:t>
            </a:r>
            <a:r>
              <a:rPr lang="en-US" sz="1600" dirty="0">
                <a:hlinkClick r:id="rId3"/>
              </a:rPr>
              <a:t>www.tomshardware.com</a:t>
            </a:r>
            <a:r>
              <a:rPr lang="en-US" sz="1600" dirty="0"/>
              <a:t>)</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457200" y="1905000"/>
            <a:ext cx="8229600" cy="4648200"/>
          </a:xfrm>
        </p:spPr>
        <p:txBody>
          <a:bodyPr lIns="90000" tIns="46800" rIns="90000" bIns="46800"/>
          <a:lstStyle/>
          <a:p>
            <a:pPr marL="341313" indent="-341313" defTabSz="457200" eaLnBrk="1" hangingPunct="1">
              <a:lnSpc>
                <a:spcPct val="90000"/>
              </a:lnSpc>
              <a:spcBef>
                <a:spcPts val="700"/>
              </a:spcBef>
              <a:buSzTx/>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t>Optical drives</a:t>
            </a:r>
          </a:p>
          <a:p>
            <a:pPr marL="741363" lvl="1" indent="-284163" defTabSz="457200"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A </a:t>
            </a:r>
            <a:r>
              <a:rPr lang="en-GB" b="1" dirty="0"/>
              <a:t>CD</a:t>
            </a:r>
            <a:r>
              <a:rPr lang="en-GB" dirty="0"/>
              <a:t> (compact disc) provides 650-700 MB of storage </a:t>
            </a:r>
          </a:p>
          <a:p>
            <a:pPr marL="741363" lvl="1" indent="-284163" defTabSz="457200"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A </a:t>
            </a:r>
            <a:r>
              <a:rPr lang="en-GB" b="1" dirty="0"/>
              <a:t>DVD </a:t>
            </a:r>
            <a:r>
              <a:rPr lang="en-GB" dirty="0"/>
              <a:t>(digital video disc or digital versatile disc)</a:t>
            </a:r>
            <a:r>
              <a:rPr lang="en-GB" b="1" dirty="0"/>
              <a:t> </a:t>
            </a:r>
            <a:r>
              <a:rPr lang="en-GB" dirty="0"/>
              <a:t>is a variation with a capacity of 4.7 GB</a:t>
            </a:r>
          </a:p>
          <a:p>
            <a:pPr marL="741363" lvl="1" indent="-284163" defTabSz="457200"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Recent-</a:t>
            </a:r>
            <a:r>
              <a:rPr lang="en-GB" dirty="0" err="1"/>
              <a:t>ish</a:t>
            </a:r>
            <a:r>
              <a:rPr lang="en-GB" dirty="0"/>
              <a:t> developments: </a:t>
            </a:r>
            <a:r>
              <a:rPr lang="en-GB" b="1" dirty="0"/>
              <a:t>HD-DVD</a:t>
            </a:r>
            <a:r>
              <a:rPr lang="en-GB" dirty="0"/>
              <a:t> (15 or 30 GB, now defunct), </a:t>
            </a:r>
            <a:r>
              <a:rPr lang="en-GB" b="1" dirty="0" err="1"/>
              <a:t>Blu</a:t>
            </a:r>
            <a:r>
              <a:rPr lang="en-GB" b="1" dirty="0"/>
              <a:t>-Ray</a:t>
            </a:r>
            <a:r>
              <a:rPr lang="en-GB" dirty="0"/>
              <a:t> (25 or 50 GB)</a:t>
            </a:r>
          </a:p>
          <a:p>
            <a:pPr marL="741363" lvl="1" indent="-284163" defTabSz="457200"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Optical discs come in several varieties:</a:t>
            </a:r>
          </a:p>
          <a:p>
            <a:pPr lvl="2" defTabSz="457200"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t>Read only (ROM)</a:t>
            </a:r>
            <a:r>
              <a:rPr lang="en-GB" dirty="0"/>
              <a:t> – permanent data stored during manufacturing; cannot be overwritten</a:t>
            </a:r>
          </a:p>
          <a:p>
            <a:pPr lvl="2" defTabSz="457200"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t>Recordable (R)</a:t>
            </a:r>
            <a:r>
              <a:rPr lang="en-GB" dirty="0"/>
              <a:t> – initially blank; data can be written once, but it can’t be changed</a:t>
            </a:r>
          </a:p>
          <a:p>
            <a:pPr lvl="2" defTabSz="457200"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t>Rewritable (RW)</a:t>
            </a:r>
            <a:r>
              <a:rPr lang="en-GB" dirty="0"/>
              <a:t> – can be changed many times, much like a hard drive but much slower</a:t>
            </a:r>
          </a:p>
        </p:txBody>
      </p:sp>
      <p:sp>
        <p:nvSpPr>
          <p:cNvPr id="24579" name="Rectangle 3"/>
          <p:cNvSpPr>
            <a:spLocks noGrp="1" noChangeArrowheads="1"/>
          </p:cNvSpPr>
          <p:nvPr>
            <p:ph type="title"/>
          </p:nvPr>
        </p:nvSpPr>
        <p:spPr>
          <a:prstGeom prst="rect">
            <a:avLst/>
          </a:prstGeom>
          <a:noFill/>
        </p:spPr>
        <p:txBody>
          <a:bodyPr lIns="90000" tIns="46800" rIns="90000" bIns="46800" anchor="ctr"/>
          <a:lstStyle/>
          <a:p>
            <a:pPr defTabSz="457200"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Storage, </a:t>
            </a:r>
            <a:r>
              <a:rPr lang="en-GB" i="1"/>
              <a:t>Cont’d.</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a:prstGeom prst="rect">
            <a:avLst/>
          </a:prstGeom>
          <a:noFill/>
        </p:spPr>
        <p:txBody>
          <a:bodyPr lIns="90000" tIns="46800" rIns="90000" bIns="46800" anchor="ctr"/>
          <a:lstStyle/>
          <a:p>
            <a:pPr defTabSz="457200"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Storage, </a:t>
            </a:r>
            <a:r>
              <a:rPr lang="en-GB" i="1"/>
              <a:t>Cont’d.</a:t>
            </a:r>
          </a:p>
        </p:txBody>
      </p:sp>
      <p:sp>
        <p:nvSpPr>
          <p:cNvPr id="1028" name="Rectangle 2"/>
          <p:cNvSpPr>
            <a:spLocks noGrp="1" noChangeArrowheads="1"/>
          </p:cNvSpPr>
          <p:nvPr>
            <p:ph type="body" sz="half" idx="1"/>
          </p:nvPr>
        </p:nvSpPr>
        <p:spPr>
          <a:xfrm>
            <a:off x="838200" y="1905000"/>
            <a:ext cx="4724400" cy="4572000"/>
          </a:xfrm>
          <a:noFill/>
        </p:spPr>
        <p:txBody>
          <a:bodyPr lIns="90000" tIns="46800" rIns="90000" bIns="46800"/>
          <a:lstStyle/>
          <a:p>
            <a:pPr marL="341313" indent="-341313" defTabSz="457200"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Other storage devices</a:t>
            </a:r>
          </a:p>
          <a:p>
            <a:pPr marL="741363" lvl="1" indent="-284163" defTabSz="457200"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Floppy disk</a:t>
            </a:r>
          </a:p>
          <a:p>
            <a:pPr lvl="2" defTabSz="457200"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5.25”, 720 KB</a:t>
            </a:r>
          </a:p>
          <a:p>
            <a:pPr lvl="2" defTabSz="457200"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3.5”, 1.44 MB</a:t>
            </a:r>
          </a:p>
          <a:p>
            <a:pPr marL="741363" lvl="1" indent="-284163" defTabSz="457200"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“Zip” disk</a:t>
            </a:r>
          </a:p>
          <a:p>
            <a:pPr lvl="2" defTabSz="457200"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100 - 750 MB</a:t>
            </a:r>
          </a:p>
          <a:p>
            <a:pPr marL="741363" lvl="1" indent="-284163" defTabSz="457200"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USB flash drive</a:t>
            </a:r>
          </a:p>
          <a:p>
            <a:pPr lvl="2" defTabSz="457200"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Also called “thumb drive,” “jump drive,” “USB stick”</a:t>
            </a:r>
          </a:p>
          <a:p>
            <a:pPr lvl="2" defTabSz="457200"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Most common portable storage device today</a:t>
            </a:r>
          </a:p>
          <a:p>
            <a:pPr lvl="2" defTabSz="457200"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Up to 64+ GB</a:t>
            </a:r>
          </a:p>
          <a:p>
            <a:pPr marL="741363" lvl="1" indent="-284163" defTabSz="457200"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Tape drives</a:t>
            </a:r>
          </a:p>
        </p:txBody>
      </p:sp>
      <p:pic>
        <p:nvPicPr>
          <p:cNvPr id="1029" name="Picture 4"/>
          <p:cNvPicPr>
            <a:picLocks noChangeAspect="1" noChangeArrowheads="1"/>
          </p:cNvPicPr>
          <p:nvPr/>
        </p:nvPicPr>
        <p:blipFill>
          <a:blip r:embed="rId4" cstate="print"/>
          <a:srcRect/>
          <a:stretch>
            <a:fillRect/>
          </a:stretch>
        </p:blipFill>
        <p:spPr bwMode="auto">
          <a:xfrm>
            <a:off x="5715000" y="1600200"/>
            <a:ext cx="2590800" cy="1990725"/>
          </a:xfrm>
          <a:prstGeom prst="rect">
            <a:avLst/>
          </a:prstGeom>
          <a:noFill/>
          <a:ln w="9525">
            <a:noFill/>
            <a:miter lim="800000"/>
            <a:headEnd/>
            <a:tailEnd/>
          </a:ln>
        </p:spPr>
      </p:pic>
      <p:graphicFrame>
        <p:nvGraphicFramePr>
          <p:cNvPr id="1026" name="Object 5"/>
          <p:cNvGraphicFramePr>
            <a:graphicFrameLocks noGrp="1" noChangeAspect="1"/>
          </p:cNvGraphicFramePr>
          <p:nvPr>
            <p:ph sz="half" idx="2"/>
          </p:nvPr>
        </p:nvGraphicFramePr>
        <p:xfrm>
          <a:off x="5943600" y="3886200"/>
          <a:ext cx="2098675" cy="2590800"/>
        </p:xfrm>
        <a:graphic>
          <a:graphicData uri="http://schemas.openxmlformats.org/presentationml/2006/ole">
            <mc:AlternateContent xmlns:mc="http://schemas.openxmlformats.org/markup-compatibility/2006">
              <mc:Choice xmlns:v="urn:schemas-microsoft-com:vml" Requires="v">
                <p:oleObj spid="_x0000_s57373" r:id="rId5" imgW="1383209" imgH="1700643" progId="Photoshop.Image.7">
                  <p:embed/>
                </p:oleObj>
              </mc:Choice>
              <mc:Fallback>
                <p:oleObj r:id="rId5" imgW="1383209" imgH="1700643" progId="Photoshop.Image.7">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3886200"/>
                        <a:ext cx="2098675" cy="25908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Grp="1" noChangeArrowheads="1"/>
          </p:cNvSpPr>
          <p:nvPr>
            <p:ph type="title"/>
          </p:nvPr>
        </p:nvSpPr>
        <p:spPr>
          <a:xfrm>
            <a:off x="762000" y="990600"/>
            <a:ext cx="7926388" cy="839788"/>
          </a:xfrm>
        </p:spPr>
        <p:txBody>
          <a:bodyPr lIns="90000" tIns="46800" rIns="90000" bIns="46800" anchor="ctr"/>
          <a:lstStyle/>
          <a:p>
            <a:pPr defTabSz="457200"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How a computer works</a:t>
            </a:r>
            <a:endParaRPr lang="en-GB" i="1"/>
          </a:p>
        </p:txBody>
      </p:sp>
      <p:sp>
        <p:nvSpPr>
          <p:cNvPr id="8195" name="Rectangle 3"/>
          <p:cNvSpPr>
            <a:spLocks noGrp="1" noChangeArrowheads="1"/>
          </p:cNvSpPr>
          <p:nvPr>
            <p:ph type="body" idx="1"/>
          </p:nvPr>
        </p:nvSpPr>
        <p:spPr>
          <a:xfrm>
            <a:off x="838200" y="1905000"/>
            <a:ext cx="7694613" cy="4343400"/>
          </a:xfrm>
        </p:spPr>
        <p:txBody>
          <a:bodyPr lIns="90000" tIns="46800" rIns="90000" bIns="46800"/>
          <a:lstStyle/>
          <a:p>
            <a:pPr marL="341313" indent="-341313" defTabSz="457200" eaLnBrk="1" hangingPunct="1">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Computers work using </a:t>
            </a:r>
            <a:r>
              <a:rPr lang="en-GB" b="1" dirty="0"/>
              <a:t>binary digits</a:t>
            </a:r>
            <a:r>
              <a:rPr lang="en-GB" dirty="0"/>
              <a:t> (abbreviated as “</a:t>
            </a:r>
            <a:r>
              <a:rPr lang="en-GB" b="1" dirty="0"/>
              <a:t>bits</a:t>
            </a:r>
            <a:r>
              <a:rPr lang="en-GB" dirty="0"/>
              <a:t>”)</a:t>
            </a:r>
          </a:p>
          <a:p>
            <a:pPr marL="341313" indent="-341313" defTabSz="457200" eaLnBrk="1" hangingPunct="1">
              <a:lnSpc>
                <a:spcPct val="8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A single bit can be either 0 or 1 (off or on)</a:t>
            </a:r>
          </a:p>
          <a:p>
            <a:pPr marL="341313" indent="-341313" defTabSz="457200" eaLnBrk="1" hangingPunct="1">
              <a:lnSpc>
                <a:spcPct val="8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Computers use sequences</a:t>
            </a:r>
            <a:r>
              <a:rPr lang="en-GB" b="1" i="1" dirty="0"/>
              <a:t> </a:t>
            </a:r>
            <a:r>
              <a:rPr lang="en-GB" dirty="0"/>
              <a:t>of bits to digitally represent:</a:t>
            </a:r>
          </a:p>
          <a:p>
            <a:pPr marL="741363" lvl="1" indent="-284163" defTabSz="457200"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Data</a:t>
            </a:r>
          </a:p>
          <a:p>
            <a:pPr lvl="2" defTabSz="457200" eaLnBrk="1" hangingPunct="1">
              <a:lnSpc>
                <a:spcPct val="8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Numbers</a:t>
            </a:r>
          </a:p>
          <a:p>
            <a:pPr lvl="2" defTabSz="457200" eaLnBrk="1" hangingPunct="1">
              <a:lnSpc>
                <a:spcPct val="8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Text characters (letters, punctuation marks, etc.)</a:t>
            </a:r>
          </a:p>
          <a:p>
            <a:pPr lvl="2" defTabSz="457200" eaLnBrk="1" hangingPunct="1">
              <a:lnSpc>
                <a:spcPct val="8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Sounds</a:t>
            </a:r>
          </a:p>
          <a:p>
            <a:pPr lvl="2" defTabSz="457200" eaLnBrk="1" hangingPunct="1">
              <a:lnSpc>
                <a:spcPct val="8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Pictures and video</a:t>
            </a:r>
          </a:p>
          <a:p>
            <a:pPr marL="741363" lvl="1" indent="-284163" defTabSz="457200"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Instructions (computer programs)</a:t>
            </a:r>
          </a:p>
          <a:p>
            <a:pPr lvl="2" defTabSz="457200" eaLnBrk="1" hangingPunct="1">
              <a:lnSpc>
                <a:spcPct val="8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What to do with the data</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p:cNvSpPr>
            <a:spLocks noGrp="1" noChangeArrowheads="1"/>
          </p:cNvSpPr>
          <p:nvPr>
            <p:ph type="title"/>
          </p:nvPr>
        </p:nvSpPr>
        <p:spPr>
          <a:xfrm>
            <a:off x="762000" y="990600"/>
            <a:ext cx="7926388" cy="839788"/>
          </a:xfrm>
          <a:noFill/>
        </p:spPr>
        <p:txBody>
          <a:bodyPr lIns="90000" tIns="46800" rIns="90000" bIns="46800" anchor="ctr"/>
          <a:lstStyle/>
          <a:p>
            <a:pPr defTabSz="457200"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How big is a MB or a GB?</a:t>
            </a:r>
            <a:endParaRPr lang="en-GB" i="1"/>
          </a:p>
        </p:txBody>
      </p:sp>
      <p:sp>
        <p:nvSpPr>
          <p:cNvPr id="25603" name="Rectangle 3"/>
          <p:cNvSpPr>
            <a:spLocks noGrp="1" noChangeArrowheads="1"/>
          </p:cNvSpPr>
          <p:nvPr>
            <p:ph type="body" idx="1"/>
          </p:nvPr>
        </p:nvSpPr>
        <p:spPr>
          <a:xfrm>
            <a:off x="609600" y="2103438"/>
            <a:ext cx="8229600" cy="4373562"/>
          </a:xfrm>
          <a:noFill/>
        </p:spPr>
        <p:txBody>
          <a:bodyPr lIns="90000" tIns="46800" rIns="90000" bIns="46800"/>
          <a:lstStyle/>
          <a:p>
            <a:pPr marL="341313" indent="-341313" defTabSz="457200" eaLnBrk="1" hangingPunct="1">
              <a:lnSpc>
                <a:spcPct val="95000"/>
              </a:lnSpc>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1 MB = 1,048,576 bytes</a:t>
            </a:r>
          </a:p>
          <a:p>
            <a:pPr marL="741363" lvl="1" indent="-284163" defTabSz="457200" eaLnBrk="1" hangingPunct="1">
              <a:lnSpc>
                <a:spcPct val="95000"/>
              </a:lnSpc>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Mostly-text Microsoft Word document: &lt; 0.1 MB</a:t>
            </a:r>
          </a:p>
          <a:p>
            <a:pPr marL="741363" lvl="1" indent="-284163" defTabSz="457200" eaLnBrk="1" hangingPunct="1">
              <a:lnSpc>
                <a:spcPct val="95000"/>
              </a:lnSpc>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Low-quality </a:t>
            </a:r>
            <a:r>
              <a:rPr lang="en-GB" dirty="0" err="1"/>
              <a:t>smartphone</a:t>
            </a:r>
            <a:r>
              <a:rPr lang="en-GB" dirty="0"/>
              <a:t> photograph: ~1 MB</a:t>
            </a:r>
          </a:p>
          <a:p>
            <a:pPr marL="741363" lvl="1" indent="-284163" defTabSz="457200" eaLnBrk="1" hangingPunct="1">
              <a:lnSpc>
                <a:spcPct val="95000"/>
              </a:lnSpc>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Typical mp3 file of a song: ~5-8 MB</a:t>
            </a:r>
          </a:p>
          <a:p>
            <a:pPr marL="741363" lvl="1" indent="-284163" defTabSz="457200" eaLnBrk="1" hangingPunct="1">
              <a:lnSpc>
                <a:spcPct val="95000"/>
              </a:lnSpc>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Personal space available on </a:t>
            </a:r>
            <a:r>
              <a:rPr lang="en-GB" dirty="0" err="1"/>
              <a:t>UMdrive</a:t>
            </a:r>
            <a:r>
              <a:rPr lang="en-GB" dirty="0"/>
              <a:t>: 500 MB</a:t>
            </a:r>
          </a:p>
          <a:p>
            <a:pPr marL="341313" indent="-341313" defTabSz="457200" eaLnBrk="1" hangingPunct="1">
              <a:lnSpc>
                <a:spcPct val="95000"/>
              </a:lnSpc>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1 GB = 1,073,741,824 bytes</a:t>
            </a:r>
          </a:p>
          <a:p>
            <a:pPr marL="741363" lvl="1" indent="-284163" defTabSz="457200" eaLnBrk="1" hangingPunct="1">
              <a:lnSpc>
                <a:spcPct val="95000"/>
              </a:lnSpc>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Typical RAM on a personal computer: A few GB</a:t>
            </a:r>
          </a:p>
          <a:p>
            <a:pPr marL="741363" lvl="1" indent="-284163" defTabSz="457200" eaLnBrk="1" hangingPunct="1">
              <a:lnSpc>
                <a:spcPct val="95000"/>
              </a:lnSpc>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Typical smartphone capacity: Dozens of GB</a:t>
            </a:r>
          </a:p>
          <a:p>
            <a:pPr marL="741363" lvl="1" indent="-284163" defTabSz="457200" eaLnBrk="1" hangingPunct="1">
              <a:lnSpc>
                <a:spcPct val="95000"/>
              </a:lnSpc>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Typical hard drive capacity: Thousands of GB</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Grp="1" noChangeArrowheads="1"/>
          </p:cNvSpPr>
          <p:nvPr>
            <p:ph type="title"/>
          </p:nvPr>
        </p:nvSpPr>
        <p:spPr>
          <a:xfrm>
            <a:off x="762000" y="990600"/>
            <a:ext cx="7926388" cy="839788"/>
          </a:xfrm>
        </p:spPr>
        <p:txBody>
          <a:bodyPr lIns="90000" tIns="46800" rIns="90000" bIns="46800" anchor="ctr"/>
          <a:lstStyle/>
          <a:p>
            <a:pPr defTabSz="457200"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Other computer components</a:t>
            </a:r>
          </a:p>
        </p:txBody>
      </p:sp>
      <p:sp>
        <p:nvSpPr>
          <p:cNvPr id="5123" name="Rectangle 3"/>
          <p:cNvSpPr>
            <a:spLocks noGrp="1" noChangeArrowheads="1"/>
          </p:cNvSpPr>
          <p:nvPr>
            <p:ph type="body" idx="1"/>
          </p:nvPr>
        </p:nvSpPr>
        <p:spPr>
          <a:xfrm>
            <a:off x="838200" y="1905000"/>
            <a:ext cx="7694613" cy="3816350"/>
          </a:xfrm>
        </p:spPr>
        <p:txBody>
          <a:bodyPr lIns="90000" tIns="46800" rIns="90000" bIns="46800"/>
          <a:lstStyle/>
          <a:p>
            <a:pPr marL="341313" indent="-341313" defTabSz="457200" eaLnBrk="1" hangingPunct="1">
              <a:lnSpc>
                <a:spcPct val="80000"/>
              </a:lnSpc>
              <a:spcBef>
                <a:spcPts val="7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a:t>Power supply unit</a:t>
            </a:r>
            <a:r>
              <a:rPr lang="en-GB" sz="2400" dirty="0"/>
              <a:t> (PSU)</a:t>
            </a:r>
          </a:p>
          <a:p>
            <a:pPr marL="741363" lvl="1" indent="-284163" defTabSz="457200" eaLnBrk="1" hangingPunct="1">
              <a:lnSpc>
                <a:spcPct val="80000"/>
              </a:lnSpc>
              <a:spcBef>
                <a:spcPts val="7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Converts power from wall outlet to a form suitable for system components</a:t>
            </a:r>
          </a:p>
          <a:p>
            <a:pPr marL="341313" indent="-341313" defTabSz="457200" eaLnBrk="1" hangingPunct="1">
              <a:lnSpc>
                <a:spcPct val="80000"/>
              </a:lnSpc>
              <a:spcBef>
                <a:spcPts val="7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a:t>Motherboard</a:t>
            </a:r>
          </a:p>
          <a:p>
            <a:pPr marL="741363" lvl="1" indent="-284163" defTabSz="457200" eaLnBrk="1" hangingPunct="1">
              <a:lnSpc>
                <a:spcPct val="80000"/>
              </a:lnSpc>
              <a:spcBef>
                <a:spcPts val="7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Main circuit board of the computer, provides connection points for all other components</a:t>
            </a:r>
          </a:p>
          <a:p>
            <a:pPr marL="741363" lvl="1" indent="-284163" defTabSz="457200" eaLnBrk="1" hangingPunct="1">
              <a:lnSpc>
                <a:spcPct val="80000"/>
              </a:lnSpc>
              <a:spcBef>
                <a:spcPts val="7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Includes a </a:t>
            </a:r>
            <a:r>
              <a:rPr lang="en-GB" sz="2000" b="1" dirty="0"/>
              <a:t>socket </a:t>
            </a:r>
            <a:r>
              <a:rPr lang="en-GB" sz="2000" dirty="0"/>
              <a:t>for the CPU</a:t>
            </a:r>
          </a:p>
          <a:p>
            <a:pPr marL="741363" lvl="1" indent="-284163" defTabSz="457200" eaLnBrk="1" hangingPunct="1">
              <a:lnSpc>
                <a:spcPct val="80000"/>
              </a:lnSpc>
              <a:spcBef>
                <a:spcPts val="7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Some motherboards include more than one</a:t>
            </a:r>
            <a:br>
              <a:rPr lang="en-GB" sz="2000" dirty="0"/>
            </a:br>
            <a:r>
              <a:rPr lang="en-GB" sz="2000" dirty="0"/>
              <a:t>socket</a:t>
            </a:r>
          </a:p>
        </p:txBody>
      </p:sp>
      <p:sp>
        <p:nvSpPr>
          <p:cNvPr id="5124" name="Rectangle 6"/>
          <p:cNvSpPr>
            <a:spLocks noChangeArrowheads="1"/>
          </p:cNvSpPr>
          <p:nvPr/>
        </p:nvSpPr>
        <p:spPr bwMode="auto">
          <a:xfrm>
            <a:off x="839788" y="4724400"/>
            <a:ext cx="6170612" cy="1371600"/>
          </a:xfrm>
          <a:prstGeom prst="rect">
            <a:avLst/>
          </a:prstGeom>
          <a:noFill/>
          <a:ln w="9525">
            <a:noFill/>
            <a:miter lim="800000"/>
            <a:headEnd/>
            <a:tailEnd/>
          </a:ln>
        </p:spPr>
        <p:txBody>
          <a:bodyPr lIns="90000" tIns="46800" rIns="90000" bIns="46800"/>
          <a:lstStyle/>
          <a:p>
            <a:pPr marL="341313" indent="-341313" defTabSz="457200">
              <a:lnSpc>
                <a:spcPct val="80000"/>
              </a:lnSpc>
              <a:spcBef>
                <a:spcPts val="725"/>
              </a:spcBef>
              <a:buClr>
                <a:schemeClr val="tx1"/>
              </a:buClr>
              <a:buSzPct val="75000"/>
              <a:buFont typeface="Wingdings" pitchFamily="2" charset="2"/>
              <a:buChar char="l"/>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err="1"/>
              <a:t>Heatsinks</a:t>
            </a:r>
            <a:r>
              <a:rPr lang="en-GB" sz="2400" b="1" dirty="0"/>
              <a:t> </a:t>
            </a:r>
            <a:r>
              <a:rPr lang="en-GB" sz="2400" dirty="0"/>
              <a:t>and </a:t>
            </a:r>
            <a:r>
              <a:rPr lang="en-GB" sz="2400" b="1" dirty="0"/>
              <a:t>fans</a:t>
            </a:r>
            <a:r>
              <a:rPr lang="en-GB" sz="2400" dirty="0"/>
              <a:t> are used to dissipate heat from computer components (a CPU </a:t>
            </a:r>
            <a:r>
              <a:rPr lang="en-GB" sz="2400" dirty="0" err="1"/>
              <a:t>heatsink</a:t>
            </a:r>
            <a:r>
              <a:rPr lang="en-GB" sz="2400" dirty="0"/>
              <a:t>/fan is pictured here)</a:t>
            </a:r>
          </a:p>
        </p:txBody>
      </p:sp>
      <p:pic>
        <p:nvPicPr>
          <p:cNvPr id="5125" name="Picture 7"/>
          <p:cNvPicPr>
            <a:picLocks noChangeAspect="1" noChangeArrowheads="1"/>
          </p:cNvPicPr>
          <p:nvPr/>
        </p:nvPicPr>
        <p:blipFill>
          <a:blip r:embed="rId3" cstate="print"/>
          <a:srcRect/>
          <a:stretch>
            <a:fillRect/>
          </a:stretch>
        </p:blipFill>
        <p:spPr bwMode="auto">
          <a:xfrm>
            <a:off x="7010400" y="4419600"/>
            <a:ext cx="1817688" cy="1457325"/>
          </a:xfrm>
          <a:prstGeom prst="rect">
            <a:avLst/>
          </a:prstGeom>
          <a:noFill/>
          <a:ln w="9525">
            <a:noFill/>
            <a:miter lim="800000"/>
            <a:headEnd/>
            <a:tailEnd/>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p:cNvSpPr>
            <a:spLocks noGrp="1" noChangeArrowheads="1"/>
          </p:cNvSpPr>
          <p:nvPr>
            <p:ph type="title"/>
          </p:nvPr>
        </p:nvSpPr>
        <p:spPr>
          <a:xfrm>
            <a:off x="762000" y="990600"/>
            <a:ext cx="7926388" cy="839788"/>
          </a:xfrm>
        </p:spPr>
        <p:txBody>
          <a:bodyPr lIns="90000" tIns="46800" rIns="90000" bIns="46800" anchor="ctr"/>
          <a:lstStyle/>
          <a:p>
            <a:pPr defTabSz="457200"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Other components, </a:t>
            </a:r>
            <a:r>
              <a:rPr lang="en-GB" i="1" dirty="0"/>
              <a:t>Cont’d.</a:t>
            </a:r>
          </a:p>
        </p:txBody>
      </p:sp>
      <p:sp>
        <p:nvSpPr>
          <p:cNvPr id="7171" name="Rectangle 3"/>
          <p:cNvSpPr>
            <a:spLocks noGrp="1" noChangeArrowheads="1"/>
          </p:cNvSpPr>
          <p:nvPr>
            <p:ph type="body" idx="1"/>
          </p:nvPr>
        </p:nvSpPr>
        <p:spPr>
          <a:xfrm>
            <a:off x="762000" y="1905000"/>
            <a:ext cx="8229600" cy="4648200"/>
          </a:xfrm>
          <a:noFill/>
        </p:spPr>
        <p:txBody>
          <a:bodyPr lIns="90000" tIns="46800" rIns="90000" bIns="46800"/>
          <a:lstStyle/>
          <a:p>
            <a:pPr marL="341313" indent="-284163" defTabSz="457200" eaLnBrk="1" hangingPunct="1">
              <a:lnSpc>
                <a:spcPct val="90000"/>
              </a:lnSpc>
              <a:spcBef>
                <a:spcPts val="7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dirty="0"/>
              <a:t>Graphics card</a:t>
            </a:r>
            <a:r>
              <a:rPr lang="en-GB" sz="2000" dirty="0"/>
              <a:t> or </a:t>
            </a:r>
            <a:r>
              <a:rPr lang="en-GB" sz="2000" b="1" dirty="0"/>
              <a:t>video card</a:t>
            </a:r>
            <a:r>
              <a:rPr lang="en-GB" sz="2000" dirty="0"/>
              <a:t> (sometimes called </a:t>
            </a:r>
            <a:r>
              <a:rPr lang="en-GB" sz="2000" b="1" dirty="0"/>
              <a:t>graphics processing unit</a:t>
            </a:r>
            <a:r>
              <a:rPr lang="en-GB" sz="2000" dirty="0"/>
              <a:t>, GPU) handles displaying things on monitor, performing display-related computations</a:t>
            </a:r>
          </a:p>
          <a:p>
            <a:pPr lvl="1" defTabSz="457200" eaLnBrk="1" hangingPunct="1">
              <a:lnSpc>
                <a:spcPct val="90000"/>
              </a:lnSpc>
              <a:spcBef>
                <a:spcPts val="7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a:t>Essential for computer-aided design, most modern games</a:t>
            </a:r>
          </a:p>
          <a:p>
            <a:pPr lvl="1" defTabSz="457200" eaLnBrk="1" hangingPunct="1">
              <a:lnSpc>
                <a:spcPct val="90000"/>
              </a:lnSpc>
              <a:spcBef>
                <a:spcPts val="7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a:t>Modern GPUs are mostly designed by either </a:t>
            </a:r>
            <a:r>
              <a:rPr lang="en-GB" sz="1800" b="1" dirty="0" err="1"/>
              <a:t>Nvidia</a:t>
            </a:r>
            <a:r>
              <a:rPr lang="en-GB" sz="1800" dirty="0"/>
              <a:t> (the </a:t>
            </a:r>
            <a:r>
              <a:rPr lang="en-GB" sz="1800" i="1" dirty="0" err="1"/>
              <a:t>GeForce</a:t>
            </a:r>
            <a:r>
              <a:rPr lang="en-GB" sz="1800" dirty="0"/>
              <a:t> product line) or </a:t>
            </a:r>
            <a:r>
              <a:rPr lang="en-GB" sz="1800" b="1" dirty="0"/>
              <a:t>AMD</a:t>
            </a:r>
            <a:r>
              <a:rPr lang="en-GB" sz="1800" dirty="0"/>
              <a:t> (the </a:t>
            </a:r>
            <a:r>
              <a:rPr lang="en-GB" sz="1800" i="1" dirty="0" err="1"/>
              <a:t>Radeon</a:t>
            </a:r>
            <a:r>
              <a:rPr lang="en-GB" sz="1800" dirty="0"/>
              <a:t> product line)</a:t>
            </a:r>
          </a:p>
          <a:p>
            <a:pPr marL="341313" indent="-284163" defTabSz="457200" eaLnBrk="1" hangingPunct="1">
              <a:lnSpc>
                <a:spcPct val="90000"/>
              </a:lnSpc>
              <a:spcBef>
                <a:spcPts val="7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dirty="0"/>
              <a:t>Network card</a:t>
            </a:r>
            <a:r>
              <a:rPr lang="en-GB" sz="2000" dirty="0"/>
              <a:t> connects to high-speed networks (wired and/or wireless)</a:t>
            </a:r>
          </a:p>
          <a:p>
            <a:pPr marL="341313" indent="-284163" defTabSz="457200" eaLnBrk="1" hangingPunct="1">
              <a:lnSpc>
                <a:spcPct val="90000"/>
              </a:lnSpc>
              <a:spcBef>
                <a:spcPts val="7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dirty="0"/>
              <a:t>Modem</a:t>
            </a:r>
            <a:r>
              <a:rPr lang="en-GB" sz="2000" dirty="0"/>
              <a:t> connects to networks via phone lines (slow!)</a:t>
            </a:r>
          </a:p>
          <a:p>
            <a:pPr marL="341313" indent="-284163" defTabSz="457200" eaLnBrk="1" hangingPunct="1">
              <a:lnSpc>
                <a:spcPct val="90000"/>
              </a:lnSpc>
              <a:spcBef>
                <a:spcPts val="7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dirty="0"/>
              <a:t>Sound card</a:t>
            </a:r>
            <a:r>
              <a:rPr lang="en-GB" sz="2000" dirty="0"/>
              <a:t> handles producing sound</a:t>
            </a:r>
          </a:p>
          <a:p>
            <a:pPr marL="341313" indent="-284163" defTabSz="457200" eaLnBrk="1" hangingPunct="1">
              <a:lnSpc>
                <a:spcPct val="90000"/>
              </a:lnSpc>
              <a:spcBef>
                <a:spcPts val="7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Many motherboards include integrated versions of the above (usually less powerful and/or include fewer features than standalone versions)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a:spLocks noGrp="1" noChangeArrowheads="1"/>
          </p:cNvSpPr>
          <p:nvPr>
            <p:ph type="title"/>
          </p:nvPr>
        </p:nvSpPr>
        <p:spPr>
          <a:xfrm>
            <a:off x="762000" y="990600"/>
            <a:ext cx="7926388" cy="839788"/>
          </a:xfrm>
        </p:spPr>
        <p:txBody>
          <a:bodyPr lIns="90000" tIns="46800" rIns="90000" bIns="46800" anchor="ctr"/>
          <a:lstStyle/>
          <a:p>
            <a:pPr defTabSz="457200"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How a computer works, </a:t>
            </a:r>
            <a:r>
              <a:rPr lang="en-GB" i="1"/>
              <a:t>Cont’d.</a:t>
            </a:r>
          </a:p>
        </p:txBody>
      </p:sp>
      <p:pic>
        <p:nvPicPr>
          <p:cNvPr id="9219" name="Picture 5"/>
          <p:cNvPicPr>
            <a:picLocks noChangeAspect="1" noChangeArrowheads="1"/>
          </p:cNvPicPr>
          <p:nvPr/>
        </p:nvPicPr>
        <p:blipFill>
          <a:blip r:embed="rId3" cstate="print"/>
          <a:srcRect/>
          <a:stretch>
            <a:fillRect/>
          </a:stretch>
        </p:blipFill>
        <p:spPr bwMode="auto">
          <a:xfrm>
            <a:off x="609600" y="1905000"/>
            <a:ext cx="7924800" cy="3816350"/>
          </a:xfrm>
          <a:prstGeom prst="rect">
            <a:avLst/>
          </a:prstGeom>
          <a:noFill/>
          <a:ln w="9525">
            <a:noFill/>
            <a:miter lim="800000"/>
            <a:headEnd/>
            <a:tailEnd/>
          </a:ln>
        </p:spPr>
      </p:pic>
      <p:sp>
        <p:nvSpPr>
          <p:cNvPr id="9220" name="Text Box 6"/>
          <p:cNvSpPr txBox="1">
            <a:spLocks noChangeArrowheads="1"/>
          </p:cNvSpPr>
          <p:nvPr/>
        </p:nvSpPr>
        <p:spPr bwMode="auto">
          <a:xfrm>
            <a:off x="1752600" y="5943600"/>
            <a:ext cx="6096000" cy="366713"/>
          </a:xfrm>
          <a:prstGeom prst="rect">
            <a:avLst/>
          </a:prstGeom>
          <a:noFill/>
          <a:ln w="9525">
            <a:noFill/>
            <a:miter lim="800000"/>
            <a:headEnd/>
            <a:tailEnd/>
          </a:ln>
        </p:spPr>
        <p:txBody>
          <a:bodyPr>
            <a:spAutoFit/>
          </a:bodyPr>
          <a:lstStyle/>
          <a:p>
            <a:pPr>
              <a:spcBef>
                <a:spcPct val="50000"/>
              </a:spcBef>
            </a:pPr>
            <a:r>
              <a:rPr lang="en-US" b="1"/>
              <a:t>Representing text characters with sequences of bits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descr="http://images.anandtech.com/doci/6973/GTX780_678x452.jpg"/>
          <p:cNvPicPr>
            <a:picLocks noChangeAspect="1" noChangeArrowheads="1"/>
          </p:cNvPicPr>
          <p:nvPr/>
        </p:nvPicPr>
        <p:blipFill>
          <a:blip r:embed="rId3" cstate="print"/>
          <a:srcRect/>
          <a:stretch>
            <a:fillRect/>
          </a:stretch>
        </p:blipFill>
        <p:spPr bwMode="auto">
          <a:xfrm>
            <a:off x="381000" y="2819400"/>
            <a:ext cx="2514600" cy="1676400"/>
          </a:xfrm>
          <a:prstGeom prst="rect">
            <a:avLst/>
          </a:prstGeom>
          <a:noFill/>
        </p:spPr>
      </p:pic>
      <p:pic>
        <p:nvPicPr>
          <p:cNvPr id="4098" name="Picture 2"/>
          <p:cNvPicPr>
            <a:picLocks noChangeAspect="1" noChangeArrowheads="1"/>
          </p:cNvPicPr>
          <p:nvPr/>
        </p:nvPicPr>
        <p:blipFill>
          <a:blip r:embed="rId4" cstate="print"/>
          <a:srcRect/>
          <a:stretch>
            <a:fillRect/>
          </a:stretch>
        </p:blipFill>
        <p:spPr bwMode="auto">
          <a:xfrm>
            <a:off x="3505200" y="3352800"/>
            <a:ext cx="2743200" cy="2743200"/>
          </a:xfrm>
          <a:prstGeom prst="rect">
            <a:avLst/>
          </a:prstGeom>
          <a:noFill/>
          <a:ln w="9525">
            <a:noFill/>
            <a:miter lim="800000"/>
            <a:headEnd/>
            <a:tailEnd/>
          </a:ln>
        </p:spPr>
      </p:pic>
      <p:sp>
        <p:nvSpPr>
          <p:cNvPr id="4099" name="TextBox 4"/>
          <p:cNvSpPr txBox="1">
            <a:spLocks noChangeArrowheads="1"/>
          </p:cNvSpPr>
          <p:nvPr/>
        </p:nvSpPr>
        <p:spPr bwMode="auto">
          <a:xfrm>
            <a:off x="3810000" y="6169025"/>
            <a:ext cx="1752600" cy="307975"/>
          </a:xfrm>
          <a:prstGeom prst="rect">
            <a:avLst/>
          </a:prstGeom>
          <a:noFill/>
          <a:ln w="9525">
            <a:noFill/>
            <a:miter lim="800000"/>
            <a:headEnd/>
            <a:tailEnd/>
          </a:ln>
        </p:spPr>
        <p:txBody>
          <a:bodyPr>
            <a:spAutoFit/>
          </a:bodyPr>
          <a:lstStyle/>
          <a:p>
            <a:pPr algn="ctr"/>
            <a:r>
              <a:rPr lang="en-US" sz="1400" b="1"/>
              <a:t>Motherboard</a:t>
            </a:r>
          </a:p>
        </p:txBody>
      </p:sp>
      <p:pic>
        <p:nvPicPr>
          <p:cNvPr id="4100" name="Picture 4"/>
          <p:cNvPicPr>
            <a:picLocks noChangeAspect="1" noChangeArrowheads="1"/>
          </p:cNvPicPr>
          <p:nvPr/>
        </p:nvPicPr>
        <p:blipFill>
          <a:blip r:embed="rId5" cstate="print"/>
          <a:srcRect/>
          <a:stretch>
            <a:fillRect/>
          </a:stretch>
        </p:blipFill>
        <p:spPr bwMode="auto">
          <a:xfrm>
            <a:off x="3962400" y="2362200"/>
            <a:ext cx="1143000" cy="860425"/>
          </a:xfrm>
          <a:prstGeom prst="rect">
            <a:avLst/>
          </a:prstGeom>
          <a:noFill/>
          <a:ln w="9525">
            <a:noFill/>
            <a:miter lim="800000"/>
            <a:headEnd/>
            <a:tailEnd/>
          </a:ln>
        </p:spPr>
      </p:pic>
      <p:sp>
        <p:nvSpPr>
          <p:cNvPr id="11" name="Down Arrow 10"/>
          <p:cNvSpPr/>
          <p:nvPr/>
        </p:nvSpPr>
        <p:spPr>
          <a:xfrm>
            <a:off x="4495800" y="2971800"/>
            <a:ext cx="304800" cy="685800"/>
          </a:xfrm>
          <a:prstGeom prst="downArrow">
            <a:avLst/>
          </a:prstGeom>
          <a:solidFill>
            <a:schemeClr val="bg1">
              <a:lumMod val="9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2" name="Picture 5"/>
          <p:cNvPicPr>
            <a:picLocks noChangeAspect="1" noChangeArrowheads="1"/>
          </p:cNvPicPr>
          <p:nvPr/>
        </p:nvPicPr>
        <p:blipFill>
          <a:blip r:embed="rId6" cstate="print"/>
          <a:srcRect/>
          <a:stretch>
            <a:fillRect/>
          </a:stretch>
        </p:blipFill>
        <p:spPr bwMode="auto">
          <a:xfrm>
            <a:off x="4057650" y="1050925"/>
            <a:ext cx="1276350" cy="1012825"/>
          </a:xfrm>
          <a:prstGeom prst="rect">
            <a:avLst/>
          </a:prstGeom>
          <a:noFill/>
          <a:ln w="9525">
            <a:noFill/>
            <a:miter lim="800000"/>
            <a:headEnd/>
            <a:tailEnd/>
          </a:ln>
        </p:spPr>
      </p:pic>
      <p:sp>
        <p:nvSpPr>
          <p:cNvPr id="4103" name="TextBox 8"/>
          <p:cNvSpPr txBox="1">
            <a:spLocks noChangeArrowheads="1"/>
          </p:cNvSpPr>
          <p:nvPr/>
        </p:nvSpPr>
        <p:spPr bwMode="auto">
          <a:xfrm>
            <a:off x="2819400" y="2590800"/>
            <a:ext cx="1752600" cy="307975"/>
          </a:xfrm>
          <a:prstGeom prst="rect">
            <a:avLst/>
          </a:prstGeom>
          <a:noFill/>
          <a:ln w="9525">
            <a:noFill/>
            <a:miter lim="800000"/>
            <a:headEnd/>
            <a:tailEnd/>
          </a:ln>
        </p:spPr>
        <p:txBody>
          <a:bodyPr>
            <a:spAutoFit/>
          </a:bodyPr>
          <a:lstStyle/>
          <a:p>
            <a:pPr algn="ctr"/>
            <a:r>
              <a:rPr lang="en-US" sz="1400" b="1"/>
              <a:t>CPU</a:t>
            </a:r>
          </a:p>
        </p:txBody>
      </p:sp>
      <p:sp>
        <p:nvSpPr>
          <p:cNvPr id="4104" name="TextBox 9"/>
          <p:cNvSpPr txBox="1">
            <a:spLocks noChangeArrowheads="1"/>
          </p:cNvSpPr>
          <p:nvPr/>
        </p:nvSpPr>
        <p:spPr bwMode="auto">
          <a:xfrm>
            <a:off x="2514600" y="1371600"/>
            <a:ext cx="1752600" cy="307975"/>
          </a:xfrm>
          <a:prstGeom prst="rect">
            <a:avLst/>
          </a:prstGeom>
          <a:noFill/>
          <a:ln w="9525">
            <a:noFill/>
            <a:miter lim="800000"/>
            <a:headEnd/>
            <a:tailEnd/>
          </a:ln>
        </p:spPr>
        <p:txBody>
          <a:bodyPr>
            <a:spAutoFit/>
          </a:bodyPr>
          <a:lstStyle/>
          <a:p>
            <a:pPr algn="ctr"/>
            <a:r>
              <a:rPr lang="en-US" sz="1400" b="1"/>
              <a:t>Heatsink / fan</a:t>
            </a:r>
          </a:p>
        </p:txBody>
      </p:sp>
      <p:sp>
        <p:nvSpPr>
          <p:cNvPr id="12" name="Down Arrow 11"/>
          <p:cNvSpPr/>
          <p:nvPr/>
        </p:nvSpPr>
        <p:spPr>
          <a:xfrm>
            <a:off x="4495800" y="2057400"/>
            <a:ext cx="304800" cy="533400"/>
          </a:xfrm>
          <a:prstGeom prst="downArrow">
            <a:avLst/>
          </a:prstGeom>
          <a:solidFill>
            <a:schemeClr val="bg1">
              <a:lumMod val="9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6" name="Picture 6"/>
          <p:cNvPicPr>
            <a:picLocks noChangeAspect="1" noChangeArrowheads="1"/>
          </p:cNvPicPr>
          <p:nvPr/>
        </p:nvPicPr>
        <p:blipFill>
          <a:blip r:embed="rId7" cstate="print"/>
          <a:srcRect/>
          <a:stretch>
            <a:fillRect/>
          </a:stretch>
        </p:blipFill>
        <p:spPr bwMode="auto">
          <a:xfrm>
            <a:off x="5562600" y="1066800"/>
            <a:ext cx="2057400" cy="1606550"/>
          </a:xfrm>
          <a:prstGeom prst="rect">
            <a:avLst/>
          </a:prstGeom>
          <a:noFill/>
          <a:ln w="9525">
            <a:noFill/>
            <a:miter lim="800000"/>
            <a:headEnd/>
            <a:tailEnd/>
          </a:ln>
        </p:spPr>
      </p:pic>
      <p:sp>
        <p:nvSpPr>
          <p:cNvPr id="4107" name="TextBox 14"/>
          <p:cNvSpPr txBox="1">
            <a:spLocks noChangeArrowheads="1"/>
          </p:cNvSpPr>
          <p:nvPr/>
        </p:nvSpPr>
        <p:spPr bwMode="auto">
          <a:xfrm>
            <a:off x="6553200" y="1219200"/>
            <a:ext cx="2590800" cy="307975"/>
          </a:xfrm>
          <a:prstGeom prst="rect">
            <a:avLst/>
          </a:prstGeom>
          <a:noFill/>
          <a:ln w="9525">
            <a:noFill/>
            <a:miter lim="800000"/>
            <a:headEnd/>
            <a:tailEnd/>
          </a:ln>
        </p:spPr>
        <p:txBody>
          <a:bodyPr>
            <a:spAutoFit/>
          </a:bodyPr>
          <a:lstStyle/>
          <a:p>
            <a:pPr algn="ctr"/>
            <a:r>
              <a:rPr lang="en-US" sz="1400" b="1"/>
              <a:t>Main memory (RAM)</a:t>
            </a:r>
          </a:p>
        </p:txBody>
      </p:sp>
      <p:sp>
        <p:nvSpPr>
          <p:cNvPr id="16" name="Down Arrow 15"/>
          <p:cNvSpPr/>
          <p:nvPr/>
        </p:nvSpPr>
        <p:spPr>
          <a:xfrm rot="2436920">
            <a:off x="5708650" y="2209800"/>
            <a:ext cx="320675" cy="1503363"/>
          </a:xfrm>
          <a:prstGeom prst="downArrow">
            <a:avLst/>
          </a:prstGeom>
          <a:solidFill>
            <a:schemeClr val="bg1">
              <a:lumMod val="9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9" name="Picture 8"/>
          <p:cNvPicPr>
            <a:picLocks noChangeAspect="1" noChangeArrowheads="1"/>
          </p:cNvPicPr>
          <p:nvPr/>
        </p:nvPicPr>
        <p:blipFill>
          <a:blip r:embed="rId8" cstate="print"/>
          <a:srcRect/>
          <a:stretch>
            <a:fillRect/>
          </a:stretch>
        </p:blipFill>
        <p:spPr bwMode="auto">
          <a:xfrm>
            <a:off x="6400800" y="2819400"/>
            <a:ext cx="2438400" cy="2438400"/>
          </a:xfrm>
          <a:prstGeom prst="rect">
            <a:avLst/>
          </a:prstGeom>
          <a:noFill/>
          <a:ln w="9525">
            <a:noFill/>
            <a:miter lim="800000"/>
            <a:headEnd/>
            <a:tailEnd/>
          </a:ln>
        </p:spPr>
      </p:pic>
      <p:sp>
        <p:nvSpPr>
          <p:cNvPr id="4110" name="TextBox 18"/>
          <p:cNvSpPr txBox="1">
            <a:spLocks noChangeArrowheads="1"/>
          </p:cNvSpPr>
          <p:nvPr/>
        </p:nvSpPr>
        <p:spPr bwMode="auto">
          <a:xfrm>
            <a:off x="7772400" y="5105400"/>
            <a:ext cx="990600" cy="307975"/>
          </a:xfrm>
          <a:prstGeom prst="rect">
            <a:avLst/>
          </a:prstGeom>
          <a:noFill/>
          <a:ln w="9525">
            <a:noFill/>
            <a:miter lim="800000"/>
            <a:headEnd/>
            <a:tailEnd/>
          </a:ln>
        </p:spPr>
        <p:txBody>
          <a:bodyPr>
            <a:spAutoFit/>
          </a:bodyPr>
          <a:lstStyle/>
          <a:p>
            <a:pPr algn="ctr"/>
            <a:r>
              <a:rPr lang="en-US" sz="1400" b="1"/>
              <a:t>Case</a:t>
            </a:r>
          </a:p>
        </p:txBody>
      </p:sp>
      <p:sp>
        <p:nvSpPr>
          <p:cNvPr id="20" name="Down Arrow 19"/>
          <p:cNvSpPr/>
          <p:nvPr/>
        </p:nvSpPr>
        <p:spPr>
          <a:xfrm rot="16200000">
            <a:off x="6362700" y="3238500"/>
            <a:ext cx="304800" cy="1295400"/>
          </a:xfrm>
          <a:prstGeom prst="downArrow">
            <a:avLst/>
          </a:prstGeom>
          <a:solidFill>
            <a:schemeClr val="bg1">
              <a:lumMod val="9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12" name="Picture 9"/>
          <p:cNvPicPr>
            <a:picLocks noChangeAspect="1" noChangeArrowheads="1"/>
          </p:cNvPicPr>
          <p:nvPr/>
        </p:nvPicPr>
        <p:blipFill>
          <a:blip r:embed="rId9" cstate="print"/>
          <a:srcRect/>
          <a:stretch>
            <a:fillRect/>
          </a:stretch>
        </p:blipFill>
        <p:spPr bwMode="auto">
          <a:xfrm>
            <a:off x="7162800" y="5638800"/>
            <a:ext cx="1401763" cy="1014413"/>
          </a:xfrm>
          <a:prstGeom prst="rect">
            <a:avLst/>
          </a:prstGeom>
          <a:noFill/>
          <a:ln w="9525">
            <a:noFill/>
            <a:miter lim="800000"/>
            <a:headEnd/>
            <a:tailEnd/>
          </a:ln>
        </p:spPr>
      </p:pic>
      <p:sp>
        <p:nvSpPr>
          <p:cNvPr id="22" name="Down Arrow 21"/>
          <p:cNvSpPr/>
          <p:nvPr/>
        </p:nvSpPr>
        <p:spPr>
          <a:xfrm rot="8660926">
            <a:off x="7083425" y="4630738"/>
            <a:ext cx="304800" cy="1135062"/>
          </a:xfrm>
          <a:prstGeom prst="downArrow">
            <a:avLst/>
          </a:prstGeom>
          <a:solidFill>
            <a:schemeClr val="bg1">
              <a:lumMod val="9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14" name="TextBox 22"/>
          <p:cNvSpPr txBox="1">
            <a:spLocks noChangeArrowheads="1"/>
          </p:cNvSpPr>
          <p:nvPr/>
        </p:nvSpPr>
        <p:spPr bwMode="auto">
          <a:xfrm>
            <a:off x="6019800" y="5791200"/>
            <a:ext cx="1219200" cy="738188"/>
          </a:xfrm>
          <a:prstGeom prst="rect">
            <a:avLst/>
          </a:prstGeom>
          <a:noFill/>
          <a:ln w="9525">
            <a:noFill/>
            <a:miter lim="800000"/>
            <a:headEnd/>
            <a:tailEnd/>
          </a:ln>
        </p:spPr>
        <p:txBody>
          <a:bodyPr>
            <a:spAutoFit/>
          </a:bodyPr>
          <a:lstStyle/>
          <a:p>
            <a:pPr algn="ctr"/>
            <a:r>
              <a:rPr lang="en-US" sz="1400" b="1"/>
              <a:t>Power supply unit (PSU)</a:t>
            </a:r>
          </a:p>
        </p:txBody>
      </p:sp>
      <p:sp>
        <p:nvSpPr>
          <p:cNvPr id="4116" name="TextBox 24"/>
          <p:cNvSpPr txBox="1">
            <a:spLocks noChangeArrowheads="1"/>
          </p:cNvSpPr>
          <p:nvPr/>
        </p:nvSpPr>
        <p:spPr bwMode="auto">
          <a:xfrm>
            <a:off x="609600" y="4191000"/>
            <a:ext cx="2209800" cy="307777"/>
          </a:xfrm>
          <a:prstGeom prst="rect">
            <a:avLst/>
          </a:prstGeom>
          <a:noFill/>
          <a:ln w="9525">
            <a:noFill/>
            <a:miter lim="800000"/>
            <a:headEnd/>
            <a:tailEnd/>
          </a:ln>
        </p:spPr>
        <p:txBody>
          <a:bodyPr wrap="square">
            <a:spAutoFit/>
          </a:bodyPr>
          <a:lstStyle/>
          <a:p>
            <a:pPr algn="ctr"/>
            <a:r>
              <a:rPr lang="en-US" sz="1400" b="1" dirty="0"/>
              <a:t>Graphics card (GPU)</a:t>
            </a:r>
          </a:p>
        </p:txBody>
      </p:sp>
      <p:sp>
        <p:nvSpPr>
          <p:cNvPr id="26" name="Down Arrow 25"/>
          <p:cNvSpPr/>
          <p:nvPr/>
        </p:nvSpPr>
        <p:spPr>
          <a:xfrm rot="17519180">
            <a:off x="3425032" y="3858419"/>
            <a:ext cx="304800" cy="1512887"/>
          </a:xfrm>
          <a:prstGeom prst="downArrow">
            <a:avLst/>
          </a:prstGeom>
          <a:solidFill>
            <a:schemeClr val="bg1">
              <a:lumMod val="9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18" name="Picture 11"/>
          <p:cNvPicPr>
            <a:picLocks noChangeAspect="1" noChangeArrowheads="1"/>
          </p:cNvPicPr>
          <p:nvPr/>
        </p:nvPicPr>
        <p:blipFill>
          <a:blip r:embed="rId10" cstate="print"/>
          <a:srcRect/>
          <a:stretch>
            <a:fillRect/>
          </a:stretch>
        </p:blipFill>
        <p:spPr bwMode="auto">
          <a:xfrm>
            <a:off x="228600" y="5105400"/>
            <a:ext cx="1422400" cy="1066800"/>
          </a:xfrm>
          <a:prstGeom prst="rect">
            <a:avLst/>
          </a:prstGeom>
          <a:noFill/>
          <a:ln w="9525">
            <a:noFill/>
            <a:miter lim="800000"/>
            <a:headEnd/>
            <a:tailEnd/>
          </a:ln>
        </p:spPr>
      </p:pic>
      <p:pic>
        <p:nvPicPr>
          <p:cNvPr id="4119" name="Picture 12"/>
          <p:cNvPicPr>
            <a:picLocks noChangeAspect="1" noChangeArrowheads="1"/>
          </p:cNvPicPr>
          <p:nvPr/>
        </p:nvPicPr>
        <p:blipFill>
          <a:blip r:embed="rId11" cstate="print"/>
          <a:srcRect t="21333" b="22667"/>
          <a:stretch>
            <a:fillRect/>
          </a:stretch>
        </p:blipFill>
        <p:spPr bwMode="auto">
          <a:xfrm>
            <a:off x="1524000" y="5105400"/>
            <a:ext cx="1768475" cy="990600"/>
          </a:xfrm>
          <a:prstGeom prst="rect">
            <a:avLst/>
          </a:prstGeom>
          <a:noFill/>
          <a:ln w="9525">
            <a:noFill/>
            <a:miter lim="800000"/>
            <a:headEnd/>
            <a:tailEnd/>
          </a:ln>
        </p:spPr>
      </p:pic>
      <p:sp>
        <p:nvSpPr>
          <p:cNvPr id="4120" name="TextBox 28"/>
          <p:cNvSpPr txBox="1">
            <a:spLocks noChangeArrowheads="1"/>
          </p:cNvSpPr>
          <p:nvPr/>
        </p:nvSpPr>
        <p:spPr bwMode="auto">
          <a:xfrm>
            <a:off x="762000" y="6096000"/>
            <a:ext cx="2438400" cy="523875"/>
          </a:xfrm>
          <a:prstGeom prst="rect">
            <a:avLst/>
          </a:prstGeom>
          <a:noFill/>
          <a:ln w="9525">
            <a:noFill/>
            <a:miter lim="800000"/>
            <a:headEnd/>
            <a:tailEnd/>
          </a:ln>
        </p:spPr>
        <p:txBody>
          <a:bodyPr>
            <a:spAutoFit/>
          </a:bodyPr>
          <a:lstStyle/>
          <a:p>
            <a:pPr algn="ctr"/>
            <a:r>
              <a:rPr lang="en-US" sz="1400" b="1"/>
              <a:t>Storage devices</a:t>
            </a:r>
          </a:p>
          <a:p>
            <a:pPr algn="ctr"/>
            <a:r>
              <a:rPr lang="en-US" sz="1400" b="1"/>
              <a:t>(hard drive, optical drive)</a:t>
            </a:r>
          </a:p>
        </p:txBody>
      </p:sp>
      <p:sp>
        <p:nvSpPr>
          <p:cNvPr id="30" name="Down Arrow 29"/>
          <p:cNvSpPr/>
          <p:nvPr/>
        </p:nvSpPr>
        <p:spPr>
          <a:xfrm rot="16200000">
            <a:off x="4343400" y="4419600"/>
            <a:ext cx="304800" cy="2438400"/>
          </a:xfrm>
          <a:prstGeom prst="downArrow">
            <a:avLst/>
          </a:prstGeom>
          <a:solidFill>
            <a:schemeClr val="bg1">
              <a:lumMod val="9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TextBox 26"/>
          <p:cNvSpPr txBox="1"/>
          <p:nvPr/>
        </p:nvSpPr>
        <p:spPr>
          <a:xfrm>
            <a:off x="304800" y="1219200"/>
            <a:ext cx="2133600" cy="1200329"/>
          </a:xfrm>
          <a:prstGeom prst="rect">
            <a:avLst/>
          </a:prstGeom>
          <a:noFill/>
        </p:spPr>
        <p:txBody>
          <a:bodyPr wrap="square" rtlCol="0">
            <a:spAutoFit/>
          </a:bodyPr>
          <a:lstStyle/>
          <a:p>
            <a:r>
              <a:rPr lang="en-US" sz="2400" b="1" dirty="0"/>
              <a:t>Computer hardware components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p:cNvSpPr>
            <a:spLocks noGrp="1" noChangeArrowheads="1"/>
          </p:cNvSpPr>
          <p:nvPr>
            <p:ph type="title"/>
          </p:nvPr>
        </p:nvSpPr>
        <p:spPr>
          <a:xfrm>
            <a:off x="762000" y="990600"/>
            <a:ext cx="7926388" cy="839788"/>
          </a:xfrm>
          <a:noFill/>
        </p:spPr>
        <p:txBody>
          <a:bodyPr lIns="90000" tIns="46800" rIns="90000" bIns="46800" anchor="ctr"/>
          <a:lstStyle/>
          <a:p>
            <a:pPr defTabSz="457200"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How a computer works, </a:t>
            </a:r>
            <a:r>
              <a:rPr lang="en-GB" i="1"/>
              <a:t>Cont’d.</a:t>
            </a:r>
          </a:p>
        </p:txBody>
      </p:sp>
      <p:sp>
        <p:nvSpPr>
          <p:cNvPr id="10244" name="Rectangle 4"/>
          <p:cNvSpPr>
            <a:spLocks noChangeArrowheads="1"/>
          </p:cNvSpPr>
          <p:nvPr/>
        </p:nvSpPr>
        <p:spPr bwMode="auto">
          <a:xfrm>
            <a:off x="1905000" y="5486400"/>
            <a:ext cx="4343400" cy="3048000"/>
          </a:xfrm>
          <a:prstGeom prst="rect">
            <a:avLst/>
          </a:prstGeom>
          <a:noFill/>
          <a:ln w="9525">
            <a:noFill/>
            <a:miter lim="800000"/>
            <a:headEnd/>
            <a:tailEnd/>
          </a:ln>
        </p:spPr>
        <p:txBody>
          <a:bodyPr lIns="90000" tIns="46800" rIns="90000" bIns="46800"/>
          <a:lstStyle/>
          <a:p>
            <a:pPr marL="341313" indent="-341313" defTabSz="457200">
              <a:spcBef>
                <a:spcPts val="700"/>
              </a:spcBef>
              <a:buClr>
                <a:schemeClr val="tx1"/>
              </a:buClr>
              <a:buSzPct val="75000"/>
              <a:buFont typeface="Wingdings" pitchFamily="2" charset="2"/>
              <a:buChar char="l"/>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dirty="0"/>
          </a:p>
        </p:txBody>
      </p:sp>
      <p:sp>
        <p:nvSpPr>
          <p:cNvPr id="10245" name="Rectangle 5"/>
          <p:cNvSpPr>
            <a:spLocks noChangeArrowheads="1"/>
          </p:cNvSpPr>
          <p:nvPr/>
        </p:nvSpPr>
        <p:spPr bwMode="auto">
          <a:xfrm>
            <a:off x="5943600" y="2743200"/>
            <a:ext cx="1447800" cy="609600"/>
          </a:xfrm>
          <a:prstGeom prst="rect">
            <a:avLst/>
          </a:prstGeom>
          <a:solidFill>
            <a:srgbClr val="99CCFF"/>
          </a:solidFill>
          <a:ln w="9525">
            <a:solidFill>
              <a:schemeClr val="tx1"/>
            </a:solidFill>
            <a:miter lim="800000"/>
            <a:headEnd/>
            <a:tailEnd/>
          </a:ln>
        </p:spPr>
        <p:txBody>
          <a:bodyPr wrap="none" anchor="ctr"/>
          <a:lstStyle/>
          <a:p>
            <a:pPr algn="ctr"/>
            <a:r>
              <a:rPr lang="en-US" b="1"/>
              <a:t>Storage</a:t>
            </a:r>
          </a:p>
        </p:txBody>
      </p:sp>
      <p:sp>
        <p:nvSpPr>
          <p:cNvPr id="10246" name="Rectangle 6"/>
          <p:cNvSpPr>
            <a:spLocks noChangeArrowheads="1"/>
          </p:cNvSpPr>
          <p:nvPr/>
        </p:nvSpPr>
        <p:spPr bwMode="auto">
          <a:xfrm>
            <a:off x="5943600" y="4038600"/>
            <a:ext cx="1447800" cy="609600"/>
          </a:xfrm>
          <a:prstGeom prst="rect">
            <a:avLst/>
          </a:prstGeom>
          <a:solidFill>
            <a:srgbClr val="99CCFF"/>
          </a:solidFill>
          <a:ln w="9525">
            <a:solidFill>
              <a:schemeClr val="tx1"/>
            </a:solidFill>
            <a:miter lim="800000"/>
            <a:headEnd/>
            <a:tailEnd/>
          </a:ln>
        </p:spPr>
        <p:txBody>
          <a:bodyPr wrap="none" anchor="ctr"/>
          <a:lstStyle/>
          <a:p>
            <a:pPr algn="ctr"/>
            <a:r>
              <a:rPr lang="en-US" b="1"/>
              <a:t>Memory</a:t>
            </a:r>
          </a:p>
        </p:txBody>
      </p:sp>
      <p:sp>
        <p:nvSpPr>
          <p:cNvPr id="10247" name="Line 7"/>
          <p:cNvSpPr>
            <a:spLocks noChangeShapeType="1"/>
          </p:cNvSpPr>
          <p:nvPr/>
        </p:nvSpPr>
        <p:spPr bwMode="auto">
          <a:xfrm>
            <a:off x="6705600" y="3352800"/>
            <a:ext cx="0" cy="685800"/>
          </a:xfrm>
          <a:prstGeom prst="line">
            <a:avLst/>
          </a:prstGeom>
          <a:noFill/>
          <a:ln w="9525">
            <a:solidFill>
              <a:schemeClr val="tx1"/>
            </a:solidFill>
            <a:round/>
            <a:headEnd/>
            <a:tailEnd type="triangle" w="med" len="med"/>
          </a:ln>
        </p:spPr>
        <p:txBody>
          <a:bodyPr/>
          <a:lstStyle/>
          <a:p>
            <a:endParaRPr lang="en-US"/>
          </a:p>
        </p:txBody>
      </p:sp>
      <p:sp>
        <p:nvSpPr>
          <p:cNvPr id="10248" name="Text Box 8"/>
          <p:cNvSpPr txBox="1">
            <a:spLocks noChangeArrowheads="1"/>
          </p:cNvSpPr>
          <p:nvPr/>
        </p:nvSpPr>
        <p:spPr bwMode="auto">
          <a:xfrm>
            <a:off x="5410200" y="3505200"/>
            <a:ext cx="2667000" cy="274638"/>
          </a:xfrm>
          <a:prstGeom prst="rect">
            <a:avLst/>
          </a:prstGeom>
          <a:solidFill>
            <a:schemeClr val="bg1"/>
          </a:solidFill>
          <a:ln w="9525">
            <a:noFill/>
            <a:miter lim="800000"/>
            <a:headEnd/>
            <a:tailEnd/>
          </a:ln>
        </p:spPr>
        <p:txBody>
          <a:bodyPr>
            <a:spAutoFit/>
          </a:bodyPr>
          <a:lstStyle/>
          <a:p>
            <a:pPr algn="ctr">
              <a:spcBef>
                <a:spcPct val="50000"/>
              </a:spcBef>
            </a:pPr>
            <a:r>
              <a:rPr lang="en-US" sz="1200"/>
              <a:t>Program is loaded into memory</a:t>
            </a:r>
          </a:p>
        </p:txBody>
      </p:sp>
      <p:sp>
        <p:nvSpPr>
          <p:cNvPr id="10249" name="Rectangle 9"/>
          <p:cNvSpPr>
            <a:spLocks noChangeArrowheads="1"/>
          </p:cNvSpPr>
          <p:nvPr/>
        </p:nvSpPr>
        <p:spPr bwMode="auto">
          <a:xfrm>
            <a:off x="5943600" y="5334000"/>
            <a:ext cx="1447800" cy="609600"/>
          </a:xfrm>
          <a:prstGeom prst="rect">
            <a:avLst/>
          </a:prstGeom>
          <a:solidFill>
            <a:srgbClr val="99CCFF"/>
          </a:solidFill>
          <a:ln w="9525">
            <a:solidFill>
              <a:schemeClr val="tx1"/>
            </a:solidFill>
            <a:miter lim="800000"/>
            <a:headEnd/>
            <a:tailEnd/>
          </a:ln>
        </p:spPr>
        <p:txBody>
          <a:bodyPr wrap="none" anchor="ctr"/>
          <a:lstStyle/>
          <a:p>
            <a:pPr algn="ctr"/>
            <a:r>
              <a:rPr lang="en-US" b="1"/>
              <a:t>Processor</a:t>
            </a:r>
          </a:p>
        </p:txBody>
      </p:sp>
      <p:sp>
        <p:nvSpPr>
          <p:cNvPr id="10250" name="Line 10"/>
          <p:cNvSpPr>
            <a:spLocks noChangeShapeType="1"/>
          </p:cNvSpPr>
          <p:nvPr/>
        </p:nvSpPr>
        <p:spPr bwMode="auto">
          <a:xfrm>
            <a:off x="6705600" y="4648200"/>
            <a:ext cx="0" cy="685800"/>
          </a:xfrm>
          <a:prstGeom prst="line">
            <a:avLst/>
          </a:prstGeom>
          <a:noFill/>
          <a:ln w="9525">
            <a:solidFill>
              <a:schemeClr val="tx1"/>
            </a:solidFill>
            <a:round/>
            <a:headEnd/>
            <a:tailEnd type="triangle" w="med" len="med"/>
          </a:ln>
        </p:spPr>
        <p:txBody>
          <a:bodyPr/>
          <a:lstStyle/>
          <a:p>
            <a:endParaRPr lang="en-US"/>
          </a:p>
        </p:txBody>
      </p:sp>
      <p:sp>
        <p:nvSpPr>
          <p:cNvPr id="10251" name="Text Box 11"/>
          <p:cNvSpPr txBox="1">
            <a:spLocks noChangeArrowheads="1"/>
          </p:cNvSpPr>
          <p:nvPr/>
        </p:nvSpPr>
        <p:spPr bwMode="auto">
          <a:xfrm>
            <a:off x="5410200" y="4724400"/>
            <a:ext cx="2667000" cy="457200"/>
          </a:xfrm>
          <a:prstGeom prst="rect">
            <a:avLst/>
          </a:prstGeom>
          <a:solidFill>
            <a:schemeClr val="bg1"/>
          </a:solidFill>
          <a:ln w="9525">
            <a:noFill/>
            <a:miter lim="800000"/>
            <a:headEnd/>
            <a:tailEnd/>
          </a:ln>
        </p:spPr>
        <p:txBody>
          <a:bodyPr>
            <a:spAutoFit/>
          </a:bodyPr>
          <a:lstStyle/>
          <a:p>
            <a:pPr algn="ctr">
              <a:spcBef>
                <a:spcPct val="50000"/>
              </a:spcBef>
            </a:pPr>
            <a:r>
              <a:rPr lang="en-US" sz="1200" dirty="0"/>
              <a:t>Processor reads program instructions from memory</a:t>
            </a:r>
          </a:p>
        </p:txBody>
      </p:sp>
      <p:sp>
        <p:nvSpPr>
          <p:cNvPr id="10252" name="Text Box 16"/>
          <p:cNvSpPr txBox="1">
            <a:spLocks noChangeArrowheads="1"/>
          </p:cNvSpPr>
          <p:nvPr/>
        </p:nvSpPr>
        <p:spPr bwMode="auto">
          <a:xfrm>
            <a:off x="5867400" y="6019800"/>
            <a:ext cx="1676400" cy="457200"/>
          </a:xfrm>
          <a:prstGeom prst="rect">
            <a:avLst/>
          </a:prstGeom>
          <a:solidFill>
            <a:schemeClr val="bg1"/>
          </a:solidFill>
          <a:ln w="9525">
            <a:noFill/>
            <a:miter lim="800000"/>
            <a:headEnd/>
            <a:tailEnd/>
          </a:ln>
        </p:spPr>
        <p:txBody>
          <a:bodyPr>
            <a:spAutoFit/>
          </a:bodyPr>
          <a:lstStyle/>
          <a:p>
            <a:pPr algn="ctr">
              <a:spcBef>
                <a:spcPct val="50000"/>
              </a:spcBef>
            </a:pPr>
            <a:r>
              <a:rPr lang="en-US" sz="1200"/>
              <a:t>Processor executes program instructions</a:t>
            </a:r>
          </a:p>
        </p:txBody>
      </p:sp>
      <p:sp>
        <p:nvSpPr>
          <p:cNvPr id="10253" name="Line 19"/>
          <p:cNvSpPr>
            <a:spLocks noChangeShapeType="1"/>
          </p:cNvSpPr>
          <p:nvPr/>
        </p:nvSpPr>
        <p:spPr bwMode="auto">
          <a:xfrm>
            <a:off x="7391400" y="5638800"/>
            <a:ext cx="838200" cy="0"/>
          </a:xfrm>
          <a:prstGeom prst="line">
            <a:avLst/>
          </a:prstGeom>
          <a:noFill/>
          <a:ln w="9525">
            <a:solidFill>
              <a:schemeClr val="tx1"/>
            </a:solidFill>
            <a:round/>
            <a:headEnd/>
            <a:tailEnd/>
          </a:ln>
        </p:spPr>
        <p:txBody>
          <a:bodyPr/>
          <a:lstStyle/>
          <a:p>
            <a:endParaRPr lang="en-US"/>
          </a:p>
        </p:txBody>
      </p:sp>
      <p:sp>
        <p:nvSpPr>
          <p:cNvPr id="10254" name="Line 20"/>
          <p:cNvSpPr>
            <a:spLocks noChangeShapeType="1"/>
          </p:cNvSpPr>
          <p:nvPr/>
        </p:nvSpPr>
        <p:spPr bwMode="auto">
          <a:xfrm flipV="1">
            <a:off x="8229600" y="2971800"/>
            <a:ext cx="0" cy="2667000"/>
          </a:xfrm>
          <a:prstGeom prst="line">
            <a:avLst/>
          </a:prstGeom>
          <a:noFill/>
          <a:ln w="9525">
            <a:solidFill>
              <a:schemeClr val="tx1"/>
            </a:solidFill>
            <a:round/>
            <a:headEnd/>
            <a:tailEnd/>
          </a:ln>
        </p:spPr>
        <p:txBody>
          <a:bodyPr/>
          <a:lstStyle/>
          <a:p>
            <a:endParaRPr lang="en-US"/>
          </a:p>
        </p:txBody>
      </p:sp>
      <p:sp>
        <p:nvSpPr>
          <p:cNvPr id="10255" name="Line 21"/>
          <p:cNvSpPr>
            <a:spLocks noChangeShapeType="1"/>
          </p:cNvSpPr>
          <p:nvPr/>
        </p:nvSpPr>
        <p:spPr bwMode="auto">
          <a:xfrm flipH="1">
            <a:off x="7391400" y="2971800"/>
            <a:ext cx="838200" cy="0"/>
          </a:xfrm>
          <a:prstGeom prst="line">
            <a:avLst/>
          </a:prstGeom>
          <a:noFill/>
          <a:ln w="9525">
            <a:solidFill>
              <a:schemeClr val="tx1"/>
            </a:solidFill>
            <a:round/>
            <a:headEnd/>
            <a:tailEnd type="triangle" w="med" len="med"/>
          </a:ln>
        </p:spPr>
        <p:txBody>
          <a:bodyPr/>
          <a:lstStyle/>
          <a:p>
            <a:endParaRPr lang="en-US"/>
          </a:p>
        </p:txBody>
      </p:sp>
      <p:sp>
        <p:nvSpPr>
          <p:cNvPr id="10256" name="Line 22"/>
          <p:cNvSpPr>
            <a:spLocks noChangeShapeType="1"/>
          </p:cNvSpPr>
          <p:nvPr/>
        </p:nvSpPr>
        <p:spPr bwMode="auto">
          <a:xfrm flipH="1">
            <a:off x="7391400" y="4343400"/>
            <a:ext cx="838200" cy="0"/>
          </a:xfrm>
          <a:prstGeom prst="line">
            <a:avLst/>
          </a:prstGeom>
          <a:noFill/>
          <a:ln w="9525">
            <a:solidFill>
              <a:schemeClr val="tx1"/>
            </a:solidFill>
            <a:round/>
            <a:headEnd/>
            <a:tailEnd type="triangle" w="med" len="med"/>
          </a:ln>
        </p:spPr>
        <p:txBody>
          <a:bodyPr/>
          <a:lstStyle/>
          <a:p>
            <a:endParaRPr lang="en-US"/>
          </a:p>
        </p:txBody>
      </p:sp>
      <p:sp>
        <p:nvSpPr>
          <p:cNvPr id="10257" name="Text Box 23"/>
          <p:cNvSpPr txBox="1">
            <a:spLocks noChangeArrowheads="1"/>
          </p:cNvSpPr>
          <p:nvPr/>
        </p:nvSpPr>
        <p:spPr bwMode="auto">
          <a:xfrm>
            <a:off x="7734300" y="3871913"/>
            <a:ext cx="1181100" cy="1004887"/>
          </a:xfrm>
          <a:prstGeom prst="rect">
            <a:avLst/>
          </a:prstGeom>
          <a:solidFill>
            <a:schemeClr val="bg1"/>
          </a:solidFill>
          <a:ln w="9525">
            <a:noFill/>
            <a:miter lim="800000"/>
            <a:headEnd/>
            <a:tailEnd/>
          </a:ln>
        </p:spPr>
        <p:txBody>
          <a:bodyPr>
            <a:spAutoFit/>
          </a:bodyPr>
          <a:lstStyle/>
          <a:p>
            <a:pPr algn="ctr">
              <a:spcBef>
                <a:spcPct val="50000"/>
              </a:spcBef>
            </a:pPr>
            <a:r>
              <a:rPr lang="en-US" sz="1200"/>
              <a:t>Results from processor are placed into storage and/or memory</a:t>
            </a:r>
          </a:p>
        </p:txBody>
      </p:sp>
      <p:sp>
        <p:nvSpPr>
          <p:cNvPr id="21" name="Content Placeholder 2"/>
          <p:cNvSpPr txBox="1">
            <a:spLocks/>
          </p:cNvSpPr>
          <p:nvPr/>
        </p:nvSpPr>
        <p:spPr bwMode="auto">
          <a:xfrm>
            <a:off x="609600" y="1905001"/>
            <a:ext cx="7693025"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tx1"/>
              </a:buClr>
              <a:buSzPct val="75000"/>
              <a:buFont typeface="Wingdings" pitchFamily="2" charset="2"/>
              <a:buChar char="l"/>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The three most important computer components:</a:t>
            </a:r>
          </a:p>
          <a:p>
            <a:pPr marL="742950" marR="0" lvl="1" indent="-285750" algn="l" defTabSz="914400" rtl="0" eaLnBrk="0" fontAlgn="base" latinLnBrk="0" hangingPunct="0">
              <a:lnSpc>
                <a:spcPct val="100000"/>
              </a:lnSpc>
              <a:spcBef>
                <a:spcPct val="20000"/>
              </a:spcBef>
              <a:spcAft>
                <a:spcPct val="0"/>
              </a:spcAft>
              <a:buClr>
                <a:schemeClr val="tx1"/>
              </a:buClr>
              <a:buSzPct val="75000"/>
              <a:buFontTx/>
              <a:buChar char="–"/>
              <a:tabLst/>
              <a:defRPr/>
            </a:pPr>
            <a:r>
              <a:rPr kumimoji="0" lang="en-US" b="0" i="0" u="none" strike="noStrike" kern="0" cap="none" spc="0" normalizeH="0" baseline="0" noProof="0" dirty="0">
                <a:ln>
                  <a:noFill/>
                </a:ln>
                <a:solidFill>
                  <a:schemeClr val="tx1"/>
                </a:solidFill>
                <a:effectLst/>
                <a:uLnTx/>
                <a:uFillTx/>
                <a:latin typeface="+mn-lt"/>
              </a:rPr>
              <a:t>Central processing unit (</a:t>
            </a:r>
            <a:r>
              <a:rPr kumimoji="0" lang="en-US" b="1" i="0" u="none" strike="noStrike" kern="0" cap="none" spc="0" normalizeH="0" baseline="0" noProof="0" dirty="0">
                <a:ln>
                  <a:noFill/>
                </a:ln>
                <a:solidFill>
                  <a:schemeClr val="tx1"/>
                </a:solidFill>
                <a:effectLst/>
                <a:uLnTx/>
                <a:uFillTx/>
                <a:latin typeface="+mn-lt"/>
              </a:rPr>
              <a:t>processor</a:t>
            </a:r>
            <a:r>
              <a:rPr kumimoji="0" lang="en-US" b="0" i="0" u="none" strike="noStrike" kern="0" cap="none" spc="0" normalizeH="0" baseline="0" noProof="0" dirty="0">
                <a:ln>
                  <a:noFill/>
                </a:ln>
                <a:solidFill>
                  <a:schemeClr val="tx1"/>
                </a:solidFill>
                <a:effectLst/>
                <a:uLnTx/>
                <a:uFillTx/>
                <a:latin typeface="+mn-lt"/>
              </a:rPr>
              <a:t>/CPU)</a:t>
            </a:r>
          </a:p>
          <a:p>
            <a:pPr marL="742950" marR="0" lvl="1" indent="-285750" algn="l" defTabSz="914400" rtl="0" eaLnBrk="0" fontAlgn="base" latinLnBrk="0" hangingPunct="0">
              <a:lnSpc>
                <a:spcPct val="100000"/>
              </a:lnSpc>
              <a:spcBef>
                <a:spcPct val="20000"/>
              </a:spcBef>
              <a:spcAft>
                <a:spcPct val="0"/>
              </a:spcAft>
              <a:buClr>
                <a:schemeClr val="tx1"/>
              </a:buClr>
              <a:buSzPct val="75000"/>
              <a:buFontTx/>
              <a:buChar char="–"/>
              <a:tabLst/>
              <a:defRPr/>
            </a:pPr>
            <a:r>
              <a:rPr kumimoji="0" lang="en-US" b="0" i="0" u="none" strike="noStrike" kern="0" cap="none" spc="0" normalizeH="0" baseline="0" noProof="0" dirty="0">
                <a:ln>
                  <a:noFill/>
                </a:ln>
                <a:solidFill>
                  <a:schemeClr val="tx1"/>
                </a:solidFill>
                <a:effectLst/>
                <a:uLnTx/>
                <a:uFillTx/>
                <a:latin typeface="+mn-lt"/>
              </a:rPr>
              <a:t>Random access </a:t>
            </a:r>
            <a:r>
              <a:rPr kumimoji="0" lang="en-US" b="1" i="0" u="none" strike="noStrike" kern="0" cap="none" spc="0" normalizeH="0" baseline="0" noProof="0" dirty="0">
                <a:ln>
                  <a:noFill/>
                </a:ln>
                <a:solidFill>
                  <a:schemeClr val="tx1"/>
                </a:solidFill>
                <a:effectLst/>
                <a:uLnTx/>
                <a:uFillTx/>
                <a:latin typeface="+mn-lt"/>
              </a:rPr>
              <a:t>memory</a:t>
            </a:r>
            <a:r>
              <a:rPr kumimoji="0" lang="en-US" b="0" i="0" u="none" strike="noStrike" kern="0" cap="none" spc="0" normalizeH="0" baseline="0" noProof="0" dirty="0">
                <a:ln>
                  <a:noFill/>
                </a:ln>
                <a:solidFill>
                  <a:schemeClr val="tx1"/>
                </a:solidFill>
                <a:effectLst/>
                <a:uLnTx/>
                <a:uFillTx/>
                <a:latin typeface="+mn-lt"/>
              </a:rPr>
              <a:t> (RAM)</a:t>
            </a:r>
          </a:p>
          <a:p>
            <a:pPr marL="742950" marR="0" lvl="1" indent="-285750" algn="l" defTabSz="914400" rtl="0" eaLnBrk="0" fontAlgn="base" latinLnBrk="0" hangingPunct="0">
              <a:lnSpc>
                <a:spcPct val="100000"/>
              </a:lnSpc>
              <a:spcBef>
                <a:spcPct val="20000"/>
              </a:spcBef>
              <a:spcAft>
                <a:spcPct val="0"/>
              </a:spcAft>
              <a:buClr>
                <a:schemeClr val="tx1"/>
              </a:buClr>
              <a:buSzPct val="75000"/>
              <a:buFontTx/>
              <a:buChar char="–"/>
              <a:tabLst/>
              <a:defRPr/>
            </a:pPr>
            <a:r>
              <a:rPr kumimoji="0" lang="en-US" b="1" i="0" u="none" strike="noStrike" kern="0" cap="none" spc="0" normalizeH="0" baseline="0" noProof="0" dirty="0">
                <a:ln>
                  <a:noFill/>
                </a:ln>
                <a:solidFill>
                  <a:schemeClr val="tx1"/>
                </a:solidFill>
                <a:effectLst/>
                <a:uLnTx/>
                <a:uFillTx/>
                <a:latin typeface="+mn-lt"/>
              </a:rPr>
              <a:t>Storage</a:t>
            </a:r>
          </a:p>
        </p:txBody>
      </p:sp>
      <p:sp>
        <p:nvSpPr>
          <p:cNvPr id="22" name="Content Placeholder 2"/>
          <p:cNvSpPr txBox="1">
            <a:spLocks/>
          </p:cNvSpPr>
          <p:nvPr/>
        </p:nvSpPr>
        <p:spPr bwMode="auto">
          <a:xfrm>
            <a:off x="609600" y="3276601"/>
            <a:ext cx="4645025"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tx1"/>
              </a:buClr>
              <a:buSzPct val="75000"/>
              <a:buFont typeface="Wingdings" pitchFamily="2" charset="2"/>
              <a:buChar char="l"/>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Data and installed programs are permanently kept in </a:t>
            </a:r>
            <a:r>
              <a:rPr kumimoji="0" lang="en-US" sz="2000" b="1" i="0" u="none" strike="noStrike" kern="0" cap="none" spc="0" normalizeH="0" baseline="0" noProof="0" dirty="0">
                <a:ln>
                  <a:noFill/>
                </a:ln>
                <a:solidFill>
                  <a:schemeClr val="tx1"/>
                </a:solidFill>
                <a:effectLst/>
                <a:uLnTx/>
                <a:uFillTx/>
                <a:latin typeface="+mn-lt"/>
                <a:ea typeface="+mn-ea"/>
                <a:cs typeface="+mn-cs"/>
              </a:rPr>
              <a:t>storage</a:t>
            </a:r>
          </a:p>
          <a:p>
            <a:pPr marL="342900" marR="0" lvl="0" indent="-342900" algn="l" defTabSz="914400" rtl="0" eaLnBrk="0" fontAlgn="base" latinLnBrk="0" hangingPunct="0">
              <a:lnSpc>
                <a:spcPct val="100000"/>
              </a:lnSpc>
              <a:spcBef>
                <a:spcPct val="20000"/>
              </a:spcBef>
              <a:spcAft>
                <a:spcPct val="0"/>
              </a:spcAft>
              <a:buClr>
                <a:schemeClr val="tx1"/>
              </a:buClr>
              <a:buSzPct val="75000"/>
              <a:buFont typeface="Wingdings" pitchFamily="2" charset="2"/>
              <a:buChar char="l"/>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When a program is started, its data is copied into </a:t>
            </a:r>
            <a:r>
              <a:rPr kumimoji="0" lang="en-US" sz="2000" b="1" i="0" u="none" strike="noStrike" kern="0" cap="none" spc="0" normalizeH="0" baseline="0" noProof="0" dirty="0">
                <a:ln>
                  <a:noFill/>
                </a:ln>
                <a:solidFill>
                  <a:schemeClr val="tx1"/>
                </a:solidFill>
                <a:effectLst/>
                <a:uLnTx/>
                <a:uFillTx/>
                <a:latin typeface="+mn-lt"/>
                <a:ea typeface="+mn-ea"/>
                <a:cs typeface="+mn-cs"/>
              </a:rPr>
              <a:t>memory</a:t>
            </a:r>
            <a:r>
              <a:rPr kumimoji="0" lang="en-US" sz="2000" b="0" i="0" u="none" strike="noStrike" kern="0" cap="none" spc="0" normalizeH="0" baseline="0" noProof="0" dirty="0">
                <a:ln>
                  <a:noFill/>
                </a:ln>
                <a:solidFill>
                  <a:schemeClr val="tx1"/>
                </a:solidFill>
                <a:effectLst/>
                <a:uLnTx/>
                <a:uFillTx/>
                <a:latin typeface="+mn-lt"/>
                <a:ea typeface="+mn-ea"/>
                <a:cs typeface="+mn-cs"/>
              </a:rPr>
              <a:t> (this is because memory is generally much faster than storage)</a:t>
            </a:r>
          </a:p>
          <a:p>
            <a:pPr marL="342900" marR="0" lvl="0" indent="-342900" algn="l" defTabSz="914400" rtl="0" eaLnBrk="0" fontAlgn="base" latinLnBrk="0" hangingPunct="0">
              <a:lnSpc>
                <a:spcPct val="100000"/>
              </a:lnSpc>
              <a:spcBef>
                <a:spcPct val="20000"/>
              </a:spcBef>
              <a:spcAft>
                <a:spcPct val="0"/>
              </a:spcAft>
              <a:buClr>
                <a:schemeClr val="tx1"/>
              </a:buClr>
              <a:buSzPct val="75000"/>
              <a:buFont typeface="Wingdings" pitchFamily="2" charset="2"/>
              <a:buChar char="l"/>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The </a:t>
            </a:r>
            <a:r>
              <a:rPr kumimoji="0" lang="en-US" sz="2000" b="1" i="0" u="none" strike="noStrike" kern="0" cap="none" spc="0" normalizeH="0" baseline="0" noProof="0" dirty="0">
                <a:ln>
                  <a:noFill/>
                </a:ln>
                <a:solidFill>
                  <a:schemeClr val="tx1"/>
                </a:solidFill>
                <a:effectLst/>
                <a:uLnTx/>
                <a:uFillTx/>
                <a:latin typeface="+mn-lt"/>
                <a:ea typeface="+mn-ea"/>
                <a:cs typeface="+mn-cs"/>
              </a:rPr>
              <a:t>processor</a:t>
            </a:r>
            <a:r>
              <a:rPr kumimoji="0" lang="en-US" sz="2000" b="0" i="0" u="none" strike="noStrike" kern="0" cap="none" spc="0" normalizeH="0" baseline="0" noProof="0" dirty="0">
                <a:ln>
                  <a:noFill/>
                </a:ln>
                <a:solidFill>
                  <a:schemeClr val="tx1"/>
                </a:solidFill>
                <a:effectLst/>
                <a:uLnTx/>
                <a:uFillTx/>
                <a:latin typeface="+mn-lt"/>
                <a:ea typeface="+mn-ea"/>
                <a:cs typeface="+mn-cs"/>
              </a:rPr>
              <a:t> executes (runs) the program by</a:t>
            </a:r>
            <a:r>
              <a:rPr kumimoji="0" lang="en-US" sz="2000" b="0" i="0" u="none" strike="noStrike" kern="0" cap="none" spc="0" normalizeH="0" noProof="0" dirty="0">
                <a:ln>
                  <a:noFill/>
                </a:ln>
                <a:solidFill>
                  <a:schemeClr val="tx1"/>
                </a:solidFill>
                <a:effectLst/>
                <a:uLnTx/>
                <a:uFillTx/>
                <a:latin typeface="+mn-lt"/>
                <a:ea typeface="+mn-ea"/>
                <a:cs typeface="+mn-cs"/>
              </a:rPr>
              <a:t> fetching the loaded program instructions from memory</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p:cNvSpPr>
            <a:spLocks noGrp="1" noChangeArrowheads="1"/>
          </p:cNvSpPr>
          <p:nvPr>
            <p:ph type="title"/>
          </p:nvPr>
        </p:nvSpPr>
        <p:spPr>
          <a:xfrm>
            <a:off x="762000" y="990600"/>
            <a:ext cx="7926388" cy="839788"/>
          </a:xfrm>
        </p:spPr>
        <p:txBody>
          <a:bodyPr lIns="90000" tIns="46800" rIns="90000" bIns="46800" anchor="ctr"/>
          <a:lstStyle/>
          <a:p>
            <a:pPr defTabSz="457200"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Processors</a:t>
            </a:r>
          </a:p>
        </p:txBody>
      </p:sp>
      <p:sp>
        <p:nvSpPr>
          <p:cNvPr id="12291" name="Rectangle 3"/>
          <p:cNvSpPr>
            <a:spLocks noGrp="1" noChangeArrowheads="1"/>
          </p:cNvSpPr>
          <p:nvPr>
            <p:ph type="body" idx="1"/>
          </p:nvPr>
        </p:nvSpPr>
        <p:spPr>
          <a:xfrm>
            <a:off x="838200" y="1981200"/>
            <a:ext cx="7694613" cy="4267200"/>
          </a:xfrm>
        </p:spPr>
        <p:txBody>
          <a:bodyPr lIns="90000" tIns="46800" rIns="90000" bIns="46800"/>
          <a:lstStyle/>
          <a:p>
            <a:pPr marL="341313" indent="-341313" defTabSz="457200" eaLnBrk="1" hangingPunct="1">
              <a:lnSpc>
                <a:spcPct val="95000"/>
              </a:lnSpc>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The processor is the “brain” of the computer</a:t>
            </a:r>
          </a:p>
          <a:p>
            <a:pPr marL="341313" indent="-341313" defTabSz="457200" eaLnBrk="1" hangingPunct="1">
              <a:lnSpc>
                <a:spcPct val="95000"/>
              </a:lnSpc>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a:t>Processor speed</a:t>
            </a:r>
            <a:r>
              <a:rPr lang="en-GB" sz="2400" dirty="0"/>
              <a:t> (“clock speed”) is measured in Hertz (Hz) – cycles per second</a:t>
            </a:r>
          </a:p>
          <a:p>
            <a:pPr marL="741363" lvl="1" indent="-284163" defTabSz="457200"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a:t>1 MHz = 1 megahertz = 1,000,000 cycles per sec</a:t>
            </a:r>
          </a:p>
          <a:p>
            <a:pPr marL="741363" lvl="1" indent="-284163" defTabSz="457200"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a:t>1 GHz = 1 gigahertz = 1,000,000,000 cycles per sec</a:t>
            </a:r>
          </a:p>
          <a:p>
            <a:pPr marL="341313" indent="-341313" defTabSz="457200" eaLnBrk="1" hangingPunct="1">
              <a:lnSpc>
                <a:spcPct val="90000"/>
              </a:lnSpc>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During each cycle, the processor grabs an </a:t>
            </a:r>
            <a:r>
              <a:rPr lang="en-GB" sz="2400" b="1" dirty="0"/>
              <a:t>instruction</a:t>
            </a:r>
            <a:r>
              <a:rPr lang="en-GB" sz="2400" dirty="0"/>
              <a:t> from RAM and executes it (</a:t>
            </a:r>
            <a:r>
              <a:rPr lang="en-GB" sz="2400" b="1" dirty="0"/>
              <a:t>fetch-and-execute cycle</a:t>
            </a:r>
            <a:r>
              <a:rPr lang="en-GB" sz="2400" dirty="0"/>
              <a:t>)</a:t>
            </a:r>
          </a:p>
          <a:p>
            <a:pPr marL="341313" indent="-341313" defTabSz="457200" eaLnBrk="1" hangingPunct="1">
              <a:lnSpc>
                <a:spcPct val="90000"/>
              </a:lnSpc>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Instructions are expressed in a binary </a:t>
            </a:r>
            <a:r>
              <a:rPr lang="en-GB" sz="2400" b="1" dirty="0"/>
              <a:t>machine language</a:t>
            </a:r>
            <a:r>
              <a:rPr lang="en-GB" sz="2400" dirty="0"/>
              <a:t> specific to the processor</a:t>
            </a:r>
            <a:endParaRPr lang="en-GB" sz="2400" b="1" dirty="0"/>
          </a:p>
          <a:p>
            <a:pPr marL="341313" indent="-341313" defTabSz="457200" eaLnBrk="1" hangingPunct="1">
              <a:lnSpc>
                <a:spcPct val="90000"/>
              </a:lnSpc>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Faster clock speed = more instructions executed per second </a:t>
            </a:r>
            <a:r>
              <a:rPr lang="en-GB" sz="2400" dirty="0">
                <a:cs typeface="Arial" charset="0"/>
              </a:rPr>
              <a:t>= faster running programs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Grp="1" noChangeArrowheads="1"/>
          </p:cNvSpPr>
          <p:nvPr>
            <p:ph type="title"/>
          </p:nvPr>
        </p:nvSpPr>
        <p:spPr/>
        <p:txBody>
          <a:bodyPr/>
          <a:lstStyle/>
          <a:p>
            <a:pPr eaLnBrk="1" hangingPunct="1"/>
            <a:r>
              <a:rPr lang="en-US"/>
              <a:t>Processors, </a:t>
            </a:r>
            <a:r>
              <a:rPr lang="en-US" i="1"/>
              <a:t>Cont’d.</a:t>
            </a:r>
          </a:p>
        </p:txBody>
      </p:sp>
      <p:sp>
        <p:nvSpPr>
          <p:cNvPr id="13315" name="Rectangle 3"/>
          <p:cNvSpPr>
            <a:spLocks noGrp="1" noChangeArrowheads="1"/>
          </p:cNvSpPr>
          <p:nvPr>
            <p:ph type="body" idx="1"/>
          </p:nvPr>
        </p:nvSpPr>
        <p:spPr>
          <a:xfrm>
            <a:off x="838200" y="1981200"/>
            <a:ext cx="7693025" cy="4419600"/>
          </a:xfrm>
        </p:spPr>
        <p:txBody>
          <a:bodyPr/>
          <a:lstStyle/>
          <a:p>
            <a:pPr eaLnBrk="1" hangingPunct="1"/>
            <a:r>
              <a:rPr lang="en-US"/>
              <a:t>Many processors have an onboard </a:t>
            </a:r>
            <a:r>
              <a:rPr lang="en-US" b="1"/>
              <a:t>cache</a:t>
            </a:r>
            <a:r>
              <a:rPr lang="en-US"/>
              <a:t> to store recently executed instructions / data</a:t>
            </a:r>
          </a:p>
          <a:p>
            <a:pPr lvl="1" eaLnBrk="1" hangingPunct="1"/>
            <a:r>
              <a:rPr lang="en-US"/>
              <a:t>Accessing information from the cache is even faster than reading it from RAM</a:t>
            </a:r>
          </a:p>
          <a:p>
            <a:pPr lvl="1" eaLnBrk="1" hangingPunct="1"/>
            <a:r>
              <a:rPr lang="en-US"/>
              <a:t>Processor will try to read from cache </a:t>
            </a:r>
            <a:r>
              <a:rPr lang="en-US" i="1"/>
              <a:t>before</a:t>
            </a:r>
            <a:r>
              <a:rPr lang="en-US"/>
              <a:t> trying to read from RAM</a:t>
            </a:r>
          </a:p>
          <a:p>
            <a:pPr lvl="1" eaLnBrk="1" hangingPunct="1"/>
            <a:r>
              <a:rPr lang="en-US"/>
              <a:t>Processors may have multiple cache “levels” – e.g., L1, L2, L3</a:t>
            </a:r>
          </a:p>
          <a:p>
            <a:pPr lvl="2" eaLnBrk="1" hangingPunct="1"/>
            <a:r>
              <a:rPr lang="en-US"/>
              <a:t>L1 cache is checked first, then L2, then L3, then RAM</a:t>
            </a:r>
          </a:p>
          <a:p>
            <a:pPr lvl="1" eaLnBrk="1" hangingPunct="1"/>
            <a:r>
              <a:rPr lang="en-US"/>
              <a:t>Cache design is a complex topic!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p:cNvSpPr>
            <a:spLocks noGrp="1" noChangeArrowheads="1"/>
          </p:cNvSpPr>
          <p:nvPr>
            <p:ph type="title"/>
          </p:nvPr>
        </p:nvSpPr>
        <p:spPr>
          <a:xfrm>
            <a:off x="762000" y="990600"/>
            <a:ext cx="7926388" cy="839788"/>
          </a:xfrm>
        </p:spPr>
        <p:txBody>
          <a:bodyPr lIns="90000" tIns="46800" rIns="90000" bIns="46800" anchor="ctr"/>
          <a:lstStyle/>
          <a:p>
            <a:pPr defTabSz="457200"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Processors, </a:t>
            </a:r>
            <a:r>
              <a:rPr lang="en-GB" i="1" dirty="0"/>
              <a:t>Cont’d.</a:t>
            </a:r>
          </a:p>
        </p:txBody>
      </p:sp>
      <p:sp>
        <p:nvSpPr>
          <p:cNvPr id="14339" name="Rectangle 3"/>
          <p:cNvSpPr>
            <a:spLocks noGrp="1" noChangeArrowheads="1"/>
          </p:cNvSpPr>
          <p:nvPr>
            <p:ph type="body" idx="1"/>
          </p:nvPr>
        </p:nvSpPr>
        <p:spPr>
          <a:xfrm>
            <a:off x="685800" y="1981200"/>
            <a:ext cx="8229600" cy="4495800"/>
          </a:xfrm>
        </p:spPr>
        <p:txBody>
          <a:bodyPr lIns="90000" tIns="46800" rIns="90000" bIns="46800"/>
          <a:lstStyle/>
          <a:p>
            <a:pPr marL="341313" indent="-341313" defTabSz="457200" eaLnBrk="1" hangingPunct="1">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Processors are also rated by </a:t>
            </a:r>
            <a:r>
              <a:rPr lang="en-GB" sz="2400" b="1" dirty="0"/>
              <a:t>word size</a:t>
            </a:r>
            <a:r>
              <a:rPr lang="en-GB" sz="2400" dirty="0"/>
              <a:t> and </a:t>
            </a:r>
            <a:r>
              <a:rPr lang="en-GB" sz="2400" b="1" dirty="0"/>
              <a:t>number of cores</a:t>
            </a:r>
          </a:p>
          <a:p>
            <a:pPr marL="741363" lvl="1" indent="-284163" defTabSz="457200" eaLnBrk="1" hangingPunct="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Word size indicates how much data can be processed each cycle – a 64-bit processor can read instructions twice as long as a 32-bit processor can</a:t>
            </a:r>
            <a:endParaRPr lang="en-GB" sz="2000" dirty="0">
              <a:solidFill>
                <a:srgbClr val="0000FF"/>
              </a:solidFill>
            </a:endParaRPr>
          </a:p>
          <a:p>
            <a:pPr marL="741363" lvl="1" indent="-341313" defTabSz="457200" eaLnBrk="1" hangingPunct="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A</a:t>
            </a:r>
            <a:r>
              <a:rPr lang="en-GB" sz="2000" b="1" dirty="0"/>
              <a:t> multi-core </a:t>
            </a:r>
            <a:r>
              <a:rPr lang="en-GB" sz="2000" dirty="0"/>
              <a:t>processor contains</a:t>
            </a:r>
            <a:r>
              <a:rPr lang="en-GB" sz="2000" b="1" dirty="0"/>
              <a:t> </a:t>
            </a:r>
            <a:r>
              <a:rPr lang="en-GB" sz="2000" dirty="0"/>
              <a:t>more than one processing unit on a single chip (2, 3, 4, 6, or even 8)</a:t>
            </a:r>
          </a:p>
          <a:p>
            <a:pPr marL="341313" indent="-341313" defTabSz="457200" eaLnBrk="1" hangingPunct="1">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Processors are manufactured by several companies:</a:t>
            </a:r>
          </a:p>
          <a:p>
            <a:pPr marL="741363" lvl="1" indent="-284163" defTabSz="457200" eaLnBrk="1" hangingPunct="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dirty="0"/>
              <a:t>Intel</a:t>
            </a:r>
            <a:r>
              <a:rPr lang="en-GB" sz="2000" dirty="0"/>
              <a:t> produces </a:t>
            </a:r>
            <a:r>
              <a:rPr lang="en-GB" sz="2000" b="1" dirty="0"/>
              <a:t>Core</a:t>
            </a:r>
            <a:r>
              <a:rPr lang="en-GB" sz="2000" dirty="0"/>
              <a:t>, </a:t>
            </a:r>
            <a:r>
              <a:rPr lang="en-GB" sz="2000" b="1" dirty="0"/>
              <a:t>Pentium</a:t>
            </a:r>
            <a:r>
              <a:rPr lang="en-GB" sz="2000" dirty="0"/>
              <a:t>, </a:t>
            </a:r>
            <a:r>
              <a:rPr lang="en-GB" sz="2000" b="1" dirty="0"/>
              <a:t>Celeron</a:t>
            </a:r>
            <a:r>
              <a:rPr lang="en-GB" sz="2000" dirty="0"/>
              <a:t>, </a:t>
            </a:r>
            <a:r>
              <a:rPr lang="en-GB" sz="2000" b="1" dirty="0"/>
              <a:t>Atom</a:t>
            </a:r>
            <a:r>
              <a:rPr lang="en-GB" sz="2000" dirty="0"/>
              <a:t>, and </a:t>
            </a:r>
            <a:r>
              <a:rPr lang="en-GB" sz="2000" b="1" dirty="0"/>
              <a:t>Xeon</a:t>
            </a:r>
            <a:r>
              <a:rPr lang="en-GB" sz="2000" dirty="0"/>
              <a:t> for PCs</a:t>
            </a:r>
          </a:p>
          <a:p>
            <a:pPr marL="741363" lvl="1" indent="-284163" defTabSz="457200" eaLnBrk="1" hangingPunct="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dirty="0"/>
              <a:t>AMD</a:t>
            </a:r>
            <a:r>
              <a:rPr lang="en-GB" sz="2000" dirty="0"/>
              <a:t> produces </a:t>
            </a:r>
            <a:r>
              <a:rPr lang="en-GB" sz="2000" b="1" dirty="0"/>
              <a:t>FX</a:t>
            </a:r>
            <a:r>
              <a:rPr lang="en-GB" sz="2000" dirty="0"/>
              <a:t>, </a:t>
            </a:r>
            <a:r>
              <a:rPr lang="en-GB" sz="2000" b="1" dirty="0"/>
              <a:t>Athlon</a:t>
            </a:r>
            <a:r>
              <a:rPr lang="en-GB" sz="2000" dirty="0"/>
              <a:t>, </a:t>
            </a:r>
            <a:r>
              <a:rPr lang="en-GB" sz="2000" b="1" dirty="0"/>
              <a:t>Sempron</a:t>
            </a:r>
            <a:r>
              <a:rPr lang="en-GB" sz="2000" dirty="0"/>
              <a:t>, and </a:t>
            </a:r>
            <a:r>
              <a:rPr lang="en-GB" sz="2000" b="1" dirty="0"/>
              <a:t>Opteron</a:t>
            </a:r>
            <a:r>
              <a:rPr lang="en-GB" sz="2000" dirty="0"/>
              <a:t> for PCs</a:t>
            </a:r>
          </a:p>
          <a:p>
            <a:pPr marL="741363" lvl="1" indent="-284163" defTabSz="457200" eaLnBrk="1" hangingPunct="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dirty="0"/>
              <a:t>Motorola</a:t>
            </a:r>
            <a:r>
              <a:rPr lang="en-GB" sz="2000" dirty="0"/>
              <a:t> and </a:t>
            </a:r>
            <a:r>
              <a:rPr lang="en-GB" sz="2000" b="1" dirty="0"/>
              <a:t>IBM</a:t>
            </a:r>
            <a:r>
              <a:rPr lang="en-GB" sz="2000" dirty="0"/>
              <a:t> produced </a:t>
            </a:r>
            <a:r>
              <a:rPr lang="en-GB" sz="2000" b="1" dirty="0"/>
              <a:t>PowerPC</a:t>
            </a:r>
            <a:r>
              <a:rPr lang="en-GB" sz="2000" dirty="0"/>
              <a:t> for Apple Macintosh in the past</a:t>
            </a:r>
            <a:endParaRPr lang="en-GB"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Grp="1" noChangeArrowheads="1"/>
          </p:cNvSpPr>
          <p:nvPr>
            <p:ph type="title"/>
          </p:nvPr>
        </p:nvSpPr>
        <p:spPr/>
        <p:txBody>
          <a:bodyPr/>
          <a:lstStyle/>
          <a:p>
            <a:pPr eaLnBrk="1" hangingPunct="1"/>
            <a:r>
              <a:rPr lang="en-US" dirty="0"/>
              <a:t>Some Intel desktop CPUs</a:t>
            </a:r>
          </a:p>
        </p:txBody>
      </p:sp>
      <p:graphicFrame>
        <p:nvGraphicFramePr>
          <p:cNvPr id="88067" name="Group 3"/>
          <p:cNvGraphicFramePr>
            <a:graphicFrameLocks noGrp="1"/>
          </p:cNvGraphicFramePr>
          <p:nvPr>
            <p:extLst>
              <p:ext uri="{D42A27DB-BD31-4B8C-83A1-F6EECF244321}">
                <p14:modId xmlns:p14="http://schemas.microsoft.com/office/powerpoint/2010/main" val="987742885"/>
              </p:ext>
            </p:extLst>
          </p:nvPr>
        </p:nvGraphicFramePr>
        <p:xfrm>
          <a:off x="838200" y="2068513"/>
          <a:ext cx="7467600" cy="4256091"/>
        </p:xfrm>
        <a:graphic>
          <a:graphicData uri="http://schemas.openxmlformats.org/drawingml/2006/table">
            <a:tbl>
              <a:tblPr/>
              <a:tblGrid>
                <a:gridCol w="1524000">
                  <a:extLst>
                    <a:ext uri="{9D8B030D-6E8A-4147-A177-3AD203B41FA5}">
                      <a16:colId xmlns:a16="http://schemas.microsoft.com/office/drawing/2014/main" val="20000"/>
                    </a:ext>
                  </a:extLst>
                </a:gridCol>
                <a:gridCol w="1687513">
                  <a:extLst>
                    <a:ext uri="{9D8B030D-6E8A-4147-A177-3AD203B41FA5}">
                      <a16:colId xmlns:a16="http://schemas.microsoft.com/office/drawing/2014/main" val="20001"/>
                    </a:ext>
                  </a:extLst>
                </a:gridCol>
                <a:gridCol w="1284287">
                  <a:extLst>
                    <a:ext uri="{9D8B030D-6E8A-4147-A177-3AD203B41FA5}">
                      <a16:colId xmlns:a16="http://schemas.microsoft.com/office/drawing/2014/main" val="20002"/>
                    </a:ext>
                  </a:extLst>
                </a:gridCol>
                <a:gridCol w="1687513">
                  <a:extLst>
                    <a:ext uri="{9D8B030D-6E8A-4147-A177-3AD203B41FA5}">
                      <a16:colId xmlns:a16="http://schemas.microsoft.com/office/drawing/2014/main" val="20003"/>
                    </a:ext>
                  </a:extLst>
                </a:gridCol>
                <a:gridCol w="1284287">
                  <a:extLst>
                    <a:ext uri="{9D8B030D-6E8A-4147-A177-3AD203B41FA5}">
                      <a16:colId xmlns:a16="http://schemas.microsoft.com/office/drawing/2014/main" val="20004"/>
                    </a:ext>
                  </a:extLst>
                </a:gridCol>
              </a:tblGrid>
              <a:tr h="608013">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1" i="0" u="none" strike="noStrike" cap="none" normalizeH="0" baseline="0" dirty="0">
                          <a:ln>
                            <a:noFill/>
                          </a:ln>
                          <a:solidFill>
                            <a:schemeClr val="tx1"/>
                          </a:solidFill>
                          <a:effectLst/>
                          <a:latin typeface="Arial" charset="0"/>
                        </a:rPr>
                        <a:t>Year First Introduced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1" i="0" u="none" strike="noStrike" cap="none" normalizeH="0" baseline="0">
                          <a:ln>
                            <a:noFill/>
                          </a:ln>
                          <a:solidFill>
                            <a:schemeClr val="tx1"/>
                          </a:solidFill>
                          <a:effectLst/>
                          <a:latin typeface="Arial" charset="0"/>
                        </a:rPr>
                        <a:t>Processor 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1" i="0" u="none" strike="noStrike" cap="none" normalizeH="0" baseline="0">
                          <a:ln>
                            <a:noFill/>
                          </a:ln>
                          <a:solidFill>
                            <a:schemeClr val="tx1"/>
                          </a:solidFill>
                          <a:effectLst/>
                          <a:latin typeface="Arial" charset="0"/>
                        </a:rPr>
                        <a:t>Speed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1" i="0" u="none" strike="noStrike" cap="none" normalizeH="0" baseline="0">
                          <a:ln>
                            <a:noFill/>
                          </a:ln>
                          <a:solidFill>
                            <a:schemeClr val="tx1"/>
                          </a:solidFill>
                          <a:effectLst/>
                          <a:latin typeface="Arial" charset="0"/>
                        </a:rPr>
                        <a:t>Word 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1" i="0" u="none" strike="noStrike" cap="none" normalizeH="0" baseline="0" dirty="0">
                          <a:ln>
                            <a:noFill/>
                          </a:ln>
                          <a:solidFill>
                            <a:schemeClr val="tx1"/>
                          </a:solidFill>
                          <a:effectLst/>
                          <a:latin typeface="Arial" charset="0"/>
                        </a:rPr>
                        <a:t>Number of Cores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8013">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Arial" charset="0"/>
                        </a:rPr>
                        <a:t>1982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Arial" charset="0"/>
                        </a:rPr>
                        <a:t>286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Arial" charset="0"/>
                        </a:rPr>
                        <a:t>6 MHz –</a:t>
                      </a:r>
                      <a:br>
                        <a:rPr kumimoji="0" lang="en-US" sz="1500" b="0" i="0" u="none" strike="noStrike" cap="none" normalizeH="0" baseline="0" dirty="0">
                          <a:ln>
                            <a:noFill/>
                          </a:ln>
                          <a:solidFill>
                            <a:schemeClr val="tx1"/>
                          </a:solidFill>
                          <a:effectLst/>
                          <a:latin typeface="Arial" charset="0"/>
                        </a:rPr>
                      </a:br>
                      <a:r>
                        <a:rPr kumimoji="0" lang="en-US" sz="1500" b="0" i="0" u="none" strike="noStrike" cap="none" normalizeH="0" baseline="0" dirty="0">
                          <a:ln>
                            <a:noFill/>
                          </a:ln>
                          <a:solidFill>
                            <a:schemeClr val="tx1"/>
                          </a:solidFill>
                          <a:effectLst/>
                          <a:latin typeface="Arial" charset="0"/>
                        </a:rPr>
                        <a:t>25 MHz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Arial" charset="0"/>
                        </a:rPr>
                        <a:t>16 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8013">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Arial" charset="0"/>
                        </a:rPr>
                        <a:t>1989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Arial" charset="0"/>
                        </a:rPr>
                        <a:t>486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Arial" charset="0"/>
                        </a:rPr>
                        <a:t>16 MHz – 133 MHz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Arial" charset="0"/>
                        </a:rPr>
                        <a:t>32 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8013">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Arial" charset="0"/>
                        </a:rPr>
                        <a:t>1993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Arial" charset="0"/>
                        </a:rPr>
                        <a:t>Pentium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Arial" charset="0"/>
                        </a:rPr>
                        <a:t>60 MHz – 300 MHz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Arial" charset="0"/>
                        </a:rPr>
                        <a:t>32 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8013">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Arial" charset="0"/>
                        </a:rPr>
                        <a:t>2000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Arial" charset="0"/>
                        </a:rPr>
                        <a:t>Pentium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Arial" charset="0"/>
                        </a:rPr>
                        <a:t>1.3 GHz – 3.8 GHz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Arial" charset="0"/>
                        </a:rPr>
                        <a:t>32 or 64 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Arial" charset="0"/>
                        </a:rPr>
                        <a:t>1 or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8013">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Arial" charset="0"/>
                        </a:rPr>
                        <a:t>2006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Arial" charset="0"/>
                        </a:rPr>
                        <a:t>Core 2 Duo/Quad series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Arial" charset="0"/>
                        </a:rPr>
                        <a:t>1.8 GHz – 3.33 GHz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Arial" charset="0"/>
                        </a:rPr>
                        <a:t>64 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Arial" charset="0"/>
                        </a:rPr>
                        <a:t>2 or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08013">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Arial" charset="0"/>
                        </a:rPr>
                        <a:t>2008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Arial" charset="0"/>
                        </a:rPr>
                        <a:t>Core i7 series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Arial" charset="0"/>
                        </a:rPr>
                        <a:t>2.66+ GHz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Arial" charset="0"/>
                        </a:rPr>
                        <a:t>64 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Arial" charset="0"/>
                        </a:rPr>
                        <a:t>4, 6, 8, or 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theme/theme1.xml><?xml version="1.0" encoding="utf-8"?>
<a:theme xmlns:a="http://schemas.openxmlformats.org/drawingml/2006/main" name="LeeModel1">
  <a:themeElements>
    <a:clrScheme name="LeeModel1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LeeModel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eModel1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LeeModel1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LeeModel1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LeeModel1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LeeModel1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LeeModel1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LeeModel1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LeeModel1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CS_Retreat_Slide_Template</Template>
  <TotalTime>4250</TotalTime>
  <Words>1618</Words>
  <Application>Microsoft Office PowerPoint</Application>
  <PresentationFormat>On-screen Show (4:3)</PresentationFormat>
  <Paragraphs>241</Paragraphs>
  <Slides>22</Slides>
  <Notes>17</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6" baseType="lpstr">
      <vt:lpstr>Arial</vt:lpstr>
      <vt:lpstr>Wingdings</vt:lpstr>
      <vt:lpstr>LeeModel1</vt:lpstr>
      <vt:lpstr>Adobe Photoshop Image</vt:lpstr>
      <vt:lpstr>Computer Hardware</vt:lpstr>
      <vt:lpstr>How a computer works</vt:lpstr>
      <vt:lpstr>How a computer works, Cont’d.</vt:lpstr>
      <vt:lpstr>PowerPoint Presentation</vt:lpstr>
      <vt:lpstr>How a computer works, Cont’d.</vt:lpstr>
      <vt:lpstr>Processors</vt:lpstr>
      <vt:lpstr>Processors, Cont’d.</vt:lpstr>
      <vt:lpstr>Processors, Cont’d.</vt:lpstr>
      <vt:lpstr>Some Intel desktop CPUs</vt:lpstr>
      <vt:lpstr>Memory</vt:lpstr>
      <vt:lpstr>Memory, Cont’d.</vt:lpstr>
      <vt:lpstr>Memory, Cont’d.</vt:lpstr>
      <vt:lpstr>Memory, Cont’d.</vt:lpstr>
      <vt:lpstr>Storage</vt:lpstr>
      <vt:lpstr>Storage, Cont’d.</vt:lpstr>
      <vt:lpstr>Storage, Cont’d.</vt:lpstr>
      <vt:lpstr>PowerPoint Presentation</vt:lpstr>
      <vt:lpstr>Storage, Cont’d.</vt:lpstr>
      <vt:lpstr>Storage, Cont’d.</vt:lpstr>
      <vt:lpstr>How big is a MB or a GB?</vt:lpstr>
      <vt:lpstr>Other computer components</vt:lpstr>
      <vt:lpstr>Other components, Cont’d.</vt:lpstr>
    </vt:vector>
  </TitlesOfParts>
  <Company>University Of memphis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Boolean Logic</dc:title>
  <dc:creator>Lee McCauley</dc:creator>
  <cp:lastModifiedBy>Kriangsiri Malasri</cp:lastModifiedBy>
  <cp:revision>342</cp:revision>
  <dcterms:created xsi:type="dcterms:W3CDTF">2007-01-30T15:49:58Z</dcterms:created>
  <dcterms:modified xsi:type="dcterms:W3CDTF">2016-08-25T20:11:02Z</dcterms:modified>
</cp:coreProperties>
</file>