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77" r:id="rId4"/>
    <p:sldId id="268" r:id="rId5"/>
    <p:sldId id="271" r:id="rId6"/>
    <p:sldId id="278" r:id="rId7"/>
    <p:sldId id="279" r:id="rId8"/>
    <p:sldId id="267" r:id="rId9"/>
    <p:sldId id="269" r:id="rId10"/>
    <p:sldId id="27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7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301EB-77D0-46EC-8A23-B446E6594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D231F-D0F4-4FA3-A626-2F8BD51F3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7A4A1-2450-4B92-BB32-F1272B8EF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231B1-6EE0-4654-8096-17F9D5ECD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EBA9-CF1F-4DFC-B703-BD34B7DF6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94248-EB4C-4D44-B6CE-87ECFE117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ED3F8-6A9C-4CEE-8C3B-AF3EE6A5C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078B6-76A9-444D-BA2B-1E4CAB9D8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294E-D24A-4DC4-B861-75742AF2C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7CEDB-0D5B-4B94-A042-3004C692B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0BF4-D811-4252-8639-EC871AA5C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1740-E856-4994-AC44-B489A3CA8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7E2AA-5F03-47E7-B863-3FA6F1863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Number Bases and</a:t>
            </a:r>
            <a:br>
              <a:rPr lang="en-US" dirty="0" smtClean="0"/>
            </a:br>
            <a:r>
              <a:rPr lang="en-US" dirty="0" smtClean="0"/>
              <a:t>Binary Numbers</a:t>
            </a: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838200" y="3505200"/>
            <a:ext cx="762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/>
              <a:t>"There are 10 kinds of people – those who understand binary and those who do not."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038600" y="42672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base 10 into base </a:t>
            </a:r>
            <a:r>
              <a:rPr lang="en-US" i="1" smtClean="0"/>
              <a:t>b</a:t>
            </a:r>
            <a:endParaRPr lang="en-US" b="0" i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895600"/>
            <a:ext cx="8305800" cy="762000"/>
          </a:xfrm>
        </p:spPr>
        <p:txBody>
          <a:bodyPr/>
          <a:lstStyle/>
          <a:p>
            <a:pPr lvl="1" eaLnBrk="1" hangingPunct="1"/>
            <a:r>
              <a:rPr lang="en-US" u="sng" dirty="0" smtClean="0"/>
              <a:t>Example:</a:t>
            </a:r>
            <a:r>
              <a:rPr lang="en-US" dirty="0" smtClean="0"/>
              <a:t> Convert (123)</a:t>
            </a:r>
            <a:r>
              <a:rPr lang="en-US" baseline="-25000" dirty="0" smtClean="0"/>
              <a:t>10</a:t>
            </a:r>
            <a:r>
              <a:rPr lang="en-US" dirty="0" smtClean="0"/>
              <a:t> into base </a:t>
            </a:r>
            <a:r>
              <a:rPr lang="en-US" u="sng" dirty="0" smtClean="0"/>
              <a:t>8</a:t>
            </a:r>
            <a:endParaRPr lang="en-US" dirty="0" smtClean="0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6400800" y="3581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705600" y="3352800"/>
            <a:ext cx="1295400" cy="156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(123)</a:t>
            </a:r>
            <a:r>
              <a:rPr lang="en-US" sz="2400" b="1" baseline="-25000" dirty="0" smtClean="0"/>
              <a:t>10</a:t>
            </a:r>
            <a:endParaRPr lang="en-US" sz="2400" b="1" baseline="-25000" dirty="0"/>
          </a:p>
          <a:p>
            <a:pPr algn="ctr">
              <a:spcBef>
                <a:spcPct val="50000"/>
              </a:spcBef>
            </a:pPr>
            <a:r>
              <a:rPr lang="en-US" sz="2400" b="1" dirty="0"/>
              <a:t>=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smtClean="0"/>
              <a:t>(173)</a:t>
            </a:r>
            <a:r>
              <a:rPr lang="en-US" sz="2400" b="1" baseline="-25000" dirty="0" smtClean="0"/>
              <a:t>8</a:t>
            </a:r>
            <a:endParaRPr lang="en-US" sz="2400" b="1" baseline="-250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67000" y="4891088"/>
            <a:ext cx="358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Stop once you get a quotient of 0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3524071"/>
            <a:ext cx="5257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1371600" algn="r"/>
                <a:tab pos="2063750" algn="ctr"/>
                <a:tab pos="3200400" algn="r"/>
              </a:tabLst>
            </a:pPr>
            <a:r>
              <a:rPr lang="en-US" b="1" dirty="0">
                <a:latin typeface="Courier New" pitchFamily="49" charset="0"/>
              </a:rPr>
              <a:t>	123 / </a:t>
            </a:r>
            <a:r>
              <a:rPr lang="en-US" b="1" u="sng" dirty="0" smtClean="0">
                <a:latin typeface="Courier New" pitchFamily="49" charset="0"/>
              </a:rPr>
              <a:t>8</a:t>
            </a:r>
            <a:r>
              <a:rPr lang="en-US" b="1" dirty="0">
                <a:latin typeface="Courier New" pitchFamily="49" charset="0"/>
              </a:rPr>
              <a:t>	=	</a:t>
            </a:r>
            <a:r>
              <a:rPr lang="en-US" b="1" dirty="0" smtClean="0">
                <a:latin typeface="Courier New" pitchFamily="49" charset="0"/>
              </a:rPr>
              <a:t>15</a:t>
            </a:r>
            <a:r>
              <a:rPr lang="en-US" b="1" dirty="0">
                <a:latin typeface="Courier New" pitchFamily="49" charset="0"/>
              </a:rPr>
              <a:t>	R	</a:t>
            </a:r>
            <a:r>
              <a:rPr lang="en-US" b="1" dirty="0" smtClean="0">
                <a:latin typeface="Courier New" pitchFamily="49" charset="0"/>
              </a:rPr>
              <a:t>3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tabLst>
                <a:tab pos="1371600" algn="r"/>
                <a:tab pos="2063750" algn="ctr"/>
                <a:tab pos="3200400" algn="r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15 </a:t>
            </a:r>
            <a:r>
              <a:rPr lang="en-US" b="1" dirty="0">
                <a:latin typeface="Courier New" pitchFamily="49" charset="0"/>
              </a:rPr>
              <a:t>/ </a:t>
            </a:r>
            <a:r>
              <a:rPr lang="en-US" b="1" u="sng" dirty="0" smtClean="0">
                <a:latin typeface="Courier New" pitchFamily="49" charset="0"/>
              </a:rPr>
              <a:t>8</a:t>
            </a:r>
            <a:r>
              <a:rPr lang="en-US" b="1" dirty="0">
                <a:latin typeface="Courier New" pitchFamily="49" charset="0"/>
              </a:rPr>
              <a:t>	=	</a:t>
            </a:r>
            <a:r>
              <a:rPr lang="en-US" b="1" dirty="0" smtClean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	R	</a:t>
            </a:r>
            <a:r>
              <a:rPr lang="en-US" b="1" dirty="0" smtClean="0">
                <a:latin typeface="Courier New" pitchFamily="49" charset="0"/>
              </a:rPr>
              <a:t>7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tabLst>
                <a:tab pos="1371600" algn="r"/>
                <a:tab pos="2063750" algn="ctr"/>
                <a:tab pos="3200400" algn="r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1 </a:t>
            </a:r>
            <a:r>
              <a:rPr lang="en-US" b="1" dirty="0">
                <a:latin typeface="Courier New" pitchFamily="49" charset="0"/>
              </a:rPr>
              <a:t>/ </a:t>
            </a:r>
            <a:r>
              <a:rPr lang="en-US" b="1" u="sng" dirty="0" smtClean="0">
                <a:latin typeface="Courier New" pitchFamily="49" charset="0"/>
              </a:rPr>
              <a:t>8</a:t>
            </a:r>
            <a:r>
              <a:rPr lang="en-US" b="1" dirty="0">
                <a:latin typeface="Courier New" pitchFamily="49" charset="0"/>
              </a:rPr>
              <a:t>	=	</a:t>
            </a:r>
            <a:r>
              <a:rPr lang="en-US" b="1" dirty="0" smtClean="0"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	R	</a:t>
            </a:r>
            <a:r>
              <a:rPr lang="en-US" b="1" dirty="0" smtClean="0">
                <a:latin typeface="Courier New" pitchFamily="49" charset="0"/>
              </a:rPr>
              <a:t>1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Number bases</a:t>
            </a:r>
            <a:endParaRPr lang="en-US" b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93025" cy="434340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In everyday life, we use 10 digits (0-9) to count</a:t>
            </a:r>
          </a:p>
          <a:p>
            <a:pPr lvl="1" eaLnBrk="1" hangingPunct="1"/>
            <a:r>
              <a:rPr lang="en-US" sz="2000" dirty="0" smtClean="0"/>
              <a:t>This is called </a:t>
            </a:r>
            <a:r>
              <a:rPr lang="en-US" sz="2000" b="1" dirty="0" smtClean="0"/>
              <a:t>base 10</a:t>
            </a:r>
            <a:endParaRPr lang="en-US" sz="2000" dirty="0" smtClean="0"/>
          </a:p>
          <a:p>
            <a:pPr eaLnBrk="1" hangingPunct="1"/>
            <a:r>
              <a:rPr lang="en-US" sz="2400" b="1" dirty="0" smtClean="0"/>
              <a:t>There are many other number bases besides 10!</a:t>
            </a:r>
          </a:p>
          <a:p>
            <a:pPr lvl="1" eaLnBrk="1" hangingPunct="1"/>
            <a:r>
              <a:rPr lang="en-US" sz="2000" u="sng" dirty="0" smtClean="0"/>
              <a:t>Base 10</a:t>
            </a:r>
            <a:r>
              <a:rPr lang="en-US" sz="2000" dirty="0" smtClean="0"/>
              <a:t> means 10 possible digits (0-9)</a:t>
            </a:r>
            <a:br>
              <a:rPr lang="en-US" sz="2000" dirty="0" smtClean="0"/>
            </a:br>
            <a:r>
              <a:rPr lang="en-US" sz="2000" dirty="0" smtClean="0"/>
              <a:t>Counting goes like 0, 1, 2, 3, 4, 5, 6, 7, 8, 9, 10, 11, 12, 13, 14, 15, 16, 17, 18, 19, 20, …</a:t>
            </a:r>
          </a:p>
          <a:p>
            <a:pPr lvl="1" eaLnBrk="1" hangingPunct="1"/>
            <a:r>
              <a:rPr lang="en-US" sz="2000" u="sng" dirty="0" smtClean="0"/>
              <a:t>Base 5</a:t>
            </a:r>
            <a:r>
              <a:rPr lang="en-US" sz="2000" dirty="0" smtClean="0"/>
              <a:t> means 5 possible digits (0-4)</a:t>
            </a:r>
            <a:br>
              <a:rPr lang="en-US" sz="2000" dirty="0" smtClean="0"/>
            </a:br>
            <a:r>
              <a:rPr lang="en-US" sz="2000" dirty="0" smtClean="0"/>
              <a:t>Counting goes like 0, 1, 2, 3, 4, 10, 11, 12, 13, 14, 20, 21, 22, 23, 24, 30, …</a:t>
            </a:r>
          </a:p>
          <a:p>
            <a:pPr lvl="1" eaLnBrk="1" hangingPunct="1"/>
            <a:r>
              <a:rPr lang="en-US" sz="2000" u="sng" dirty="0" smtClean="0"/>
              <a:t>Base 2</a:t>
            </a:r>
            <a:r>
              <a:rPr lang="en-US" sz="2000" dirty="0" smtClean="0"/>
              <a:t> means 2 possible digits (0-1)</a:t>
            </a:r>
            <a:br>
              <a:rPr lang="en-US" sz="2000" dirty="0" smtClean="0"/>
            </a:br>
            <a:r>
              <a:rPr lang="en-US" sz="2000" dirty="0" smtClean="0"/>
              <a:t>Counting goes like 0, 1, 10, 11, 100, 101, 110, 111, 1000,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from the previous slide that in any base, the same algorithm is used to count:</a:t>
            </a:r>
          </a:p>
          <a:p>
            <a:pPr lvl="1"/>
            <a:r>
              <a:rPr lang="en-US" dirty="0" smtClean="0"/>
              <a:t>Start by trying to add 1 to the rightmost </a:t>
            </a:r>
            <a:r>
              <a:rPr lang="en-US" dirty="0" smtClean="0"/>
              <a:t>digit</a:t>
            </a:r>
          </a:p>
          <a:p>
            <a:pPr lvl="2"/>
            <a:r>
              <a:rPr lang="en-US" dirty="0" smtClean="0"/>
              <a:t>If this is doable, we’re done – no further action needed!</a:t>
            </a:r>
            <a:endParaRPr lang="en-US" dirty="0" smtClean="0"/>
          </a:p>
          <a:p>
            <a:pPr lvl="1"/>
            <a:r>
              <a:rPr lang="en-US" dirty="0" smtClean="0"/>
              <a:t>If the rightmost digit is already at the maximum digit for that base, reset it to 0 and add 1 to the </a:t>
            </a:r>
            <a:r>
              <a:rPr lang="en-US" dirty="0" smtClean="0"/>
              <a:t>digit</a:t>
            </a:r>
            <a:r>
              <a:rPr lang="en-US" dirty="0" smtClean="0"/>
              <a:t> </a:t>
            </a:r>
            <a:r>
              <a:rPr lang="en-US" dirty="0" smtClean="0"/>
              <a:t>on the left</a:t>
            </a:r>
          </a:p>
          <a:p>
            <a:pPr lvl="1"/>
            <a:r>
              <a:rPr lang="en-US" dirty="0" smtClean="0"/>
              <a:t>If the </a:t>
            </a:r>
            <a:r>
              <a:rPr lang="en-US" dirty="0" smtClean="0"/>
              <a:t>digit </a:t>
            </a:r>
            <a:r>
              <a:rPr lang="en-US" dirty="0" smtClean="0"/>
              <a:t>on the left can’t be increased any further, reset it to 0 and add 1 to the </a:t>
            </a:r>
            <a:r>
              <a:rPr lang="en-US" dirty="0" smtClean="0"/>
              <a:t>digit </a:t>
            </a:r>
            <a:r>
              <a:rPr lang="en-US" dirty="0" smtClean="0"/>
              <a:t>on </a:t>
            </a:r>
            <a:r>
              <a:rPr lang="en-US" i="1" dirty="0" smtClean="0"/>
              <a:t>its</a:t>
            </a:r>
            <a:r>
              <a:rPr lang="en-US" dirty="0" smtClean="0"/>
              <a:t> left</a:t>
            </a:r>
            <a:endParaRPr lang="en-US" dirty="0"/>
          </a:p>
          <a:p>
            <a:pPr lvl="1"/>
            <a:r>
              <a:rPr lang="en-US" dirty="0" smtClean="0"/>
              <a:t>And so on…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Number bases</a:t>
            </a:r>
            <a:endParaRPr lang="en-US" b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Names of some popular bases:</a:t>
            </a:r>
            <a:endParaRPr lang="en-US" dirty="0" smtClean="0"/>
          </a:p>
          <a:p>
            <a:pPr lvl="1" eaLnBrk="1" hangingPunct="1"/>
            <a:r>
              <a:rPr lang="en-US" dirty="0" smtClean="0"/>
              <a:t>Base 10: </a:t>
            </a:r>
            <a:r>
              <a:rPr lang="en-US" i="1" dirty="0" smtClean="0"/>
              <a:t>decimal</a:t>
            </a:r>
          </a:p>
          <a:p>
            <a:pPr lvl="1" eaLnBrk="1" hangingPunct="1"/>
            <a:r>
              <a:rPr lang="en-US" dirty="0" smtClean="0"/>
              <a:t>Base 8: </a:t>
            </a:r>
            <a:r>
              <a:rPr lang="en-US" i="1" dirty="0" smtClean="0"/>
              <a:t>octal</a:t>
            </a:r>
            <a:endParaRPr lang="en-US" dirty="0" smtClean="0"/>
          </a:p>
          <a:p>
            <a:pPr lvl="1" eaLnBrk="1" hangingPunct="1"/>
            <a:r>
              <a:rPr lang="en-US" dirty="0" smtClean="0"/>
              <a:t>Base 2: </a:t>
            </a:r>
            <a:r>
              <a:rPr lang="en-US" i="1" dirty="0" smtClean="0"/>
              <a:t>binary</a:t>
            </a:r>
          </a:p>
          <a:p>
            <a:pPr lvl="2" eaLnBrk="1" hangingPunct="1"/>
            <a:r>
              <a:rPr lang="en-US" dirty="0" smtClean="0"/>
              <a:t>Digits in binary are known as </a:t>
            </a:r>
            <a:r>
              <a:rPr lang="en-US" b="1" dirty="0" smtClean="0"/>
              <a:t>binary digits</a:t>
            </a:r>
            <a:r>
              <a:rPr lang="en-US" dirty="0" smtClean="0"/>
              <a:t>, or </a:t>
            </a:r>
            <a:r>
              <a:rPr lang="en-US" b="1" dirty="0" smtClean="0"/>
              <a:t>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in bases 10, 8, and 2</a:t>
            </a:r>
          </a:p>
        </p:txBody>
      </p:sp>
      <p:graphicFrame>
        <p:nvGraphicFramePr>
          <p:cNvPr id="22776" name="Group 248"/>
          <p:cNvGraphicFramePr>
            <a:graphicFrameLocks noGrp="1"/>
          </p:cNvGraphicFramePr>
          <p:nvPr>
            <p:ph type="tbl" idx="1"/>
          </p:nvPr>
        </p:nvGraphicFramePr>
        <p:xfrm>
          <a:off x="914400" y="1981200"/>
          <a:ext cx="7693025" cy="4114800"/>
        </p:xfrm>
        <a:graphic>
          <a:graphicData uri="http://schemas.openxmlformats.org/drawingml/2006/table">
            <a:tbl>
              <a:tblPr/>
              <a:tblGrid>
                <a:gridCol w="1282700"/>
                <a:gridCol w="1281113"/>
                <a:gridCol w="1282700"/>
                <a:gridCol w="1282700"/>
                <a:gridCol w="1281112"/>
                <a:gridCol w="12827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between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Most straightforward way: make a table like the previous slide and just look at the rows</a:t>
            </a:r>
          </a:p>
          <a:p>
            <a:pPr lvl="1"/>
            <a:r>
              <a:rPr lang="en-US" sz="2000" u="sng" dirty="0" smtClean="0"/>
              <a:t>Example:</a:t>
            </a:r>
            <a:r>
              <a:rPr lang="en-US" sz="2000" dirty="0" smtClean="0"/>
              <a:t> 11 in base 10 is the same number as 13 in base 8, and 1011 in base 2</a:t>
            </a:r>
          </a:p>
          <a:p>
            <a:pPr lvl="1"/>
            <a:r>
              <a:rPr lang="en-US" sz="2000" dirty="0" smtClean="0"/>
              <a:t>We can write this as (11)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= (13)</a:t>
            </a:r>
            <a:r>
              <a:rPr lang="en-US" sz="2000" baseline="-25000" dirty="0" smtClean="0"/>
              <a:t>8</a:t>
            </a:r>
            <a:r>
              <a:rPr lang="en-US" sz="2000" dirty="0" smtClean="0"/>
              <a:t> = (1011)</a:t>
            </a:r>
            <a:r>
              <a:rPr lang="en-US" sz="2000" baseline="-25000" dirty="0" smtClean="0"/>
              <a:t>2</a:t>
            </a:r>
          </a:p>
          <a:p>
            <a:pPr lvl="1"/>
            <a:r>
              <a:rPr lang="en-US" sz="2000" dirty="0" smtClean="0"/>
              <a:t>The subscripts indicate the base in which the number is expressed</a:t>
            </a:r>
          </a:p>
          <a:p>
            <a:r>
              <a:rPr lang="en-US" sz="2400" dirty="0" smtClean="0"/>
              <a:t>The table method is not very efficient for converting large numbers!  Luckily we have two algorithms to help us:</a:t>
            </a:r>
          </a:p>
          <a:p>
            <a:pPr lvl="1"/>
            <a:r>
              <a:rPr lang="en-US" sz="2000" dirty="0" smtClean="0"/>
              <a:t>Converting </a:t>
            </a:r>
            <a:r>
              <a:rPr lang="en-US" sz="2000" b="1" dirty="0" smtClean="0"/>
              <a:t>from any base into base 10</a:t>
            </a:r>
          </a:p>
          <a:p>
            <a:pPr lvl="1"/>
            <a:r>
              <a:rPr lang="en-US" sz="2000" dirty="0" smtClean="0"/>
              <a:t>Converting </a:t>
            </a:r>
            <a:r>
              <a:rPr lang="en-US" sz="2000" b="1" dirty="0" smtClean="0"/>
              <a:t>from base 10 into any base</a:t>
            </a:r>
            <a:endParaRPr 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Converting base </a:t>
            </a:r>
            <a:r>
              <a:rPr lang="en-US" i="1" dirty="0" smtClean="0"/>
              <a:t>b</a:t>
            </a:r>
            <a:r>
              <a:rPr lang="en-US" dirty="0" smtClean="0"/>
              <a:t> into base 10</a:t>
            </a:r>
            <a:endParaRPr lang="en-US" b="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9302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Each digit of the number represents a </a:t>
            </a:r>
            <a:r>
              <a:rPr lang="en-US" sz="2400" b="1" u="sng" dirty="0" smtClean="0"/>
              <a:t>power of </a:t>
            </a:r>
            <a:r>
              <a:rPr lang="en-US" sz="2400" b="1" i="1" u="sng" dirty="0" smtClean="0"/>
              <a:t>b</a:t>
            </a:r>
            <a:r>
              <a:rPr lang="en-US" sz="2400" dirty="0" smtClean="0"/>
              <a:t> </a:t>
            </a:r>
            <a:r>
              <a:rPr lang="en-US" sz="2400" b="1" dirty="0" smtClean="0"/>
              <a:t>(starting from the power 0 on the rightmost digit)</a:t>
            </a:r>
            <a:endParaRPr lang="en-US" sz="2400" b="1" i="1" u="sng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 smtClean="0"/>
              <a:t>Example:</a:t>
            </a:r>
            <a:r>
              <a:rPr lang="en-US" sz="2000" dirty="0" smtClean="0"/>
              <a:t> Convert (2764)</a:t>
            </a:r>
            <a:r>
              <a:rPr lang="en-US" sz="2000" baseline="-25000" dirty="0" smtClean="0"/>
              <a:t>10 </a:t>
            </a:r>
            <a:r>
              <a:rPr lang="en-US" sz="2000" dirty="0" smtClean="0"/>
              <a:t>into base 10.  Obviously this number is already expressed in base 10.  I’m giving this example only to show that the algorithm works!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rightmost 4 indicates how many 10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we have</a:t>
            </a:r>
            <a:br>
              <a:rPr lang="en-US" sz="2000" dirty="0" smtClean="0"/>
            </a:br>
            <a:r>
              <a:rPr lang="en-US" sz="2000" dirty="0" smtClean="0"/>
              <a:t>The 6 indicates how many 10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we have</a:t>
            </a:r>
            <a:br>
              <a:rPr lang="en-US" sz="2000" dirty="0" smtClean="0"/>
            </a:br>
            <a:r>
              <a:rPr lang="en-US" sz="2000" dirty="0" smtClean="0"/>
              <a:t>The 7 indicates how many 10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we have</a:t>
            </a:r>
            <a:br>
              <a:rPr lang="en-US" sz="2000" dirty="0" smtClean="0"/>
            </a:br>
            <a:r>
              <a:rPr lang="en-US" sz="2000" dirty="0" smtClean="0"/>
              <a:t>The 2 indicates how many 10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we have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(2764)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	= 4 x 10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+ 6 x 10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+ 7 x 10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+ 2 x 10</a:t>
            </a:r>
            <a:r>
              <a:rPr lang="en-US" sz="2000" baseline="30000" dirty="0" smtClean="0"/>
              <a:t>3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= 4 + 60 + 700 + 2000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= 2764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Converting base </a:t>
            </a:r>
            <a:r>
              <a:rPr lang="en-US" i="1" dirty="0" smtClean="0"/>
              <a:t>b</a:t>
            </a:r>
            <a:r>
              <a:rPr lang="en-US" dirty="0" smtClean="0"/>
              <a:t> into base 10</a:t>
            </a:r>
            <a:endParaRPr lang="en-US" b="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9302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The same procedure works to convert a number from any other base into base 10!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 smtClean="0"/>
              <a:t>Example:</a:t>
            </a:r>
            <a:r>
              <a:rPr lang="en-US" sz="2000" dirty="0" smtClean="0"/>
              <a:t> Convert (1011)</a:t>
            </a:r>
            <a:r>
              <a:rPr lang="en-US" sz="2000" baseline="-25000" dirty="0" smtClean="0"/>
              <a:t>8 </a:t>
            </a:r>
            <a:r>
              <a:rPr lang="en-US" sz="2000" dirty="0" smtClean="0"/>
              <a:t>into base 10.  Here, each digit represents a power of </a:t>
            </a:r>
            <a:r>
              <a:rPr lang="en-US" sz="2000" u="sng" dirty="0" smtClean="0"/>
              <a:t>8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(1011)</a:t>
            </a:r>
            <a:r>
              <a:rPr lang="en-US" sz="2000" baseline="-25000" dirty="0" smtClean="0"/>
              <a:t>8</a:t>
            </a:r>
            <a:r>
              <a:rPr lang="en-US" sz="2000" dirty="0" smtClean="0"/>
              <a:t>	= 1 x </a:t>
            </a:r>
            <a:r>
              <a:rPr lang="en-US" sz="2000" u="sng" dirty="0" smtClean="0"/>
              <a:t>8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+ 1 x </a:t>
            </a:r>
            <a:r>
              <a:rPr lang="en-US" sz="2000" u="sng" dirty="0" smtClean="0"/>
              <a:t>8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+ 0 x </a:t>
            </a:r>
            <a:r>
              <a:rPr lang="en-US" sz="2000" u="sng" dirty="0" smtClean="0"/>
              <a:t>8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+ 1 x </a:t>
            </a:r>
            <a:r>
              <a:rPr lang="en-US" sz="2000" u="sng" dirty="0" smtClean="0"/>
              <a:t>8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= 1 + 8 + 0 + 512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= 521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 smtClean="0"/>
              <a:t>Example:</a:t>
            </a:r>
            <a:r>
              <a:rPr lang="en-US" sz="2000" dirty="0" smtClean="0"/>
              <a:t> Convert (1011)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into base 10.  Here, each digit represents a power of </a:t>
            </a:r>
            <a:r>
              <a:rPr lang="en-US" sz="2000" u="sng" dirty="0" smtClean="0"/>
              <a:t>2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(1011)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	= 1 x </a:t>
            </a:r>
            <a:r>
              <a:rPr lang="en-US" sz="2000" u="sng" dirty="0" smtClean="0"/>
              <a:t>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+ 1 x </a:t>
            </a:r>
            <a:r>
              <a:rPr lang="en-US" sz="2000" u="sng" dirty="0" smtClean="0"/>
              <a:t>2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+ 0 x </a:t>
            </a:r>
            <a:r>
              <a:rPr lang="en-US" sz="2000" u="sng" dirty="0" smtClean="0"/>
              <a:t>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+ 1 x </a:t>
            </a:r>
            <a:r>
              <a:rPr lang="en-US" sz="2000" u="sng" dirty="0" smtClean="0"/>
              <a:t>2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= 1 + 2 + 0 + 8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	= 11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705600" y="3124200"/>
            <a:ext cx="1905000" cy="1323439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/>
              <a:t>(</a:t>
            </a:r>
            <a:r>
              <a:rPr lang="en-US" sz="2000" b="1" dirty="0" smtClean="0"/>
              <a:t>1011)</a:t>
            </a:r>
            <a:r>
              <a:rPr lang="en-US" sz="2000" b="1" baseline="-25000" dirty="0" smtClean="0"/>
              <a:t>8</a:t>
            </a:r>
            <a:endParaRPr lang="en-US" sz="2000" b="1" baseline="-25000" dirty="0"/>
          </a:p>
          <a:p>
            <a:pPr algn="ctr">
              <a:spcBef>
                <a:spcPct val="50000"/>
              </a:spcBef>
            </a:pPr>
            <a:r>
              <a:rPr lang="en-US" sz="2000" b="1" dirty="0"/>
              <a:t>=</a:t>
            </a:r>
          </a:p>
          <a:p>
            <a:pPr algn="ctr">
              <a:spcBef>
                <a:spcPct val="50000"/>
              </a:spcBef>
            </a:pPr>
            <a:r>
              <a:rPr lang="en-US" sz="2000" b="1" dirty="0" smtClean="0"/>
              <a:t>(521)</a:t>
            </a:r>
            <a:r>
              <a:rPr lang="en-US" sz="2000" b="1" baseline="-25000" dirty="0" smtClean="0"/>
              <a:t>10</a:t>
            </a:r>
            <a:endParaRPr lang="en-US" sz="2000" b="1" baseline="-250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05600" y="5229761"/>
            <a:ext cx="1905000" cy="1323439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/>
              <a:t>(</a:t>
            </a:r>
            <a:r>
              <a:rPr lang="en-US" sz="2000" b="1" dirty="0" smtClean="0"/>
              <a:t>1011)</a:t>
            </a:r>
            <a:r>
              <a:rPr lang="en-US" sz="2000" b="1" baseline="-25000" dirty="0" smtClean="0"/>
              <a:t>2</a:t>
            </a:r>
            <a:endParaRPr lang="en-US" sz="2000" b="1" baseline="-25000" dirty="0"/>
          </a:p>
          <a:p>
            <a:pPr algn="ctr">
              <a:spcBef>
                <a:spcPct val="50000"/>
              </a:spcBef>
            </a:pPr>
            <a:r>
              <a:rPr lang="en-US" sz="2000" b="1" dirty="0"/>
              <a:t>=</a:t>
            </a:r>
          </a:p>
          <a:p>
            <a:pPr algn="ctr">
              <a:spcBef>
                <a:spcPct val="50000"/>
              </a:spcBef>
            </a:pPr>
            <a:r>
              <a:rPr lang="en-US" sz="2000" b="1" dirty="0" smtClean="0"/>
              <a:t>(11)</a:t>
            </a:r>
            <a:r>
              <a:rPr lang="en-US" sz="2000" b="1" baseline="-25000" dirty="0" smtClean="0"/>
              <a:t>10</a:t>
            </a:r>
            <a:endParaRPr lang="en-US" sz="20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base 10 into base </a:t>
            </a:r>
            <a:r>
              <a:rPr lang="en-US" i="1" smtClean="0"/>
              <a:t>b</a:t>
            </a:r>
            <a:endParaRPr lang="en-US" b="0" i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93025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Repeatedly divide by 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, keeping track of the remainders, </a:t>
            </a:r>
            <a:r>
              <a:rPr lang="en-US" sz="2400" b="1" u="sng" dirty="0" smtClean="0"/>
              <a:t>until you get a quotient of 0</a:t>
            </a:r>
            <a:r>
              <a:rPr lang="en-US" sz="2400" b="1" dirty="0" smtClean="0"/>
              <a:t>.  Then read the remainders from bottom to top.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u="sng" dirty="0" smtClean="0"/>
              <a:t>Example:</a:t>
            </a:r>
            <a:r>
              <a:rPr lang="en-US" dirty="0" smtClean="0"/>
              <a:t> Convert (123)</a:t>
            </a:r>
            <a:r>
              <a:rPr lang="en-US" baseline="-25000" dirty="0" smtClean="0"/>
              <a:t>10</a:t>
            </a:r>
            <a:r>
              <a:rPr lang="en-US" dirty="0" smtClean="0"/>
              <a:t> into base </a:t>
            </a:r>
            <a:r>
              <a:rPr lang="en-US" u="sng" dirty="0" smtClean="0"/>
              <a:t>2</a:t>
            </a:r>
            <a:endParaRPr lang="en-US" dirty="0" smtClean="0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038600" y="5791200"/>
            <a:ext cx="6096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143000" y="3429000"/>
            <a:ext cx="5257800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1371600" algn="r"/>
                <a:tab pos="2063750" algn="ctr"/>
                <a:tab pos="3200400" algn="r"/>
              </a:tabLst>
            </a:pPr>
            <a:r>
              <a:rPr lang="en-US" b="1" dirty="0">
                <a:latin typeface="Courier New" pitchFamily="49" charset="0"/>
              </a:rPr>
              <a:t>	123 / </a:t>
            </a:r>
            <a:r>
              <a:rPr lang="en-US" b="1" u="sng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	=	61	R	1</a:t>
            </a:r>
          </a:p>
          <a:p>
            <a:pPr>
              <a:spcBef>
                <a:spcPct val="50000"/>
              </a:spcBef>
              <a:tabLst>
                <a:tab pos="1371600" algn="r"/>
                <a:tab pos="2063750" algn="ctr"/>
                <a:tab pos="3200400" algn="r"/>
              </a:tabLst>
            </a:pPr>
            <a:r>
              <a:rPr lang="en-US" b="1" dirty="0">
                <a:latin typeface="Courier New" pitchFamily="49" charset="0"/>
              </a:rPr>
              <a:t>	61 / </a:t>
            </a:r>
            <a:r>
              <a:rPr lang="en-US" b="1" u="sng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	=	30	R	1</a:t>
            </a:r>
          </a:p>
          <a:p>
            <a:pPr>
              <a:spcBef>
                <a:spcPct val="50000"/>
              </a:spcBef>
              <a:tabLst>
                <a:tab pos="1371600" algn="r"/>
                <a:tab pos="2063750" algn="ctr"/>
                <a:tab pos="3200400" algn="r"/>
              </a:tabLst>
            </a:pPr>
            <a:r>
              <a:rPr lang="en-US" b="1" dirty="0">
                <a:latin typeface="Courier New" pitchFamily="49" charset="0"/>
              </a:rPr>
              <a:t>	30 / </a:t>
            </a:r>
            <a:r>
              <a:rPr lang="en-US" b="1" u="sng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	=	15	R	0</a:t>
            </a:r>
          </a:p>
          <a:p>
            <a:pPr>
              <a:spcBef>
                <a:spcPct val="50000"/>
              </a:spcBef>
              <a:tabLst>
                <a:tab pos="1371600" algn="r"/>
                <a:tab pos="2063750" algn="ctr"/>
                <a:tab pos="3200400" algn="r"/>
              </a:tabLst>
            </a:pPr>
            <a:r>
              <a:rPr lang="en-US" b="1" dirty="0">
                <a:latin typeface="Courier New" pitchFamily="49" charset="0"/>
              </a:rPr>
              <a:t>	15 / </a:t>
            </a:r>
            <a:r>
              <a:rPr lang="en-US" b="1" u="sng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	=	7	R	1</a:t>
            </a:r>
          </a:p>
          <a:p>
            <a:pPr>
              <a:spcBef>
                <a:spcPct val="50000"/>
              </a:spcBef>
              <a:tabLst>
                <a:tab pos="1371600" algn="r"/>
                <a:tab pos="2063750" algn="ctr"/>
                <a:tab pos="3200400" algn="r"/>
              </a:tabLst>
            </a:pPr>
            <a:r>
              <a:rPr lang="en-US" b="1" dirty="0">
                <a:latin typeface="Courier New" pitchFamily="49" charset="0"/>
              </a:rPr>
              <a:t>	7 / </a:t>
            </a:r>
            <a:r>
              <a:rPr lang="en-US" b="1" u="sng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	=	3	R	1</a:t>
            </a:r>
          </a:p>
          <a:p>
            <a:pPr>
              <a:spcBef>
                <a:spcPct val="50000"/>
              </a:spcBef>
              <a:tabLst>
                <a:tab pos="1371600" algn="r"/>
                <a:tab pos="2063750" algn="ctr"/>
                <a:tab pos="3200400" algn="r"/>
              </a:tabLst>
            </a:pPr>
            <a:r>
              <a:rPr lang="en-US" b="1" dirty="0">
                <a:latin typeface="Courier New" pitchFamily="49" charset="0"/>
              </a:rPr>
              <a:t>	3 / </a:t>
            </a:r>
            <a:r>
              <a:rPr lang="en-US" b="1" u="sng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	=	1	R	1</a:t>
            </a:r>
          </a:p>
          <a:p>
            <a:pPr>
              <a:spcBef>
                <a:spcPct val="50000"/>
              </a:spcBef>
              <a:tabLst>
                <a:tab pos="1371600" algn="r"/>
                <a:tab pos="2063750" algn="ctr"/>
                <a:tab pos="3200400" algn="r"/>
              </a:tabLst>
            </a:pPr>
            <a:r>
              <a:rPr lang="en-US" b="1" dirty="0">
                <a:latin typeface="Courier New" pitchFamily="49" charset="0"/>
              </a:rPr>
              <a:t>	1 / </a:t>
            </a:r>
            <a:r>
              <a:rPr lang="en-US" b="1" u="sng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	=	0	R	1</a:t>
            </a:r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 flipV="1">
            <a:off x="6248400" y="3505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6553200" y="4162425"/>
            <a:ext cx="1905000" cy="1562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(123)</a:t>
            </a:r>
            <a:r>
              <a:rPr lang="en-US" sz="2400" b="1" baseline="-25000"/>
              <a:t>10</a:t>
            </a:r>
          </a:p>
          <a:p>
            <a:pPr algn="ctr">
              <a:spcBef>
                <a:spcPct val="50000"/>
              </a:spcBef>
            </a:pPr>
            <a:r>
              <a:rPr lang="en-US" sz="2400" b="1"/>
              <a:t>=</a:t>
            </a:r>
          </a:p>
          <a:p>
            <a:pPr algn="ctr">
              <a:spcBef>
                <a:spcPct val="50000"/>
              </a:spcBef>
            </a:pPr>
            <a:r>
              <a:rPr lang="en-US" sz="2400" b="1"/>
              <a:t>(1111011)</a:t>
            </a:r>
            <a:r>
              <a:rPr lang="en-US" sz="2400" b="1" baseline="-25000"/>
              <a:t>2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962400" y="6338888"/>
            <a:ext cx="358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Stop once you get a quotient of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1903</TotalTime>
  <Words>543</Words>
  <Application>Microsoft Office PowerPoint</Application>
  <PresentationFormat>On-screen Show (4:3)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LeeModel1</vt:lpstr>
      <vt:lpstr>Number Bases and Binary Numbers</vt:lpstr>
      <vt:lpstr>Number bases</vt:lpstr>
      <vt:lpstr>Number bases</vt:lpstr>
      <vt:lpstr>Number bases</vt:lpstr>
      <vt:lpstr>Counting in bases 10, 8, and 2</vt:lpstr>
      <vt:lpstr>Converting between bases</vt:lpstr>
      <vt:lpstr>Converting base b into base 10</vt:lpstr>
      <vt:lpstr>Converting base b into base 10</vt:lpstr>
      <vt:lpstr>Converting base 10 into base b</vt:lpstr>
      <vt:lpstr>Converting base 10 into base b</vt:lpstr>
    </vt:vector>
  </TitlesOfParts>
  <Company>University Of memphis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Kriangsiri Malasri</cp:lastModifiedBy>
  <cp:revision>142</cp:revision>
  <dcterms:created xsi:type="dcterms:W3CDTF">2007-01-30T15:49:58Z</dcterms:created>
  <dcterms:modified xsi:type="dcterms:W3CDTF">2016-01-25T22:28:09Z</dcterms:modified>
</cp:coreProperties>
</file>