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1" r:id="rId4"/>
    <p:sldId id="267" r:id="rId5"/>
    <p:sldId id="269" r:id="rId6"/>
    <p:sldId id="276" r:id="rId7"/>
    <p:sldId id="270" r:id="rId8"/>
    <p:sldId id="278" r:id="rId9"/>
    <p:sldId id="277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98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301EB-77D0-46EC-8A23-B446E659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D231F-D0F4-4FA3-A626-2F8BD51F3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7A4A1-2450-4B92-BB32-F1272B8EF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231B1-6EE0-4654-8096-17F9D5ECD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EBA9-CF1F-4DFC-B703-BD34B7DF6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4248-EB4C-4D44-B6CE-87ECFE117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ED3F8-6A9C-4CEE-8C3B-AF3EE6A5C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78B6-76A9-444D-BA2B-1E4CAB9D8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294E-D24A-4DC4-B861-75742AF2C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7CEDB-0D5B-4B94-A042-3004C692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0BF4-D811-4252-8639-EC871AA5C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1740-E856-4994-AC44-B489A3CA8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7E2AA-5F03-47E7-B863-3FA6F1863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Number Bases and</a:t>
            </a:r>
            <a:br>
              <a:rPr lang="en-US" dirty="0" smtClean="0"/>
            </a:br>
            <a:r>
              <a:rPr lang="en-US" dirty="0" smtClean="0"/>
              <a:t>Binary Numbers, continued…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924800" cy="838200"/>
          </a:xfrm>
        </p:spPr>
        <p:txBody>
          <a:bodyPr/>
          <a:lstStyle/>
          <a:p>
            <a:pPr eaLnBrk="1" hangingPunct="1"/>
            <a:r>
              <a:rPr lang="en-US" smtClean="0"/>
              <a:t>Representing characters with bits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86400"/>
            <a:ext cx="8382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ASCII</a:t>
            </a:r>
            <a:r>
              <a:rPr lang="en-US" sz="2000" dirty="0" smtClean="0"/>
              <a:t> – </a:t>
            </a:r>
            <a:r>
              <a:rPr lang="en-US" sz="2000" u="sng" dirty="0" smtClean="0"/>
              <a:t>A</a:t>
            </a:r>
            <a:r>
              <a:rPr lang="en-US" sz="2000" dirty="0" smtClean="0"/>
              <a:t>merican </a:t>
            </a:r>
            <a:r>
              <a:rPr lang="en-US" sz="2000" u="sng" dirty="0" smtClean="0"/>
              <a:t>S</a:t>
            </a:r>
            <a:r>
              <a:rPr lang="en-US" sz="2000" dirty="0" smtClean="0"/>
              <a:t>tandard </a:t>
            </a:r>
            <a:r>
              <a:rPr lang="en-US" sz="2000" u="sng" dirty="0" smtClean="0"/>
              <a:t>C</a:t>
            </a:r>
            <a:r>
              <a:rPr lang="en-US" sz="2000" dirty="0" smtClean="0"/>
              <a:t>ode for </a:t>
            </a:r>
            <a:r>
              <a:rPr lang="en-US" sz="2000" u="sng" dirty="0" smtClean="0"/>
              <a:t>I</a:t>
            </a:r>
            <a:r>
              <a:rPr lang="en-US" sz="2000" dirty="0" smtClean="0"/>
              <a:t>nformation </a:t>
            </a:r>
            <a:r>
              <a:rPr lang="en-US" sz="2000" u="sng" dirty="0" smtClean="0"/>
              <a:t>I</a:t>
            </a:r>
            <a:r>
              <a:rPr lang="en-US" sz="2000" dirty="0" smtClean="0"/>
              <a:t>nterchange (1963)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7-bit </a:t>
            </a:r>
            <a:r>
              <a:rPr lang="en-US" sz="1800" b="1" dirty="0" smtClean="0"/>
              <a:t>encoding scheme</a:t>
            </a:r>
            <a:r>
              <a:rPr lang="en-US" sz="1800" dirty="0" smtClean="0"/>
              <a:t>: Each character is represented by a unique set of </a:t>
            </a:r>
            <a:r>
              <a:rPr lang="en-US" sz="1800" u="sng" dirty="0" smtClean="0"/>
              <a:t>7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2</a:t>
            </a:r>
            <a:r>
              <a:rPr lang="en-US" sz="1800" baseline="30000" dirty="0" smtClean="0"/>
              <a:t>7</a:t>
            </a:r>
            <a:r>
              <a:rPr lang="en-US" sz="1800" dirty="0" smtClean="0"/>
              <a:t> or 128 different possible characters (unique combinations of bits)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3914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Representing colors with bits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3048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Colors can be represented as a combination of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FF00"/>
                </a:solidFill>
              </a:rPr>
              <a:t>green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0000FF"/>
                </a:solidFill>
              </a:rPr>
              <a:t>blue</a:t>
            </a:r>
            <a:r>
              <a:rPr lang="en-US" sz="2400" dirty="0" smtClean="0"/>
              <a:t> (RGB) components</a:t>
            </a:r>
          </a:p>
          <a:p>
            <a:pPr eaLnBrk="1" hangingPunct="1"/>
            <a:r>
              <a:rPr lang="en-US" sz="2400" dirty="0" smtClean="0"/>
              <a:t>A six-digit </a:t>
            </a:r>
            <a:r>
              <a:rPr lang="en-US" sz="2400" b="1" dirty="0" smtClean="0"/>
              <a:t>hexadecimal color code</a:t>
            </a:r>
            <a:r>
              <a:rPr lang="en-US" sz="2400" dirty="0" smtClean="0"/>
              <a:t> represents the contributions from each component, in base 16</a:t>
            </a:r>
          </a:p>
          <a:p>
            <a:pPr eaLnBrk="1" hangingPunct="1"/>
            <a:r>
              <a:rPr lang="en-US" sz="2400" dirty="0" smtClean="0"/>
              <a:t>Each component covers two base 16 digits (00-FF)</a:t>
            </a:r>
          </a:p>
          <a:p>
            <a:pPr lvl="1" eaLnBrk="1" hangingPunct="1"/>
            <a:r>
              <a:rPr lang="en-US" sz="2000" dirty="0" smtClean="0"/>
              <a:t>In base 10: 0-255</a:t>
            </a:r>
          </a:p>
          <a:p>
            <a:pPr lvl="1" eaLnBrk="1" hangingPunct="1"/>
            <a:r>
              <a:rPr lang="en-US" sz="2000" dirty="0" smtClean="0"/>
              <a:t>In base 2: 00000000-11111111 (8 bits per color)</a:t>
            </a:r>
          </a:p>
          <a:p>
            <a:pPr lvl="1" eaLnBrk="1" hangingPunct="1"/>
            <a:r>
              <a:rPr lang="en-US" sz="2000" dirty="0" smtClean="0"/>
              <a:t>Example: red 255, green 13, blue 154 (in base 10)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600200" y="5165725"/>
            <a:ext cx="5029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Red:	(255)</a:t>
            </a:r>
            <a:r>
              <a:rPr lang="en-US" sz="2000" baseline="-25000" dirty="0"/>
              <a:t>10</a:t>
            </a:r>
            <a:r>
              <a:rPr lang="en-US" sz="2000" dirty="0"/>
              <a:t> = (11111111)</a:t>
            </a:r>
            <a:r>
              <a:rPr lang="en-US" sz="2000" baseline="-25000" dirty="0"/>
              <a:t>2</a:t>
            </a:r>
            <a:r>
              <a:rPr lang="en-US" sz="2000" dirty="0"/>
              <a:t> = (FF)</a:t>
            </a:r>
            <a:r>
              <a:rPr lang="en-US" sz="2000" baseline="-25000" dirty="0"/>
              <a:t>16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Green:	</a:t>
            </a:r>
            <a:r>
              <a:rPr lang="en-US" sz="2000" dirty="0" smtClean="0"/>
              <a:t>(13)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dirty="0" smtClean="0"/>
              <a:t>00001101)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(0D)</a:t>
            </a:r>
            <a:r>
              <a:rPr lang="en-US" sz="2000" baseline="-25000" dirty="0" smtClean="0"/>
              <a:t>16</a:t>
            </a:r>
            <a:endParaRPr lang="en-US" sz="2000" baseline="-25000" dirty="0"/>
          </a:p>
          <a:p>
            <a:pPr>
              <a:spcBef>
                <a:spcPct val="50000"/>
              </a:spcBef>
            </a:pPr>
            <a:r>
              <a:rPr lang="en-US" sz="2000" dirty="0"/>
              <a:t>Blue:	(</a:t>
            </a:r>
            <a:r>
              <a:rPr lang="en-US" sz="2000" dirty="0" smtClean="0"/>
              <a:t>154)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dirty="0" smtClean="0"/>
              <a:t>10011010)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dirty="0" smtClean="0"/>
              <a:t>9A)</a:t>
            </a:r>
            <a:r>
              <a:rPr lang="en-US" sz="2000" baseline="-25000" dirty="0" smtClean="0"/>
              <a:t>16</a:t>
            </a:r>
            <a:endParaRPr lang="en-US" sz="2000" baseline="-25000" dirty="0"/>
          </a:p>
        </p:txBody>
      </p:sp>
      <p:sp>
        <p:nvSpPr>
          <p:cNvPr id="12293" name="AutoShape 6"/>
          <p:cNvSpPr>
            <a:spLocks/>
          </p:cNvSpPr>
          <p:nvPr/>
        </p:nvSpPr>
        <p:spPr bwMode="auto">
          <a:xfrm>
            <a:off x="6096000" y="52578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6477000" y="5486400"/>
            <a:ext cx="1524000" cy="7889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Color code:</a:t>
            </a:r>
          </a:p>
          <a:p>
            <a:pPr algn="ctr">
              <a:spcBef>
                <a:spcPct val="50000"/>
              </a:spcBef>
            </a:pPr>
            <a:r>
              <a:rPr lang="en-US" b="1" dirty="0"/>
              <a:t>#</a:t>
            </a:r>
            <a:r>
              <a:rPr lang="en-US" b="1" dirty="0" smtClean="0"/>
              <a:t>FF0D9A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8153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Representing other things with bits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Pictures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picture is just a rectangular grid of </a:t>
            </a:r>
            <a:r>
              <a:rPr lang="en-US" sz="2000" b="1" dirty="0" smtClean="0"/>
              <a:t>pixels</a:t>
            </a:r>
            <a:r>
              <a:rPr lang="en-US" sz="2000" dirty="0" smtClean="0"/>
              <a:t>, each one of which is a certain color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Video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video is simply a sequence of pictures!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Sound in the real world can be represented as an analog (continuously varying)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To store in a computer: convert the analog signal to a digital form (e.g., using </a:t>
            </a:r>
            <a:r>
              <a:rPr lang="en-US" sz="2000" b="1" dirty="0" smtClean="0"/>
              <a:t>pulse code modulation</a:t>
            </a:r>
            <a:r>
              <a:rPr lang="en-US" sz="20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This represents the sound as a sequence of 0’s and 1’s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When the computer plays back the sound, it takes the digital form and converts it back to analog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Bases above 10</a:t>
            </a:r>
            <a:endParaRPr lang="en-US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So far we’ve discussed bases 10 and below</a:t>
            </a:r>
          </a:p>
          <a:p>
            <a:pPr eaLnBrk="1" hangingPunct="1"/>
            <a:r>
              <a:rPr lang="en-US" sz="2400" dirty="0" smtClean="0"/>
              <a:t>We can also have bases larger than 10 – this just means that there are </a:t>
            </a:r>
            <a:r>
              <a:rPr lang="en-US" sz="2400" u="sng" dirty="0" smtClean="0"/>
              <a:t>more than 10</a:t>
            </a:r>
            <a:r>
              <a:rPr lang="en-US" sz="2400" dirty="0" smtClean="0"/>
              <a:t> digits!</a:t>
            </a:r>
          </a:p>
          <a:p>
            <a:pPr lvl="1" eaLnBrk="1" hangingPunct="1"/>
            <a:r>
              <a:rPr lang="en-US" sz="2000" dirty="0" smtClean="0"/>
              <a:t>We use letters of the alphabet to represent digits beyond 9</a:t>
            </a:r>
          </a:p>
          <a:p>
            <a:pPr eaLnBrk="1" hangingPunct="1"/>
            <a:r>
              <a:rPr lang="en-US" sz="2400" u="sng" dirty="0" smtClean="0"/>
              <a:t>Example:</a:t>
            </a:r>
            <a:r>
              <a:rPr lang="en-US" sz="2400" dirty="0" smtClean="0"/>
              <a:t> Counting in </a:t>
            </a:r>
            <a:r>
              <a:rPr lang="en-US" sz="2400" u="sng" dirty="0" smtClean="0"/>
              <a:t>base 16</a:t>
            </a:r>
            <a:r>
              <a:rPr lang="en-US" sz="2400" dirty="0" smtClean="0"/>
              <a:t> (</a:t>
            </a:r>
            <a:r>
              <a:rPr lang="en-US" sz="2400" b="1" dirty="0" smtClean="0"/>
              <a:t>hexadecimal</a:t>
            </a:r>
            <a:r>
              <a:rPr lang="en-US" sz="2400" dirty="0" smtClean="0"/>
              <a:t>) involves 16 possible digits (0-9, followed by A, B, C, D, E, F)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0, 1, 2, 3, 4, 5, 6, 7, 8, 9, A, B, C, D, E, F, 10, 11, 12, 13, 14, 15, 16, 17, 18, 19, 1A, 1B, 1C, 1D, 1E, 1F, 20, 21,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bases 10, 2, and 16</a:t>
            </a:r>
          </a:p>
        </p:txBody>
      </p:sp>
      <p:graphicFrame>
        <p:nvGraphicFramePr>
          <p:cNvPr id="22776" name="Group 248"/>
          <p:cNvGraphicFramePr>
            <a:graphicFrameLocks noGrp="1"/>
          </p:cNvGraphicFramePr>
          <p:nvPr>
            <p:ph type="tbl" idx="1"/>
          </p:nvPr>
        </p:nvGraphicFramePr>
        <p:xfrm>
          <a:off x="838200" y="1981200"/>
          <a:ext cx="7693025" cy="4114800"/>
        </p:xfrm>
        <a:graphic>
          <a:graphicData uri="http://schemas.openxmlformats.org/drawingml/2006/table">
            <a:tbl>
              <a:tblPr/>
              <a:tblGrid>
                <a:gridCol w="1282700"/>
                <a:gridCol w="1281113"/>
                <a:gridCol w="1282700"/>
                <a:gridCol w="1282700"/>
                <a:gridCol w="1281112"/>
                <a:gridCol w="12827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1371600"/>
            <a:ext cx="79248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Converting bases larger than 10 into base 10</a:t>
            </a:r>
            <a:endParaRPr lang="en-US" b="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Same algorithm as before, but letters must be replaced with their base 10 number equivalents (A = 10, B = 11, C = 12, etc.)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endParaRPr lang="en-US" sz="2400" b="1" i="1" u="sng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/>
              <a:t>Example:</a:t>
            </a:r>
            <a:r>
              <a:rPr lang="en-US" sz="2000" dirty="0" smtClean="0"/>
              <a:t> Convert (3AF)</a:t>
            </a:r>
            <a:r>
              <a:rPr lang="en-US" sz="2000" baseline="-25000" dirty="0" smtClean="0"/>
              <a:t>16</a:t>
            </a:r>
            <a:r>
              <a:rPr lang="en-US" sz="2000" dirty="0" smtClean="0"/>
              <a:t> to base 10.  Here, each digit represents a power of </a:t>
            </a:r>
            <a:r>
              <a:rPr lang="en-US" sz="2000" u="sng" dirty="0" smtClean="0"/>
              <a:t>16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(3AF)</a:t>
            </a:r>
            <a:r>
              <a:rPr lang="en-US" sz="2000" baseline="-25000" dirty="0" smtClean="0"/>
              <a:t>16</a:t>
            </a:r>
            <a:r>
              <a:rPr lang="en-US" sz="2000" dirty="0" smtClean="0"/>
              <a:t> 	= F x </a:t>
            </a:r>
            <a:r>
              <a:rPr lang="en-US" sz="2000" u="sng" dirty="0" smtClean="0"/>
              <a:t>16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A x </a:t>
            </a:r>
            <a:r>
              <a:rPr lang="en-US" sz="2000" u="sng" dirty="0" smtClean="0"/>
              <a:t>16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+ 3 x </a:t>
            </a:r>
            <a:r>
              <a:rPr lang="en-US" sz="2000" u="sng" dirty="0" smtClean="0"/>
              <a:t>16</a:t>
            </a:r>
            <a:r>
              <a:rPr lang="en-US" sz="2000" baseline="30000" dirty="0" smtClean="0"/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= 15 x 16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+ 10 x 16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+ 3 x 16</a:t>
            </a:r>
            <a:r>
              <a:rPr lang="en-US" sz="2000" baseline="30000" dirty="0" smtClean="0"/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= 15 + 160 + 768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= 943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629400" y="4391561"/>
            <a:ext cx="1905000" cy="132343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(3AF)</a:t>
            </a:r>
            <a:r>
              <a:rPr lang="en-US" sz="2000" b="1" baseline="-25000" dirty="0" smtClean="0"/>
              <a:t>16</a:t>
            </a:r>
            <a:endParaRPr lang="en-US" sz="2000" b="1" baseline="-25000" dirty="0"/>
          </a:p>
          <a:p>
            <a:pPr algn="ctr">
              <a:spcBef>
                <a:spcPct val="50000"/>
              </a:spcBef>
            </a:pPr>
            <a:r>
              <a:rPr lang="en-US" sz="2000" b="1" dirty="0"/>
              <a:t>=</a:t>
            </a:r>
          </a:p>
          <a:p>
            <a:pPr algn="ctr">
              <a:spcBef>
                <a:spcPct val="50000"/>
              </a:spcBef>
            </a:pPr>
            <a:r>
              <a:rPr lang="en-US" sz="2000" b="1" dirty="0" smtClean="0"/>
              <a:t>(943)</a:t>
            </a:r>
            <a:r>
              <a:rPr lang="en-US" sz="2000" b="1" baseline="-25000" dirty="0" smtClean="0"/>
              <a:t>10</a:t>
            </a:r>
            <a:endParaRPr lang="en-US" sz="20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1371600"/>
            <a:ext cx="79248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Converting base 10 into bases larger than 10</a:t>
            </a:r>
            <a:endParaRPr lang="en-US" b="0" i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Same algorithm as before, but remainders over 9 must be replaced with their letter equivalents</a:t>
            </a:r>
            <a:br>
              <a:rPr lang="en-US" sz="2400" b="1" dirty="0" smtClean="0"/>
            </a:br>
            <a:r>
              <a:rPr lang="en-US" sz="2400" b="1" dirty="0" smtClean="0"/>
              <a:t>(10 = A, 11 = B, 12 = C, etc.)</a:t>
            </a:r>
            <a:endParaRPr lang="en-US" sz="2400" dirty="0" smtClean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38600" y="50292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3581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Example: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Convert (287)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into base </a:t>
            </a: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16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43000" y="4267200"/>
            <a:ext cx="5257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  <a:tab pos="3892550" algn="r"/>
                <a:tab pos="4516438" algn="r"/>
              </a:tabLst>
            </a:pPr>
            <a:r>
              <a:rPr lang="en-US" b="1" dirty="0">
                <a:latin typeface="Courier New" pitchFamily="49" charset="0"/>
              </a:rPr>
              <a:t>	287 / </a:t>
            </a:r>
            <a:r>
              <a:rPr lang="en-US" b="1" u="sng" dirty="0">
                <a:latin typeface="Courier New" pitchFamily="49" charset="0"/>
              </a:rPr>
              <a:t>16</a:t>
            </a:r>
            <a:r>
              <a:rPr lang="en-US" b="1" dirty="0">
                <a:latin typeface="Courier New" pitchFamily="49" charset="0"/>
              </a:rPr>
              <a:t>	=	17	R	15	(F)</a:t>
            </a: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  <a:tab pos="3892550" algn="r"/>
                <a:tab pos="4516438" algn="r"/>
              </a:tabLst>
            </a:pPr>
            <a:r>
              <a:rPr lang="en-US" b="1" dirty="0">
                <a:latin typeface="Courier New" pitchFamily="49" charset="0"/>
              </a:rPr>
              <a:t>	17 / </a:t>
            </a:r>
            <a:r>
              <a:rPr lang="en-US" b="1" u="sng" dirty="0">
                <a:latin typeface="Courier New" pitchFamily="49" charset="0"/>
              </a:rPr>
              <a:t>16</a:t>
            </a:r>
            <a:r>
              <a:rPr lang="en-US" b="1" dirty="0">
                <a:latin typeface="Courier New" pitchFamily="49" charset="0"/>
              </a:rPr>
              <a:t>	=	1	R	1</a:t>
            </a: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  <a:tab pos="3892550" algn="r"/>
                <a:tab pos="4516438" algn="r"/>
              </a:tabLst>
            </a:pPr>
            <a:r>
              <a:rPr lang="en-US" b="1" dirty="0">
                <a:latin typeface="Courier New" pitchFamily="49" charset="0"/>
              </a:rPr>
              <a:t>	1 / </a:t>
            </a:r>
            <a:r>
              <a:rPr lang="en-US" b="1" u="sng" dirty="0">
                <a:latin typeface="Courier New" pitchFamily="49" charset="0"/>
              </a:rPr>
              <a:t>16</a:t>
            </a:r>
            <a:r>
              <a:rPr lang="en-US" b="1" dirty="0">
                <a:latin typeface="Courier New" pitchFamily="49" charset="0"/>
              </a:rPr>
              <a:t>	=	0	R	1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64008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705600" y="4114800"/>
            <a:ext cx="1295400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(287)</a:t>
            </a:r>
            <a:r>
              <a:rPr lang="en-US" sz="2400" b="1" baseline="-25000"/>
              <a:t>10</a:t>
            </a:r>
          </a:p>
          <a:p>
            <a:pPr algn="ctr">
              <a:spcBef>
                <a:spcPct val="50000"/>
              </a:spcBef>
            </a:pPr>
            <a:r>
              <a:rPr lang="en-US" sz="2400" b="1"/>
              <a:t>=</a:t>
            </a:r>
          </a:p>
          <a:p>
            <a:pPr algn="ctr">
              <a:spcBef>
                <a:spcPct val="50000"/>
              </a:spcBef>
            </a:pPr>
            <a:r>
              <a:rPr lang="en-US" sz="2400" b="1"/>
              <a:t>(11F)</a:t>
            </a:r>
            <a:r>
              <a:rPr lang="en-US" sz="2400" b="1" baseline="-25000"/>
              <a:t>16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667000" y="5653088"/>
            <a:ext cx="358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Stop once you get a quotient of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1295400"/>
            <a:ext cx="79248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Converting from any base into any other base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19325"/>
            <a:ext cx="7693025" cy="4105275"/>
          </a:xfrm>
        </p:spPr>
        <p:txBody>
          <a:bodyPr/>
          <a:lstStyle/>
          <a:p>
            <a:pPr eaLnBrk="1" hangingPunct="1"/>
            <a:r>
              <a:rPr lang="en-US" smtClean="0"/>
              <a:t>So far we've discussed:</a:t>
            </a:r>
          </a:p>
          <a:p>
            <a:pPr lvl="1" eaLnBrk="1" hangingPunct="1"/>
            <a:r>
              <a:rPr lang="en-US" smtClean="0"/>
              <a:t>Converting from other bases to base 10</a:t>
            </a:r>
          </a:p>
          <a:p>
            <a:pPr lvl="1" eaLnBrk="1" hangingPunct="1"/>
            <a:r>
              <a:rPr lang="en-US" smtClean="0"/>
              <a:t>Converting from base 10 to other bases</a:t>
            </a:r>
          </a:p>
          <a:p>
            <a:pPr eaLnBrk="1" hangingPunct="1"/>
            <a:r>
              <a:rPr lang="en-US" smtClean="0"/>
              <a:t>How would you convert from </a:t>
            </a:r>
            <a:r>
              <a:rPr lang="en-US" u="sng" smtClean="0"/>
              <a:t>any base</a:t>
            </a:r>
            <a:r>
              <a:rPr lang="en-US" smtClean="0"/>
              <a:t> to </a:t>
            </a:r>
            <a:r>
              <a:rPr lang="en-US" u="sng" smtClean="0"/>
              <a:t>any other base</a:t>
            </a:r>
            <a:r>
              <a:rPr lang="en-US" smtClean="0"/>
              <a:t> (e.g., base 3 to base 5)?</a:t>
            </a:r>
          </a:p>
          <a:p>
            <a:pPr eaLnBrk="1" hangingPunct="1"/>
            <a:r>
              <a:rPr lang="en-US" smtClean="0"/>
              <a:t>There is a shortcut we can use for converting between bases 2 and 16</a:t>
            </a:r>
          </a:p>
          <a:p>
            <a:pPr lvl="1" eaLnBrk="1" hangingPunct="1"/>
            <a:r>
              <a:rPr lang="en-US" smtClean="0"/>
              <a:t>Key idea: each digit in hexadecimal can be represented with </a:t>
            </a:r>
            <a:r>
              <a:rPr lang="en-US" u="sng" smtClean="0"/>
              <a:t>four bits</a:t>
            </a:r>
            <a:r>
              <a:rPr lang="en-US" smtClean="0"/>
              <a:t> in binary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Converting from base 2 into base 16 (binary into hexadecimal)</a:t>
            </a:r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 rot="-5400000">
            <a:off x="4495800" y="5394325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 rot="-5400000">
            <a:off x="3505200" y="5394325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 rot="-5400000">
            <a:off x="2514600" y="5394325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4419600" y="5897563"/>
            <a:ext cx="45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7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3429000" y="5897563"/>
            <a:ext cx="45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D</a:t>
            </a: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2438400" y="5897563"/>
            <a:ext cx="45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5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838200" y="2362200"/>
            <a:ext cx="7693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dirty="0" smtClean="0"/>
              <a:t>Group </a:t>
            </a:r>
            <a:r>
              <a:rPr lang="en-US" dirty="0"/>
              <a:t>the bits in sets of 4, starting from the rightmost </a:t>
            </a:r>
            <a:r>
              <a:rPr lang="en-US" dirty="0" smtClean="0"/>
              <a:t>bit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dirty="0" smtClean="0"/>
              <a:t>Each </a:t>
            </a:r>
            <a:r>
              <a:rPr lang="en-US" dirty="0"/>
              <a:t>group of 4 bits corresponds to a single hexadecimal </a:t>
            </a:r>
            <a:r>
              <a:rPr lang="en-US" dirty="0" smtClean="0"/>
              <a:t>digit.  You can look this up on the table in slide 3 (or make your own table!)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u="sng" dirty="0" smtClean="0"/>
              <a:t>Example:</a:t>
            </a:r>
            <a:r>
              <a:rPr lang="en-US" dirty="0" smtClean="0"/>
              <a:t> Convert (10111010111)</a:t>
            </a:r>
            <a:r>
              <a:rPr lang="en-US" baseline="-25000" dirty="0" smtClean="0"/>
              <a:t>2</a:t>
            </a:r>
            <a:r>
              <a:rPr lang="en-US" dirty="0" smtClean="0"/>
              <a:t> into base 16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rightmost 4 bits (0111) correspond to 7 in hex</a:t>
            </a:r>
            <a:br>
              <a:rPr lang="en-US" dirty="0" smtClean="0"/>
            </a:br>
            <a:r>
              <a:rPr lang="en-US" dirty="0" smtClean="0"/>
              <a:t>The next 4 bits (1101) correspond to D in hex</a:t>
            </a:r>
            <a:br>
              <a:rPr lang="en-US" dirty="0" smtClean="0"/>
            </a:br>
            <a:r>
              <a:rPr lang="en-US" dirty="0" smtClean="0"/>
              <a:t>The leftmost bits (101) correspond to 5 in hex</a:t>
            </a:r>
            <a:endParaRPr lang="en-US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sz="1600" i="1" dirty="0"/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2362200" y="51054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3200" b="1">
                <a:latin typeface="Courier New" pitchFamily="49" charset="0"/>
              </a:rPr>
              <a:t>10111010111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638800" y="5029200"/>
            <a:ext cx="2438400" cy="156966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(10111010111)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  <a:p>
            <a:pPr algn="ctr">
              <a:spcBef>
                <a:spcPct val="50000"/>
              </a:spcBef>
            </a:pPr>
            <a:r>
              <a:rPr lang="en-US" sz="2400" b="1" dirty="0"/>
              <a:t>=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/>
              <a:t>(5D7)</a:t>
            </a:r>
            <a:r>
              <a:rPr lang="en-US" sz="2400" b="1" baseline="-25000" dirty="0" smtClean="0"/>
              <a:t>16</a:t>
            </a:r>
            <a:endParaRPr lang="en-US" sz="24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276600" y="59436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Converting from base 16 into base 2 (hexadecimal into binary)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973763"/>
            <a:ext cx="25146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b="1" dirty="0" smtClean="0">
                <a:latin typeface="Courier New" pitchFamily="49" charset="0"/>
              </a:rPr>
              <a:t>110100011</a:t>
            </a:r>
            <a:endParaRPr lang="en-US" sz="3200" b="1" dirty="0" smtClean="0">
              <a:latin typeface="Courier New" pitchFamily="49" charset="0"/>
            </a:endParaRP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838200" y="2362200"/>
            <a:ext cx="7693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1600" dirty="0" smtClean="0"/>
              <a:t>Each </a:t>
            </a:r>
            <a:r>
              <a:rPr lang="en-US" sz="1600" dirty="0"/>
              <a:t>hexadecimal digit corresponds to a group of 4 </a:t>
            </a:r>
            <a:r>
              <a:rPr lang="en-US" sz="1600" dirty="0" smtClean="0"/>
              <a:t>bits.  Again, you can look this up on the table in slide 3, or make your own table!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1600" b="1" dirty="0" smtClean="0">
                <a:solidFill>
                  <a:srgbClr val="FF0000"/>
                </a:solidFill>
              </a:rPr>
              <a:t>CAUTION:</a:t>
            </a:r>
            <a:r>
              <a:rPr lang="en-US" sz="1600" dirty="0" smtClean="0"/>
              <a:t> We must add leading zeros </a:t>
            </a:r>
            <a:r>
              <a:rPr lang="en-US" sz="1600" dirty="0"/>
              <a:t>if needed to </a:t>
            </a:r>
            <a:r>
              <a:rPr lang="en-US" sz="1600" dirty="0" smtClean="0"/>
              <a:t>ensure </a:t>
            </a:r>
            <a:r>
              <a:rPr lang="en-US" sz="1600" dirty="0"/>
              <a:t>each hex digit corresponds to 4 </a:t>
            </a:r>
            <a:r>
              <a:rPr lang="en-US" sz="1600" dirty="0" smtClean="0"/>
              <a:t>bits.  Leading zeros aren’t </a:t>
            </a:r>
            <a:r>
              <a:rPr lang="en-US" sz="1600" dirty="0"/>
              <a:t>needed </a:t>
            </a:r>
            <a:r>
              <a:rPr lang="en-US" sz="1600" dirty="0" smtClean="0"/>
              <a:t>for the </a:t>
            </a:r>
            <a:r>
              <a:rPr lang="en-US" sz="1600" dirty="0"/>
              <a:t>leftmost </a:t>
            </a:r>
            <a:r>
              <a:rPr lang="en-US" sz="1600" dirty="0" smtClean="0"/>
              <a:t>hex digit.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1600" u="sng" dirty="0" smtClean="0"/>
              <a:t>Example:</a:t>
            </a:r>
            <a:r>
              <a:rPr lang="en-US" sz="1600" dirty="0" smtClean="0"/>
              <a:t> Convert (</a:t>
            </a:r>
            <a:r>
              <a:rPr lang="en-US" sz="1600" dirty="0" smtClean="0"/>
              <a:t>1A3)</a:t>
            </a:r>
            <a:r>
              <a:rPr lang="en-US" sz="1600" baseline="-25000" dirty="0" smtClean="0"/>
              <a:t>16</a:t>
            </a:r>
            <a:r>
              <a:rPr lang="en-US" sz="1600" dirty="0" smtClean="0"/>
              <a:t> </a:t>
            </a:r>
            <a:r>
              <a:rPr lang="en-US" sz="1600" dirty="0" smtClean="0"/>
              <a:t>into base 2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3 in hex corresponds to the bits 0011 (we added two leading zeros here)</a:t>
            </a:r>
            <a:br>
              <a:rPr lang="en-US" sz="1600" dirty="0" smtClean="0"/>
            </a:br>
            <a:r>
              <a:rPr lang="en-US" sz="1600" dirty="0" smtClean="0"/>
              <a:t>The </a:t>
            </a:r>
            <a:r>
              <a:rPr lang="en-US" sz="1600" dirty="0" smtClean="0"/>
              <a:t>A </a:t>
            </a:r>
            <a:r>
              <a:rPr lang="en-US" sz="1600" dirty="0" smtClean="0"/>
              <a:t>in hex corresponds to the bits </a:t>
            </a:r>
            <a:r>
              <a:rPr lang="en-US" sz="1600" dirty="0" smtClean="0"/>
              <a:t>1010 </a:t>
            </a:r>
            <a:r>
              <a:rPr lang="en-US" sz="1600" dirty="0" smtClean="0"/>
              <a:t>(no leading zeros needed, since this is already 4 bits)</a:t>
            </a:r>
            <a:br>
              <a:rPr lang="en-US" sz="1600" dirty="0" smtClean="0"/>
            </a:br>
            <a:r>
              <a:rPr lang="en-US" sz="1600" dirty="0" smtClean="0"/>
              <a:t>The 1 in hex corresponds to the bit 1 (no leading zeros needed, since this is the leftmost hex digit)</a:t>
            </a:r>
            <a:endParaRPr lang="en-US" sz="1600" i="1" dirty="0"/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1676400" y="5181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1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2590800" y="5181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3581400" y="5181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3</a:t>
            </a:r>
          </a:p>
        </p:txBody>
      </p:sp>
      <p:sp>
        <p:nvSpPr>
          <p:cNvPr id="10254" name="AutoShape 15"/>
          <p:cNvSpPr>
            <a:spLocks/>
          </p:cNvSpPr>
          <p:nvPr/>
        </p:nvSpPr>
        <p:spPr bwMode="auto">
          <a:xfrm rot="5400000">
            <a:off x="3657600" y="5440363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AutoShape 16"/>
          <p:cNvSpPr>
            <a:spLocks/>
          </p:cNvSpPr>
          <p:nvPr/>
        </p:nvSpPr>
        <p:spPr bwMode="auto">
          <a:xfrm rot="5400000">
            <a:off x="2667000" y="5440363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AutoShape 17"/>
          <p:cNvSpPr>
            <a:spLocks/>
          </p:cNvSpPr>
          <p:nvPr/>
        </p:nvSpPr>
        <p:spPr bwMode="auto">
          <a:xfrm rot="5400000">
            <a:off x="1752600" y="5440363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475982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Leading zeros added here</a:t>
            </a:r>
            <a:endParaRPr lang="en-US" dirty="0"/>
          </a:p>
        </p:txBody>
      </p:sp>
      <p:cxnSp>
        <p:nvCxnSpPr>
          <p:cNvPr id="23" name="Curved Connector 22"/>
          <p:cNvCxnSpPr>
            <a:stCxn id="21" idx="2"/>
          </p:cNvCxnSpPr>
          <p:nvPr/>
        </p:nvCxnSpPr>
        <p:spPr>
          <a:xfrm rot="5400000">
            <a:off x="4305300" y="5905500"/>
            <a:ext cx="12700" cy="1295400"/>
          </a:xfrm>
          <a:prstGeom prst="curvedConnector4">
            <a:avLst>
              <a:gd name="adj1" fmla="val 1921347"/>
              <a:gd name="adj2" fmla="val 68440"/>
            </a:avLst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638800" y="5059740"/>
            <a:ext cx="2438400" cy="156966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(</a:t>
            </a:r>
            <a:r>
              <a:rPr lang="en-US" sz="2400" b="1" dirty="0" smtClean="0"/>
              <a:t>1A3)</a:t>
            </a:r>
            <a:r>
              <a:rPr lang="en-US" sz="2400" b="1" baseline="-25000" dirty="0" smtClean="0"/>
              <a:t>16</a:t>
            </a:r>
            <a:endParaRPr lang="en-US" sz="2400" b="1" baseline="-25000" dirty="0"/>
          </a:p>
          <a:p>
            <a:pPr algn="ctr">
              <a:spcBef>
                <a:spcPct val="50000"/>
              </a:spcBef>
            </a:pPr>
            <a:r>
              <a:rPr lang="en-US" sz="2400" b="1" dirty="0"/>
              <a:t>=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/>
              <a:t>(</a:t>
            </a:r>
            <a:r>
              <a:rPr lang="en-US" sz="2400" b="1" dirty="0" smtClean="0"/>
              <a:t>110100011)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recap, here’s what you should be familiar with by this point:</a:t>
            </a:r>
          </a:p>
          <a:p>
            <a:pPr lvl="1"/>
            <a:r>
              <a:rPr lang="en-US" sz="2000" dirty="0" smtClean="0"/>
              <a:t>Converting numbers from any base into base 10</a:t>
            </a:r>
          </a:p>
          <a:p>
            <a:pPr lvl="1"/>
            <a:r>
              <a:rPr lang="en-US" sz="2000" dirty="0" smtClean="0"/>
              <a:t>Converting numbers from base 10 into any base</a:t>
            </a:r>
          </a:p>
          <a:p>
            <a:pPr lvl="1"/>
            <a:r>
              <a:rPr lang="en-US" sz="2000" dirty="0" smtClean="0"/>
              <a:t>Converting numbers between bases 2 and 16 using the shortcut</a:t>
            </a:r>
          </a:p>
          <a:p>
            <a:r>
              <a:rPr lang="en-US" sz="2400" dirty="0" smtClean="0"/>
              <a:t>And now for some applications!  Remember that computers use base 2 (binary) to represent everything:</a:t>
            </a:r>
          </a:p>
          <a:p>
            <a:pPr lvl="1"/>
            <a:r>
              <a:rPr lang="en-US" sz="2000" dirty="0" smtClean="0"/>
              <a:t>Data (numbers, text, pictures, video, sound, etc.)</a:t>
            </a:r>
          </a:p>
          <a:p>
            <a:pPr lvl="1"/>
            <a:r>
              <a:rPr lang="en-US" sz="2000" dirty="0" smtClean="0"/>
              <a:t>Programs (instructions on what to do with the data)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1677</TotalTime>
  <Words>784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Wingdings</vt:lpstr>
      <vt:lpstr>LeeModel1</vt:lpstr>
      <vt:lpstr>Number Bases and Binary Numbers, continued…</vt:lpstr>
      <vt:lpstr>Bases above 10</vt:lpstr>
      <vt:lpstr>Counting in bases 10, 2, and 16</vt:lpstr>
      <vt:lpstr>Converting bases larger than 10 into base 10</vt:lpstr>
      <vt:lpstr>Converting base 10 into bases larger than 10</vt:lpstr>
      <vt:lpstr>Converting from any base into any other base</vt:lpstr>
      <vt:lpstr>Converting from base 2 into base 16 (binary into hexadecimal)</vt:lpstr>
      <vt:lpstr>Converting from base 16 into base 2 (hexadecimal into binary)</vt:lpstr>
      <vt:lpstr>Whew!</vt:lpstr>
      <vt:lpstr>Representing characters with bits</vt:lpstr>
      <vt:lpstr>Representing colors with bits</vt:lpstr>
      <vt:lpstr>Representing other things with bits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143</cp:revision>
  <dcterms:created xsi:type="dcterms:W3CDTF">2007-01-30T15:49:58Z</dcterms:created>
  <dcterms:modified xsi:type="dcterms:W3CDTF">2016-01-28T20:11:05Z</dcterms:modified>
</cp:coreProperties>
</file>