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7" r:id="rId4"/>
    <p:sldId id="278" r:id="rId5"/>
    <p:sldId id="268" r:id="rId6"/>
    <p:sldId id="286" r:id="rId7"/>
    <p:sldId id="287" r:id="rId8"/>
    <p:sldId id="279" r:id="rId9"/>
    <p:sldId id="288" r:id="rId10"/>
    <p:sldId id="290" r:id="rId11"/>
    <p:sldId id="281" r:id="rId12"/>
    <p:sldId id="282" r:id="rId13"/>
    <p:sldId id="283" r:id="rId14"/>
    <p:sldId id="284" r:id="rId15"/>
    <p:sldId id="291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95" y="-1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3B912-4A58-4653-A0CD-9ED3EB9E4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7F3C-A6D5-4337-8AAA-66AE07934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68997-67EC-480A-96E4-309DCC8C0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A7DFB-0060-4072-AB34-F8380A39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F05C6-DD9E-4A16-AE38-FBD2F82D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E6FE3-E347-4721-B0F3-140419F6E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D0CA-F603-4103-B6E4-159C8129C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EE054-8E86-41B5-8EE0-AD702347E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5ECC-C9E2-4451-BBB6-7B5BC6DA1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9A705-536F-47BF-BE2D-463C7D2DF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F52F-E115-4B4C-9CDA-DA6E3F68B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DD97-9B98-4FEA-9508-67556EEE8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5E404E-1C44-42EB-A84A-AC630E025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Binary Arithmetic and</a:t>
            </a:r>
            <a:br>
              <a:rPr lang="en-US" smtClean="0"/>
            </a:br>
            <a:r>
              <a:rPr lang="en-US" smtClean="0"/>
              <a:t>Boolean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operator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any one bit </a:t>
            </a:r>
            <a:r>
              <a:rPr lang="en-US" sz="2400" i="1" dirty="0" smtClean="0"/>
              <a:t>A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NOT </a:t>
            </a:r>
            <a:r>
              <a:rPr lang="en-US" sz="2400" i="1" dirty="0" smtClean="0"/>
              <a:t>A</a:t>
            </a:r>
            <a:r>
              <a:rPr lang="en-US" sz="2400" dirty="0" smtClean="0"/>
              <a:t> yields the opposite of </a:t>
            </a:r>
            <a:r>
              <a:rPr lang="en-US" sz="2400" i="1" dirty="0" smtClean="0"/>
              <a:t>A</a:t>
            </a:r>
            <a:endParaRPr lang="en-US" sz="2400" dirty="0" smtClean="0"/>
          </a:p>
          <a:p>
            <a:r>
              <a:rPr lang="en-US" sz="2400" dirty="0" smtClean="0"/>
              <a:t>Often written as !</a:t>
            </a:r>
            <a:r>
              <a:rPr lang="en-US" sz="2400" i="1" dirty="0" smtClean="0"/>
              <a:t>A</a:t>
            </a:r>
          </a:p>
          <a:p>
            <a:r>
              <a:rPr lang="en-US" sz="2400" u="sng" dirty="0" smtClean="0"/>
              <a:t>Examples: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!1	results in	0</a:t>
            </a:r>
            <a:br>
              <a:rPr lang="en-US" sz="2400" dirty="0" smtClean="0"/>
            </a:br>
            <a:r>
              <a:rPr lang="en-US" sz="2400" dirty="0" smtClean="0"/>
              <a:t>!0	results in	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ordinary arithmetic, we can use the four basic operators (+, -, *, /) to combine numbers (operands) into long expressions</a:t>
            </a:r>
          </a:p>
          <a:p>
            <a:pPr lvl="1"/>
            <a:r>
              <a:rPr lang="en-US" u="sng" dirty="0" smtClean="0"/>
              <a:t>Example:</a:t>
            </a:r>
            <a:r>
              <a:rPr lang="en-US" dirty="0" smtClean="0"/>
              <a:t> (6 + 5) * 9 / (3 + 10)</a:t>
            </a:r>
          </a:p>
          <a:p>
            <a:r>
              <a:rPr lang="en-US" dirty="0" smtClean="0"/>
              <a:t>Similarly, we can use Boolean operators (&amp;&amp;, ||, !) to combine bits (operands) into long Boolean expressions</a:t>
            </a:r>
          </a:p>
          <a:p>
            <a:pPr lvl="1"/>
            <a:r>
              <a:rPr lang="en-US" u="sng" dirty="0" smtClean="0"/>
              <a:t>Example:</a:t>
            </a:r>
            <a:r>
              <a:rPr lang="en-US" dirty="0" smtClean="0"/>
              <a:t> (1 || 0) &amp;&amp; (!0 &amp;&amp; !(1 || 0))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Boolean expressions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properly </a:t>
            </a:r>
            <a:r>
              <a:rPr lang="en-US" sz="2000" b="1" dirty="0" smtClean="0"/>
              <a:t>evaluate</a:t>
            </a:r>
            <a:r>
              <a:rPr lang="en-US" sz="2000" dirty="0" smtClean="0"/>
              <a:t> (find the value or result of) a Boolean expression, the operations need to be done in a certain order</a:t>
            </a:r>
          </a:p>
          <a:p>
            <a:r>
              <a:rPr lang="en-US" sz="2000" dirty="0" smtClean="0"/>
              <a:t>In ordinary arithmetic (</a:t>
            </a:r>
            <a:r>
              <a:rPr lang="en-US" sz="2000" b="1" dirty="0" smtClean="0"/>
              <a:t>PEMDAS</a:t>
            </a:r>
            <a:r>
              <a:rPr lang="en-US" sz="2000" dirty="0" smtClean="0"/>
              <a:t>):</a:t>
            </a:r>
          </a:p>
          <a:p>
            <a:pPr lvl="1"/>
            <a:r>
              <a:rPr lang="en-US" sz="1800" b="1" dirty="0" smtClean="0"/>
              <a:t>P</a:t>
            </a:r>
            <a:r>
              <a:rPr lang="en-US" sz="1800" dirty="0" smtClean="0"/>
              <a:t>arentheses (innermost first)</a:t>
            </a:r>
          </a:p>
          <a:p>
            <a:pPr lvl="1"/>
            <a:r>
              <a:rPr lang="en-US" sz="1800" b="1" dirty="0" smtClean="0"/>
              <a:t>E</a:t>
            </a:r>
            <a:r>
              <a:rPr lang="en-US" sz="1800" dirty="0" smtClean="0"/>
              <a:t>xponents</a:t>
            </a:r>
          </a:p>
          <a:p>
            <a:pPr lvl="1"/>
            <a:r>
              <a:rPr lang="en-US" sz="1800" b="1" dirty="0" smtClean="0"/>
              <a:t>M</a:t>
            </a:r>
            <a:r>
              <a:rPr lang="en-US" sz="1800" dirty="0" smtClean="0"/>
              <a:t>ultiplication / </a:t>
            </a:r>
            <a:r>
              <a:rPr lang="en-US" sz="1800" b="1" dirty="0" smtClean="0"/>
              <a:t>D</a:t>
            </a:r>
            <a:r>
              <a:rPr lang="en-US" sz="1800" dirty="0" smtClean="0"/>
              <a:t>ivision (from left to right)</a:t>
            </a:r>
          </a:p>
          <a:p>
            <a:pPr lvl="1"/>
            <a:r>
              <a:rPr lang="en-US" sz="1800" b="1" dirty="0" smtClean="0"/>
              <a:t>A</a:t>
            </a:r>
            <a:r>
              <a:rPr lang="en-US" sz="1800" dirty="0" smtClean="0"/>
              <a:t>ddition / </a:t>
            </a:r>
            <a:r>
              <a:rPr lang="en-US" sz="1800" b="1" dirty="0" smtClean="0"/>
              <a:t>S</a:t>
            </a:r>
            <a:r>
              <a:rPr lang="en-US" sz="1800" dirty="0" smtClean="0"/>
              <a:t>ubtraction (from left to right)</a:t>
            </a:r>
          </a:p>
          <a:p>
            <a:r>
              <a:rPr lang="en-US" sz="2000" dirty="0" smtClean="0"/>
              <a:t>In Boolean expressions:</a:t>
            </a:r>
          </a:p>
          <a:p>
            <a:pPr lvl="1"/>
            <a:r>
              <a:rPr lang="en-US" sz="1800" dirty="0" smtClean="0"/>
              <a:t>Parentheses (innermost first)</a:t>
            </a:r>
          </a:p>
          <a:p>
            <a:pPr lvl="1"/>
            <a:r>
              <a:rPr lang="en-US" sz="1800" dirty="0" smtClean="0"/>
              <a:t>NOT</a:t>
            </a:r>
          </a:p>
          <a:p>
            <a:pPr lvl="1"/>
            <a:r>
              <a:rPr lang="en-US" sz="1800" dirty="0" smtClean="0"/>
              <a:t>AND</a:t>
            </a:r>
          </a:p>
          <a:p>
            <a:pPr lvl="1"/>
            <a:r>
              <a:rPr lang="en-US" sz="1800" dirty="0" smtClean="0"/>
              <a:t>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Boolean expressions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Example:</a:t>
            </a:r>
            <a:r>
              <a:rPr lang="en-US" sz="2400" dirty="0" smtClean="0"/>
              <a:t> Evaluate the Boolean expression</a:t>
            </a:r>
            <a:br>
              <a:rPr lang="en-US" sz="2400" dirty="0" smtClean="0"/>
            </a:br>
            <a:r>
              <a:rPr lang="en-US" sz="2400" dirty="0" smtClean="0"/>
              <a:t>0 &amp;&amp; !1 || !0 &amp;&amp; 1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First, handle the NOT operators: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/>
              <a:t>0 &amp;&amp; !1 || !0 &amp;&amp; 1 =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/>
              <a:t>0 &amp;&amp;  0 || 1 &amp;&amp; 1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Then do AND: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/>
              <a:t>0 &amp;&amp; 0 || 1 &amp;&amp; 1 =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/>
              <a:t>     0     ||     1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Then do OR: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/>
              <a:t>0 </a:t>
            </a:r>
            <a:r>
              <a:rPr lang="en-US" sz="2000" dirty="0" smtClean="0"/>
              <a:t>|| 1  = 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096000"/>
            <a:ext cx="304800" cy="4572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>
            <a:off x="3048000" y="5943600"/>
            <a:ext cx="1143000" cy="38100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3886200" y="55626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Final answer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Truth tables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truth table</a:t>
            </a:r>
            <a:r>
              <a:rPr lang="en-US" sz="2400" dirty="0" smtClean="0"/>
              <a:t> lists the result of a Boolean expression for </a:t>
            </a:r>
            <a:r>
              <a:rPr lang="en-US" sz="2400" u="sng" dirty="0" smtClean="0"/>
              <a:t>all possible combinations</a:t>
            </a:r>
            <a:r>
              <a:rPr lang="en-US" sz="2400" dirty="0" smtClean="0"/>
              <a:t> of its operands</a:t>
            </a:r>
          </a:p>
          <a:p>
            <a:r>
              <a:rPr lang="en-US" sz="2400" dirty="0" smtClean="0"/>
              <a:t>If we have two operands, then there are four possible combinations:</a:t>
            </a:r>
          </a:p>
          <a:p>
            <a:pPr lvl="1"/>
            <a:r>
              <a:rPr lang="en-US" sz="2000" dirty="0" smtClean="0"/>
              <a:t>Both operands are 0</a:t>
            </a:r>
          </a:p>
          <a:p>
            <a:pPr lvl="1"/>
            <a:r>
              <a:rPr lang="en-US" sz="2000" dirty="0" smtClean="0"/>
              <a:t>The first operand is 0, the second is 1</a:t>
            </a:r>
          </a:p>
          <a:p>
            <a:pPr lvl="1"/>
            <a:r>
              <a:rPr lang="en-US" sz="2000" dirty="0" smtClean="0"/>
              <a:t>The first operand is 1, the second is 0</a:t>
            </a:r>
          </a:p>
          <a:p>
            <a:pPr lvl="1"/>
            <a:r>
              <a:rPr lang="en-US" sz="2000" dirty="0" smtClean="0"/>
              <a:t>Both operands are 1</a:t>
            </a:r>
          </a:p>
          <a:p>
            <a:r>
              <a:rPr lang="en-US" sz="2400" dirty="0" smtClean="0"/>
              <a:t>More generally: Each operand is 1 bit (2 possible values), so a truth table for a Boolean expression with </a:t>
            </a:r>
            <a:r>
              <a:rPr lang="en-US" sz="2400" i="1" dirty="0" smtClean="0"/>
              <a:t>n</a:t>
            </a:r>
            <a:r>
              <a:rPr lang="en-US" sz="2400" dirty="0" smtClean="0"/>
              <a:t> operands needs to consider 2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total possibilities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the AND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398712"/>
          <a:ext cx="381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 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12319" idx="1"/>
          </p:cNvCxnSpPr>
          <p:nvPr/>
        </p:nvCxnSpPr>
        <p:spPr>
          <a:xfrm rot="10800000" flipV="1">
            <a:off x="5029200" y="2455862"/>
            <a:ext cx="685800" cy="47783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9" name="TextBox 9"/>
          <p:cNvSpPr txBox="1">
            <a:spLocks noChangeArrowheads="1"/>
          </p:cNvSpPr>
          <p:nvPr/>
        </p:nvSpPr>
        <p:spPr bwMode="auto">
          <a:xfrm>
            <a:off x="5715000" y="2133600"/>
            <a:ext cx="281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“When </a:t>
            </a:r>
            <a:r>
              <a:rPr lang="en-US" i="1"/>
              <a:t>A</a:t>
            </a:r>
            <a:r>
              <a:rPr lang="en-US"/>
              <a:t> = 0 and </a:t>
            </a:r>
            <a:r>
              <a:rPr lang="en-US" i="1"/>
              <a:t>B</a:t>
            </a:r>
            <a:r>
              <a:rPr lang="en-US"/>
              <a:t> = 0,</a:t>
            </a:r>
            <a:br>
              <a:rPr lang="en-US"/>
            </a:br>
            <a:r>
              <a:rPr lang="en-US" i="1"/>
              <a:t>A</a:t>
            </a:r>
            <a:r>
              <a:rPr lang="en-US"/>
              <a:t> &amp;&amp; </a:t>
            </a:r>
            <a:r>
              <a:rPr lang="en-US" i="1"/>
              <a:t>B</a:t>
            </a:r>
            <a:r>
              <a:rPr lang="en-US"/>
              <a:t> = 0”</a:t>
            </a:r>
          </a:p>
        </p:txBody>
      </p:sp>
      <p:sp>
        <p:nvSpPr>
          <p:cNvPr id="12320" name="TextBox 11"/>
          <p:cNvSpPr txBox="1">
            <a:spLocks noChangeArrowheads="1"/>
          </p:cNvSpPr>
          <p:nvPr/>
        </p:nvSpPr>
        <p:spPr bwMode="auto">
          <a:xfrm>
            <a:off x="5715000" y="2706687"/>
            <a:ext cx="2819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“When </a:t>
            </a:r>
            <a:r>
              <a:rPr lang="en-US" i="1"/>
              <a:t>A</a:t>
            </a:r>
            <a:r>
              <a:rPr lang="en-US"/>
              <a:t> = 0 and </a:t>
            </a:r>
            <a:r>
              <a:rPr lang="en-US" i="1"/>
              <a:t>B</a:t>
            </a:r>
            <a:r>
              <a:rPr lang="en-US"/>
              <a:t> = 1,</a:t>
            </a:r>
            <a:br>
              <a:rPr lang="en-US"/>
            </a:br>
            <a:r>
              <a:rPr lang="en-US" i="1"/>
              <a:t>A</a:t>
            </a:r>
            <a:r>
              <a:rPr lang="en-US"/>
              <a:t> &amp;&amp; </a:t>
            </a:r>
            <a:r>
              <a:rPr lang="en-US" i="1"/>
              <a:t>B</a:t>
            </a:r>
            <a:r>
              <a:rPr lang="en-US"/>
              <a:t> = 0”</a:t>
            </a:r>
          </a:p>
        </p:txBody>
      </p:sp>
      <p:sp>
        <p:nvSpPr>
          <p:cNvPr id="12321" name="TextBox 12"/>
          <p:cNvSpPr txBox="1">
            <a:spLocks noChangeArrowheads="1"/>
          </p:cNvSpPr>
          <p:nvPr/>
        </p:nvSpPr>
        <p:spPr bwMode="auto">
          <a:xfrm>
            <a:off x="5715000" y="3276600"/>
            <a:ext cx="281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“When </a:t>
            </a:r>
            <a:r>
              <a:rPr lang="en-US" i="1"/>
              <a:t>A</a:t>
            </a:r>
            <a:r>
              <a:rPr lang="en-US"/>
              <a:t> = 1 and </a:t>
            </a:r>
            <a:r>
              <a:rPr lang="en-US" i="1"/>
              <a:t>B</a:t>
            </a:r>
            <a:r>
              <a:rPr lang="en-US"/>
              <a:t> = 0,</a:t>
            </a:r>
            <a:br>
              <a:rPr lang="en-US"/>
            </a:br>
            <a:r>
              <a:rPr lang="en-US" i="1"/>
              <a:t>A</a:t>
            </a:r>
            <a:r>
              <a:rPr lang="en-US"/>
              <a:t> &amp;&amp; </a:t>
            </a:r>
            <a:r>
              <a:rPr lang="en-US" i="1"/>
              <a:t>B</a:t>
            </a:r>
            <a:r>
              <a:rPr lang="en-US"/>
              <a:t> = 0”</a:t>
            </a:r>
          </a:p>
        </p:txBody>
      </p:sp>
      <p:sp>
        <p:nvSpPr>
          <p:cNvPr id="12322" name="TextBox 13"/>
          <p:cNvSpPr txBox="1">
            <a:spLocks noChangeArrowheads="1"/>
          </p:cNvSpPr>
          <p:nvPr/>
        </p:nvSpPr>
        <p:spPr bwMode="auto">
          <a:xfrm>
            <a:off x="5715000" y="3886200"/>
            <a:ext cx="281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“When </a:t>
            </a:r>
            <a:r>
              <a:rPr lang="en-US" i="1"/>
              <a:t>A</a:t>
            </a:r>
            <a:r>
              <a:rPr lang="en-US"/>
              <a:t> = 1 and </a:t>
            </a:r>
            <a:r>
              <a:rPr lang="en-US" i="1"/>
              <a:t>B</a:t>
            </a:r>
            <a:r>
              <a:rPr lang="en-US"/>
              <a:t> = 1,</a:t>
            </a:r>
            <a:br>
              <a:rPr lang="en-US"/>
            </a:br>
            <a:r>
              <a:rPr lang="en-US" i="1"/>
              <a:t>A</a:t>
            </a:r>
            <a:r>
              <a:rPr lang="en-US"/>
              <a:t> &amp;&amp; </a:t>
            </a:r>
            <a:r>
              <a:rPr lang="en-US" i="1"/>
              <a:t>B</a:t>
            </a:r>
            <a:r>
              <a:rPr lang="en-US"/>
              <a:t> = 1”</a:t>
            </a:r>
          </a:p>
        </p:txBody>
      </p:sp>
      <p:cxnSp>
        <p:nvCxnSpPr>
          <p:cNvPr id="15" name="Straight Arrow Connector 14"/>
          <p:cNvCxnSpPr>
            <a:stCxn id="12320" idx="1"/>
          </p:cNvCxnSpPr>
          <p:nvPr/>
        </p:nvCxnSpPr>
        <p:spPr>
          <a:xfrm rot="10800000" flipV="1">
            <a:off x="5029200" y="3028950"/>
            <a:ext cx="685800" cy="32385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321" idx="1"/>
          </p:cNvCxnSpPr>
          <p:nvPr/>
        </p:nvCxnSpPr>
        <p:spPr>
          <a:xfrm rot="10800000" flipV="1">
            <a:off x="5029200" y="3598862"/>
            <a:ext cx="685800" cy="9683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322" idx="1"/>
          </p:cNvCxnSpPr>
          <p:nvPr/>
        </p:nvCxnSpPr>
        <p:spPr>
          <a:xfrm rot="10800000">
            <a:off x="5029200" y="4076700"/>
            <a:ext cx="685800" cy="131762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6200000">
            <a:off x="2362200" y="3160712"/>
            <a:ext cx="228600" cy="25146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4305300" y="3808412"/>
            <a:ext cx="228600" cy="12192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28" name="TextBox 23"/>
          <p:cNvSpPr txBox="1">
            <a:spLocks noChangeArrowheads="1"/>
          </p:cNvSpPr>
          <p:nvPr/>
        </p:nvSpPr>
        <p:spPr bwMode="auto">
          <a:xfrm>
            <a:off x="1828800" y="4532312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Operands</a:t>
            </a:r>
          </a:p>
        </p:txBody>
      </p:sp>
      <p:sp>
        <p:nvSpPr>
          <p:cNvPr id="12329" name="TextBox 24"/>
          <p:cNvSpPr txBox="1">
            <a:spLocks noChangeArrowheads="1"/>
          </p:cNvSpPr>
          <p:nvPr/>
        </p:nvSpPr>
        <p:spPr bwMode="auto">
          <a:xfrm>
            <a:off x="3733800" y="4529137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Result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524000" y="51054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AND</a:t>
            </a:r>
            <a:r>
              <a:rPr lang="en-US" dirty="0" smtClean="0"/>
              <a:t> involves </a:t>
            </a:r>
            <a:r>
              <a:rPr lang="en-US" u="sng" dirty="0"/>
              <a:t>two</a:t>
            </a:r>
            <a:r>
              <a:rPr lang="en-US" dirty="0"/>
              <a:t> operands, so the truth table must consider 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possibilities.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OR,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4754880"/>
          <a:ext cx="2540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382" name="TextBox 6"/>
          <p:cNvSpPr txBox="1">
            <a:spLocks noChangeArrowheads="1"/>
          </p:cNvSpPr>
          <p:nvPr/>
        </p:nvSpPr>
        <p:spPr bwMode="auto">
          <a:xfrm>
            <a:off x="5791200" y="2438400"/>
            <a:ext cx="1981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OR</a:t>
            </a:r>
            <a:r>
              <a:rPr lang="en-US" dirty="0" smtClean="0"/>
              <a:t> involves </a:t>
            </a:r>
            <a:r>
              <a:rPr lang="en-US" u="sng" dirty="0"/>
              <a:t>two</a:t>
            </a:r>
            <a:r>
              <a:rPr lang="en-US" dirty="0"/>
              <a:t> operands, so the truth table must consider 2</a:t>
            </a:r>
            <a:r>
              <a:rPr lang="en-US" baseline="30000" dirty="0"/>
              <a:t>2</a:t>
            </a:r>
            <a:r>
              <a:rPr lang="en-US" dirty="0"/>
              <a:t> possibilities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334000" y="4724400"/>
            <a:ext cx="281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involves only </a:t>
            </a:r>
            <a:r>
              <a:rPr lang="en-US" u="sng" dirty="0"/>
              <a:t>one</a:t>
            </a:r>
            <a:r>
              <a:rPr lang="en-US" dirty="0"/>
              <a:t> operand, so the truth table needs to consider only 2</a:t>
            </a:r>
            <a:r>
              <a:rPr lang="en-US" baseline="30000" dirty="0"/>
              <a:t>1</a:t>
            </a:r>
            <a:r>
              <a:rPr lang="en-US" dirty="0"/>
              <a:t> possibilities.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2336800"/>
          <a:ext cx="381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 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 10 addition</a:t>
            </a:r>
            <a:endParaRPr 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343400"/>
          </a:xfrm>
        </p:spPr>
        <p:txBody>
          <a:bodyPr/>
          <a:lstStyle/>
          <a:p>
            <a:pPr eaLnBrk="1" hangingPunct="1"/>
            <a:r>
              <a:rPr lang="en-US" smtClean="0"/>
              <a:t>How do you add two multi-digit numbers in base 10?</a:t>
            </a:r>
          </a:p>
          <a:p>
            <a:pPr lvl="1" eaLnBrk="1" hangingPunct="1"/>
            <a:r>
              <a:rPr lang="en-US" smtClean="0"/>
              <a:t>Line up the numbers on the right</a:t>
            </a:r>
          </a:p>
          <a:p>
            <a:pPr lvl="1" eaLnBrk="1" hangingPunct="1"/>
            <a:r>
              <a:rPr lang="en-US" smtClean="0"/>
              <a:t>Add the digits in the rightmost column</a:t>
            </a:r>
          </a:p>
          <a:p>
            <a:pPr lvl="1" eaLnBrk="1" hangingPunct="1"/>
            <a:r>
              <a:rPr lang="en-US" smtClean="0"/>
              <a:t>If the resulting sum has 2 digits, carry over the tens digit to the next column on the left</a:t>
            </a:r>
          </a:p>
          <a:p>
            <a:pPr lvl="1" eaLnBrk="1" hangingPunct="1"/>
            <a:r>
              <a:rPr lang="en-US" smtClean="0"/>
              <a:t>Repeat for all columns, working from right to left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 10 addition</a:t>
            </a:r>
            <a:endParaRPr lang="en-US" b="0" dirty="0" smtClean="0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57200" y="2209800"/>
            <a:ext cx="3733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      1</a:t>
            </a: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  1 0 2 4</a:t>
            </a: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+   7 6 8</a:t>
            </a: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---------</a:t>
            </a: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  1 7 9 2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2286000"/>
            <a:ext cx="4035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4 + 8 = 12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2 in the sum, carry 1</a:t>
            </a:r>
            <a:endParaRPr lang="en-US" kern="0" dirty="0">
              <a:latin typeface="+mn-lt"/>
            </a:endParaRP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1 + 2 + 6 = 9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9 in the sum, no carry</a:t>
            </a:r>
            <a:endParaRPr lang="en-US" sz="2800" kern="0" dirty="0">
              <a:latin typeface="+mn-lt"/>
            </a:endParaRP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0 + 7 = 7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7 in the sum, no carry</a:t>
            </a:r>
            <a:endParaRPr lang="en-US" sz="2800" kern="0" dirty="0">
              <a:latin typeface="+mn-lt"/>
            </a:endParaRP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1 + 0 = 1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1 in the sum, no carry</a:t>
            </a:r>
            <a:endParaRPr lang="en-US" sz="2800" kern="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819400"/>
            <a:ext cx="609600" cy="28956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2209800"/>
            <a:ext cx="609600" cy="35052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2819400"/>
            <a:ext cx="609600" cy="28956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2819400"/>
            <a:ext cx="609600" cy="28956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586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586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133600" y="586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1447800" y="586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38200" y="1752600"/>
            <a:ext cx="7693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400" kern="0" dirty="0">
                <a:latin typeface="+mn-lt"/>
              </a:rPr>
              <a:t>This process works </a:t>
            </a:r>
            <a:r>
              <a:rPr lang="en-US" sz="2400" u="sng" kern="0" dirty="0">
                <a:latin typeface="+mn-lt"/>
              </a:rPr>
              <a:t>exactly the same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n base 2, but the arithmetic is done in base 2</a:t>
            </a:r>
            <a:endParaRPr lang="en-US" sz="1600" kern="0" dirty="0">
              <a:latin typeface="+mn-lt"/>
            </a:endParaRPr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 2 addition</a:t>
            </a:r>
            <a:endParaRPr lang="en-US" b="0" dirty="0" smtClean="0"/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81000" y="2590800"/>
            <a:ext cx="35814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latin typeface="Courier New" pitchFamily="49" charset="0"/>
                <a:cs typeface="Courier New" pitchFamily="49" charset="0"/>
              </a:rPr>
              <a:t>   1 1</a:t>
            </a:r>
          </a:p>
          <a:p>
            <a:r>
              <a:rPr lang="en-US" sz="4400" b="1">
                <a:latin typeface="Courier New" pitchFamily="49" charset="0"/>
                <a:cs typeface="Courier New" pitchFamily="49" charset="0"/>
              </a:rPr>
              <a:t>   1 1 1 0</a:t>
            </a:r>
          </a:p>
          <a:p>
            <a:r>
              <a:rPr lang="en-US" sz="4400" b="1">
                <a:latin typeface="Courier New" pitchFamily="49" charset="0"/>
                <a:cs typeface="Courier New" pitchFamily="49" charset="0"/>
              </a:rPr>
              <a:t>+    1 1 1</a:t>
            </a:r>
          </a:p>
          <a:p>
            <a:r>
              <a:rPr lang="en-US" sz="4400" b="1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4400" b="1">
                <a:latin typeface="Courier New" pitchFamily="49" charset="0"/>
                <a:cs typeface="Courier New" pitchFamily="49" charset="0"/>
              </a:rPr>
              <a:t> 1 0 1 0 1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2667000"/>
            <a:ext cx="4035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0 + 1 = 1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1 in the sum, no carry</a:t>
            </a:r>
            <a:endParaRPr lang="en-US" kern="0" dirty="0">
              <a:latin typeface="+mn-lt"/>
            </a:endParaRP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1 + 1 = 10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0 in the sum, carry 1</a:t>
            </a:r>
            <a:endParaRPr lang="en-US" sz="2800" kern="0" dirty="0">
              <a:latin typeface="+mn-lt"/>
            </a:endParaRP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1 + 1 + 1 = 11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Write 1 in the sum, carry 1</a:t>
            </a:r>
            <a:endParaRPr lang="en-US" sz="2800" kern="0" dirty="0">
              <a:latin typeface="+mn-lt"/>
            </a:endParaRP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eriod"/>
              <a:defRPr/>
            </a:pPr>
            <a:r>
              <a:rPr lang="en-US" sz="2800" kern="0" dirty="0">
                <a:latin typeface="+mn-lt"/>
              </a:rPr>
              <a:t>1 + 1 = 10</a:t>
            </a:r>
            <a:br>
              <a:rPr lang="en-US" sz="28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No more columns to carry to, so just write 10 in the sum</a:t>
            </a:r>
            <a:endParaRPr lang="en-US" sz="2800" kern="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200400"/>
            <a:ext cx="533400" cy="28956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2590800"/>
            <a:ext cx="533400" cy="35052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2590800"/>
            <a:ext cx="533400" cy="35052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590800"/>
            <a:ext cx="1143000" cy="35052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624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624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133600" y="624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1143000" y="624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Computers and base 2 addition</a:t>
            </a:r>
            <a:endParaRPr lang="en-US" b="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Remember that a computer represents everything (including numbers) using sequences of bits (0’s and 1’s)</a:t>
            </a:r>
          </a:p>
          <a:p>
            <a:pPr eaLnBrk="1" hangingPunct="1"/>
            <a:r>
              <a:rPr lang="en-US" dirty="0" smtClean="0"/>
              <a:t>How does a computer perform addition on two binary numbers?</a:t>
            </a:r>
          </a:p>
          <a:p>
            <a:pPr eaLnBrk="1" hangingPunct="1"/>
            <a:r>
              <a:rPr lang="en-US" dirty="0" smtClean="0"/>
              <a:t>To answer this, we first need to discuss the concept of </a:t>
            </a:r>
            <a:r>
              <a:rPr lang="en-US" b="1" dirty="0" smtClean="0"/>
              <a:t>Boolean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a bit of terminology!</a:t>
            </a:r>
          </a:p>
          <a:p>
            <a:r>
              <a:rPr lang="en-US" dirty="0" smtClean="0"/>
              <a:t>Think of a simple math </a:t>
            </a:r>
            <a:r>
              <a:rPr lang="en-US" b="1" dirty="0" smtClean="0"/>
              <a:t>expression</a:t>
            </a:r>
            <a:r>
              <a:rPr lang="en-US" dirty="0" smtClean="0"/>
              <a:t> like 2 + 3</a:t>
            </a:r>
          </a:p>
          <a:p>
            <a:pPr lvl="1"/>
            <a:r>
              <a:rPr lang="en-US" dirty="0" smtClean="0"/>
              <a:t>The numbers 2 and 3 are known as </a:t>
            </a:r>
            <a:r>
              <a:rPr lang="en-US" b="1" dirty="0" smtClean="0"/>
              <a:t>operands</a:t>
            </a:r>
          </a:p>
          <a:p>
            <a:pPr lvl="1"/>
            <a:r>
              <a:rPr lang="en-US" dirty="0" smtClean="0"/>
              <a:t>The + is an </a:t>
            </a:r>
            <a:r>
              <a:rPr lang="en-US" b="1" dirty="0" smtClean="0"/>
              <a:t>operator</a:t>
            </a:r>
            <a:r>
              <a:rPr lang="en-US" dirty="0" smtClean="0"/>
              <a:t>: it specifies what action to perform on the operands</a:t>
            </a:r>
          </a:p>
          <a:p>
            <a:pPr lvl="1"/>
            <a:r>
              <a:rPr lang="en-US" dirty="0" smtClean="0"/>
              <a:t>The result of the expression is another number (in this case, the number 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When we talk about </a:t>
            </a:r>
            <a:r>
              <a:rPr lang="en-US" sz="2200" b="1" dirty="0" smtClean="0"/>
              <a:t>Boolean operators</a:t>
            </a:r>
            <a:r>
              <a:rPr lang="en-US" sz="2200" dirty="0" smtClean="0"/>
              <a:t>, we’re referring to operations that are carried out on individual </a:t>
            </a:r>
            <a:r>
              <a:rPr lang="en-US" sz="2200" u="sng" dirty="0" smtClean="0"/>
              <a:t>bits</a:t>
            </a:r>
            <a:r>
              <a:rPr lang="en-US" sz="2200" dirty="0" smtClean="0"/>
              <a:t> instead of base 10 numbers</a:t>
            </a:r>
          </a:p>
          <a:p>
            <a:r>
              <a:rPr lang="en-US" sz="2200" dirty="0" smtClean="0"/>
              <a:t>Three Boolean operators we'll discuss: AND, OR, NOT</a:t>
            </a:r>
          </a:p>
          <a:p>
            <a:r>
              <a:rPr lang="en-US" sz="2200" dirty="0" smtClean="0"/>
              <a:t>We can use these Boolean operators to write </a:t>
            </a:r>
            <a:r>
              <a:rPr lang="en-US" sz="2200" b="1" dirty="0" smtClean="0"/>
              <a:t>Boolean expressions</a:t>
            </a:r>
            <a:r>
              <a:rPr lang="en-US" sz="2200" dirty="0" smtClean="0"/>
              <a:t>, such as 1 OR 0</a:t>
            </a:r>
          </a:p>
          <a:p>
            <a:pPr lvl="1"/>
            <a:r>
              <a:rPr lang="en-US" sz="2000" dirty="0" smtClean="0"/>
              <a:t>Here the 1 and 0 are the operands</a:t>
            </a:r>
          </a:p>
          <a:p>
            <a:pPr lvl="1"/>
            <a:r>
              <a:rPr lang="en-US" sz="2000" dirty="0" smtClean="0"/>
              <a:t>The OR is the operator</a:t>
            </a:r>
          </a:p>
          <a:p>
            <a:pPr lvl="1"/>
            <a:r>
              <a:rPr lang="en-US" sz="2000" dirty="0" smtClean="0"/>
              <a:t>The result of the expression is another bit (it turns out to be 1 here)</a:t>
            </a:r>
          </a:p>
          <a:p>
            <a:r>
              <a:rPr lang="en-US" sz="2200" dirty="0" smtClean="0"/>
              <a:t>You need to memorize the definitions of AND, OR, NOT – we will use them again throughout the course!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 operator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any two bits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yields 1 if </a:t>
            </a:r>
            <a:r>
              <a:rPr lang="en-US" sz="2400" u="sng" dirty="0" smtClean="0"/>
              <a:t>both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1, 0 otherwise</a:t>
            </a:r>
          </a:p>
          <a:p>
            <a:r>
              <a:rPr lang="en-US" sz="2400" dirty="0" smtClean="0"/>
              <a:t>Often written as </a:t>
            </a:r>
            <a:r>
              <a:rPr lang="en-US" sz="2400" i="1" dirty="0" smtClean="0"/>
              <a:t>A</a:t>
            </a:r>
            <a:r>
              <a:rPr lang="en-US" sz="2400" dirty="0" smtClean="0"/>
              <a:t> &amp;&amp; </a:t>
            </a:r>
            <a:r>
              <a:rPr lang="en-US" sz="2400" i="1" dirty="0" smtClean="0"/>
              <a:t>B</a:t>
            </a:r>
          </a:p>
          <a:p>
            <a:r>
              <a:rPr lang="en-US" sz="2400" u="sng" dirty="0" smtClean="0"/>
              <a:t>Examples: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 &amp;&amp; 0	results in	0</a:t>
            </a:r>
            <a:br>
              <a:rPr lang="en-US" sz="2400" dirty="0" smtClean="0"/>
            </a:br>
            <a:r>
              <a:rPr lang="en-US" sz="2400" dirty="0" smtClean="0"/>
              <a:t>1 &amp;&amp; 1	results in	1</a:t>
            </a:r>
            <a:br>
              <a:rPr lang="en-US" sz="2400" dirty="0" smtClean="0"/>
            </a:br>
            <a:r>
              <a:rPr lang="en-US" sz="2400" dirty="0" smtClean="0"/>
              <a:t>0 &amp;&amp; 0	results in	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 operator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any two bits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i="1" dirty="0" smtClean="0"/>
              <a:t>A</a:t>
            </a:r>
            <a:r>
              <a:rPr lang="en-US" sz="2400" dirty="0" smtClean="0"/>
              <a:t> OR </a:t>
            </a:r>
            <a:r>
              <a:rPr lang="en-US" sz="2400" i="1" dirty="0" smtClean="0"/>
              <a:t>B</a:t>
            </a:r>
            <a:r>
              <a:rPr lang="en-US" sz="2400" dirty="0" smtClean="0"/>
              <a:t> yields 1 if </a:t>
            </a:r>
            <a:r>
              <a:rPr lang="en-US" sz="2400" u="sng" dirty="0" smtClean="0"/>
              <a:t>at least one</a:t>
            </a:r>
            <a:r>
              <a:rPr lang="en-US" sz="2400" dirty="0" smtClean="0"/>
              <a:t> of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is 1,</a:t>
            </a:r>
            <a:br>
              <a:rPr lang="en-US" sz="2400" dirty="0" smtClean="0"/>
            </a:br>
            <a:r>
              <a:rPr lang="en-US" sz="2400" dirty="0" smtClean="0"/>
              <a:t>0 otherwise</a:t>
            </a:r>
          </a:p>
          <a:p>
            <a:r>
              <a:rPr lang="en-US" sz="2400" dirty="0" smtClean="0"/>
              <a:t>Often written as </a:t>
            </a:r>
            <a:r>
              <a:rPr lang="en-US" sz="2400" i="1" dirty="0" smtClean="0"/>
              <a:t>A</a:t>
            </a:r>
            <a:r>
              <a:rPr lang="en-US" sz="2400" dirty="0" smtClean="0"/>
              <a:t> || </a:t>
            </a:r>
            <a:r>
              <a:rPr lang="en-US" sz="2400" i="1" dirty="0" smtClean="0"/>
              <a:t>B</a:t>
            </a:r>
          </a:p>
          <a:p>
            <a:r>
              <a:rPr lang="en-US" sz="2400" u="sng" dirty="0" smtClean="0"/>
              <a:t>Examples: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 || 0	results in	1</a:t>
            </a:r>
            <a:br>
              <a:rPr lang="en-US" sz="2400" dirty="0" smtClean="0"/>
            </a:br>
            <a:r>
              <a:rPr lang="en-US" sz="2400" dirty="0" smtClean="0"/>
              <a:t>1 || 1	results in	1</a:t>
            </a:r>
            <a:br>
              <a:rPr lang="en-US" sz="2400" dirty="0" smtClean="0"/>
            </a:br>
            <a:r>
              <a:rPr lang="en-US" sz="2400" dirty="0" smtClean="0"/>
              <a:t>0 || 0	results in	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1824</TotalTime>
  <Words>774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LeeModel1</vt:lpstr>
      <vt:lpstr>Binary Arithmetic and Boolean Operators</vt:lpstr>
      <vt:lpstr>Base 10 addition</vt:lpstr>
      <vt:lpstr>Base 10 addition</vt:lpstr>
      <vt:lpstr>Base 2 addition</vt:lpstr>
      <vt:lpstr>Computers and base 2 addition</vt:lpstr>
      <vt:lpstr>Operators and operands</vt:lpstr>
      <vt:lpstr>Boolean operators</vt:lpstr>
      <vt:lpstr>The AND operator</vt:lpstr>
      <vt:lpstr>The OR operator</vt:lpstr>
      <vt:lpstr>The NOT operator</vt:lpstr>
      <vt:lpstr>Boolean expressions</vt:lpstr>
      <vt:lpstr>Evaluating Boolean expressions</vt:lpstr>
      <vt:lpstr>Evaluating Boolean expressions</vt:lpstr>
      <vt:lpstr>Truth tables</vt:lpstr>
      <vt:lpstr>Truth table for the AND operator</vt:lpstr>
      <vt:lpstr>Truth tables for OR, NOT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184</cp:revision>
  <dcterms:created xsi:type="dcterms:W3CDTF">2007-01-30T15:49:58Z</dcterms:created>
  <dcterms:modified xsi:type="dcterms:W3CDTF">2014-01-27T17:41:58Z</dcterms:modified>
</cp:coreProperties>
</file>