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5" r:id="rId3"/>
    <p:sldId id="294" r:id="rId4"/>
    <p:sldId id="286" r:id="rId5"/>
    <p:sldId id="287" r:id="rId6"/>
    <p:sldId id="288" r:id="rId7"/>
    <p:sldId id="289" r:id="rId8"/>
    <p:sldId id="296" r:id="rId9"/>
    <p:sldId id="291" r:id="rId10"/>
    <p:sldId id="297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95" y="-1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3B912-4A58-4653-A0CD-9ED3EB9E4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7F3C-A6D5-4337-8AAA-66AE07934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68997-67EC-480A-96E4-309DCC8C0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A7DFB-0060-4072-AB34-F8380A39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F05C6-DD9E-4A16-AE38-FBD2F82D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E6FE3-E347-4721-B0F3-140419F6E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D0CA-F603-4103-B6E4-159C8129C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EE054-8E86-41B5-8EE0-AD702347E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5ECC-C9E2-4451-BBB6-7B5BC6DA1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9A705-536F-47BF-BE2D-463C7D2DF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F52F-E115-4B4C-9CDA-DA6E3F68B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DD97-9B98-4FEA-9508-67556EEE8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5E404E-1C44-42EB-A84A-AC630E025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Binary Arithmetic and</a:t>
            </a:r>
            <a:br>
              <a:rPr lang="en-US" dirty="0" smtClean="0"/>
            </a:br>
            <a:r>
              <a:rPr lang="en-US" dirty="0" smtClean="0"/>
              <a:t>Boolean Operators, continued…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vs.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half adder is great for adding two bits in a single column.  But what if we wanted to add 1101 + 1111?  Here’s what it looks like:</a:t>
            </a:r>
            <a:endParaRPr lang="en-US" sz="2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43000" y="3227725"/>
            <a:ext cx="3581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  1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1 1</a:t>
            </a: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  1 1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0 1</a:t>
            </a: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1 1 1</a:t>
            </a: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4400" b="1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1 0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2766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column except the rightmost one requires adding </a:t>
            </a:r>
            <a:r>
              <a:rPr lang="en-US" u="sng" dirty="0" smtClean="0"/>
              <a:t>three</a:t>
            </a:r>
            <a:r>
              <a:rPr lang="en-US" dirty="0" smtClean="0"/>
              <a:t> bits, due to the carry from the previous column.</a:t>
            </a:r>
          </a:p>
          <a:p>
            <a:endParaRPr lang="en-US" dirty="0" smtClean="0"/>
          </a:p>
          <a:p>
            <a:r>
              <a:rPr lang="en-US" dirty="0" smtClean="0"/>
              <a:t>The half adder can add only </a:t>
            </a:r>
            <a:r>
              <a:rPr lang="en-US" u="sng" dirty="0" smtClean="0"/>
              <a:t>two</a:t>
            </a:r>
            <a:r>
              <a:rPr lang="en-US" dirty="0" smtClean="0"/>
              <a:t> bits!</a:t>
            </a:r>
          </a:p>
          <a:p>
            <a:endParaRPr lang="en-US" dirty="0" smtClean="0"/>
          </a:p>
          <a:p>
            <a:r>
              <a:rPr lang="en-US" dirty="0" smtClean="0"/>
              <a:t>We can design a </a:t>
            </a:r>
            <a:r>
              <a:rPr lang="en-US" b="1" dirty="0" smtClean="0"/>
              <a:t>full adder</a:t>
            </a:r>
            <a:r>
              <a:rPr lang="en-US" dirty="0" smtClean="0"/>
              <a:t> to add three bits.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adder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81200"/>
          <a:ext cx="41148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521" name="TextBox 4"/>
          <p:cNvSpPr txBox="1">
            <a:spLocks noChangeArrowheads="1"/>
          </p:cNvSpPr>
          <p:nvPr/>
        </p:nvSpPr>
        <p:spPr bwMode="auto">
          <a:xfrm>
            <a:off x="762000" y="5494338"/>
            <a:ext cx="5410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Input:</a:t>
            </a:r>
            <a:r>
              <a:rPr lang="en-US" sz="2400"/>
              <a:t> Three bits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C</a:t>
            </a:r>
          </a:p>
          <a:p>
            <a:r>
              <a:rPr lang="en-US" sz="2400" b="1"/>
              <a:t>Output:</a:t>
            </a:r>
            <a:r>
              <a:rPr lang="en-US" sz="2400"/>
              <a:t> 1-bit sum </a:t>
            </a:r>
            <a:r>
              <a:rPr lang="en-US" sz="2400" i="1"/>
              <a:t>S</a:t>
            </a:r>
            <a:r>
              <a:rPr lang="en-US" sz="2400"/>
              <a:t>, 1-bit carry </a:t>
            </a:r>
            <a:r>
              <a:rPr lang="en-US" sz="2400" i="1"/>
              <a:t>R</a:t>
            </a:r>
          </a:p>
        </p:txBody>
      </p:sp>
      <p:sp>
        <p:nvSpPr>
          <p:cNvPr id="19522" name="TextBox 6"/>
          <p:cNvSpPr txBox="1">
            <a:spLocks noChangeArrowheads="1"/>
          </p:cNvSpPr>
          <p:nvPr/>
        </p:nvSpPr>
        <p:spPr bwMode="auto">
          <a:xfrm>
            <a:off x="5029200" y="3124200"/>
            <a:ext cx="403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= 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 </a:t>
            </a:r>
            <a:r>
              <a:rPr lang="en-US" sz="2400" i="1" dirty="0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)  </a:t>
            </a:r>
            <a:r>
              <a:rPr lang="en-US" sz="2400" i="1" dirty="0">
                <a:sym typeface="Symbol" pitchFamily="18" charset="2"/>
              </a:rPr>
              <a:t>C</a:t>
            </a:r>
            <a:endParaRPr lang="en-US" sz="2400" dirty="0">
              <a:sym typeface="Symbol" pitchFamily="18" charset="2"/>
            </a:endParaRPr>
          </a:p>
          <a:p>
            <a:endParaRPr lang="en-US" sz="2400" i="1" dirty="0">
              <a:sym typeface="Symbol" pitchFamily="18" charset="2"/>
            </a:endParaRPr>
          </a:p>
          <a:p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&amp;&amp; </a:t>
            </a:r>
            <a:r>
              <a:rPr lang="en-US" sz="2400" i="1" dirty="0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 || </a:t>
            </a:r>
            <a:r>
              <a:rPr lang="en-US" sz="2400" i="1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 &amp;&amp; (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 </a:t>
            </a:r>
            <a:r>
              <a:rPr lang="en-US" sz="2400" i="1" dirty="0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)</a:t>
            </a:r>
            <a:endParaRPr lang="en-US" sz="2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“Ripple-carry” adder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Half and full adders can be chained together to allow addition of multi-bit binary numbers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71800"/>
            <a:ext cx="5715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524000" y="5410200"/>
            <a:ext cx="6629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Input:</a:t>
            </a:r>
            <a:r>
              <a:rPr lang="en-US" sz="2400"/>
              <a:t> Two 4-bit numbers </a:t>
            </a:r>
            <a:r>
              <a:rPr lang="en-US" sz="2400" i="1"/>
              <a:t>A</a:t>
            </a:r>
            <a:r>
              <a:rPr lang="en-US" sz="2400" baseline="-25000"/>
              <a:t>3</a:t>
            </a: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 i="1"/>
              <a:t>A</a:t>
            </a:r>
            <a:r>
              <a:rPr lang="en-US" sz="2400" baseline="-25000"/>
              <a:t>0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 baseline="-25000"/>
              <a:t>3</a:t>
            </a:r>
            <a:r>
              <a:rPr lang="en-US" sz="2400" i="1"/>
              <a:t>B</a:t>
            </a:r>
            <a:r>
              <a:rPr lang="en-US" sz="2400" baseline="-25000"/>
              <a:t>2</a:t>
            </a:r>
            <a:r>
              <a:rPr lang="en-US" sz="2400" i="1"/>
              <a:t>B</a:t>
            </a:r>
            <a:r>
              <a:rPr lang="en-US" sz="2400" baseline="-25000"/>
              <a:t>1</a:t>
            </a:r>
            <a:r>
              <a:rPr lang="en-US" sz="2400" i="1"/>
              <a:t>B</a:t>
            </a:r>
            <a:r>
              <a:rPr lang="en-US" sz="2400" baseline="-25000"/>
              <a:t>0</a:t>
            </a:r>
            <a:endParaRPr lang="en-US" sz="2400" i="1"/>
          </a:p>
          <a:p>
            <a:endParaRPr lang="en-US" sz="2400" b="1"/>
          </a:p>
          <a:p>
            <a:r>
              <a:rPr lang="en-US" sz="2400" b="1"/>
              <a:t>Output:</a:t>
            </a:r>
            <a:r>
              <a:rPr lang="en-US" sz="2400"/>
              <a:t> 4-bit sum </a:t>
            </a:r>
            <a:r>
              <a:rPr lang="en-US" sz="2400" i="1"/>
              <a:t>S</a:t>
            </a:r>
            <a:r>
              <a:rPr lang="en-US" sz="2400" baseline="-25000"/>
              <a:t>3</a:t>
            </a:r>
            <a:r>
              <a:rPr lang="en-US" sz="2400" i="1"/>
              <a:t>S</a:t>
            </a:r>
            <a:r>
              <a:rPr lang="en-US" sz="2400" baseline="-25000"/>
              <a:t>2</a:t>
            </a:r>
            <a:r>
              <a:rPr lang="en-US" sz="2400" i="1"/>
              <a:t>S</a:t>
            </a:r>
            <a:r>
              <a:rPr lang="en-US" sz="2400" baseline="-25000"/>
              <a:t>1</a:t>
            </a:r>
            <a:r>
              <a:rPr lang="en-US" sz="2400" i="1"/>
              <a:t>S</a:t>
            </a:r>
            <a:r>
              <a:rPr lang="en-US" sz="2400" baseline="-25000"/>
              <a:t>0</a:t>
            </a:r>
            <a:r>
              <a:rPr lang="en-US" sz="2400"/>
              <a:t>, 1-bit carry </a:t>
            </a:r>
            <a:r>
              <a:rPr lang="en-US" sz="2400" i="1"/>
              <a:t>C</a:t>
            </a:r>
            <a:r>
              <a:rPr lang="en-US" sz="2400" baseline="-25000"/>
              <a:t>4</a:t>
            </a:r>
            <a:endParaRPr lang="en-US" sz="24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Boolean operator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XOR (“exclusive OR”) is a variation of OR</a:t>
            </a:r>
          </a:p>
          <a:p>
            <a:r>
              <a:rPr lang="en-US" sz="2400" dirty="0" smtClean="0"/>
              <a:t>Given any two bits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i="1" dirty="0" smtClean="0"/>
              <a:t>A</a:t>
            </a:r>
            <a:r>
              <a:rPr lang="en-US" sz="2400" dirty="0" smtClean="0"/>
              <a:t> XOR </a:t>
            </a:r>
            <a:r>
              <a:rPr lang="en-US" sz="2400" i="1" dirty="0" smtClean="0"/>
              <a:t>B</a:t>
            </a:r>
            <a:r>
              <a:rPr lang="en-US" sz="2400" dirty="0" smtClean="0"/>
              <a:t> yields 1 if </a:t>
            </a:r>
            <a:r>
              <a:rPr lang="en-US" sz="2400" u="sng" dirty="0" smtClean="0"/>
              <a:t>exactly one of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is 1,</a:t>
            </a:r>
            <a:br>
              <a:rPr lang="en-US" sz="2400" dirty="0" smtClean="0"/>
            </a:br>
            <a:r>
              <a:rPr lang="en-US" sz="2400" dirty="0" smtClean="0"/>
              <a:t>0 otherwise</a:t>
            </a:r>
          </a:p>
          <a:p>
            <a:r>
              <a:rPr lang="en-US" sz="2400" dirty="0" smtClean="0"/>
              <a:t>Often written as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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</a:p>
          <a:p>
            <a:r>
              <a:rPr lang="en-US" sz="2400" dirty="0" smtClean="0"/>
              <a:t>Truth table for XOR: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4114800"/>
          <a:ext cx="381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sym typeface="Symbol" pitchFamily="18" charset="2"/>
                        </a:rPr>
                        <a:t>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a </a:t>
            </a:r>
            <a:r>
              <a:rPr lang="en-US" b="1" dirty="0" smtClean="0"/>
              <a:t>truth table</a:t>
            </a:r>
            <a:r>
              <a:rPr lang="en-US" dirty="0" smtClean="0"/>
              <a:t> shows the result of a Boolean expression for all possible combinations of its operands</a:t>
            </a:r>
          </a:p>
          <a:p>
            <a:r>
              <a:rPr lang="en-US" dirty="0" smtClean="0"/>
              <a:t>So far we’ve seen truth tables only for the basic Boolean operators (AND, OR, XOR, NOT)</a:t>
            </a:r>
          </a:p>
          <a:p>
            <a:r>
              <a:rPr lang="en-US" dirty="0" smtClean="0"/>
              <a:t>You can also write truth tables for more complex Boolean expressions.  Just follow the order of operations!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complex truth tables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Write a truth table for the Boolean expression </a:t>
            </a:r>
            <a:r>
              <a:rPr lang="en-US" i="1" dirty="0" smtClean="0"/>
              <a:t>A</a:t>
            </a:r>
            <a:r>
              <a:rPr lang="en-US" dirty="0" smtClean="0"/>
              <a:t> &amp;&amp; !</a:t>
            </a:r>
            <a:r>
              <a:rPr lang="en-US" i="1" dirty="0" smtClean="0"/>
              <a:t>B</a:t>
            </a:r>
            <a:r>
              <a:rPr lang="en-US" dirty="0" smtClean="0"/>
              <a:t> || !</a:t>
            </a:r>
            <a:r>
              <a:rPr lang="en-US" i="1" dirty="0" smtClean="0"/>
              <a:t>A</a:t>
            </a:r>
            <a:r>
              <a:rPr lang="en-US" dirty="0" smtClean="0"/>
              <a:t> &amp;&amp; </a:t>
            </a:r>
            <a:r>
              <a:rPr lang="en-US" i="1" dirty="0" smtClean="0"/>
              <a:t>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886200"/>
          <a:ext cx="7696199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199"/>
                <a:gridCol w="914401"/>
                <a:gridCol w="990600"/>
                <a:gridCol w="990600"/>
                <a:gridCol w="1066800"/>
                <a:gridCol w="1066800"/>
                <a:gridCol w="1828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 &amp;&amp; !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baseline="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i="1" baseline="0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dirty="0" smtClean="0">
                          <a:solidFill>
                            <a:srgbClr val="002060"/>
                          </a:solidFill>
                        </a:rPr>
                        <a:t> &amp;&amp;</a:t>
                      </a:r>
                      <a:r>
                        <a:rPr lang="en-US" i="0" baseline="0" dirty="0" smtClean="0">
                          <a:solidFill>
                            <a:srgbClr val="002060"/>
                          </a:solidFill>
                        </a:rPr>
                        <a:t> !</a:t>
                      </a:r>
                      <a:r>
                        <a:rPr lang="en-US" i="1" baseline="0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i="0" baseline="0" dirty="0" smtClean="0">
                          <a:solidFill>
                            <a:srgbClr val="002060"/>
                          </a:solidFill>
                        </a:rPr>
                        <a:t> ||</a:t>
                      </a:r>
                      <a:br>
                        <a:rPr lang="en-US" i="0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i="0" baseline="0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r>
                        <a:rPr lang="en-US" i="1" baseline="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i="0" baseline="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i="1" baseline="0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16200000" flipH="1">
            <a:off x="1333500" y="2781300"/>
            <a:ext cx="381000" cy="16764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 flipH="1">
            <a:off x="4305300" y="1638300"/>
            <a:ext cx="381000" cy="39624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 flipH="1">
            <a:off x="7277100" y="2705100"/>
            <a:ext cx="381000" cy="18288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93" name="TextBox 7"/>
          <p:cNvSpPr txBox="1">
            <a:spLocks noChangeArrowheads="1"/>
          </p:cNvSpPr>
          <p:nvPr/>
        </p:nvSpPr>
        <p:spPr bwMode="auto">
          <a:xfrm>
            <a:off x="838200" y="3121025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Operands</a:t>
            </a:r>
          </a:p>
        </p:txBody>
      </p:sp>
      <p:sp>
        <p:nvSpPr>
          <p:cNvPr id="14394" name="TextBox 8"/>
          <p:cNvSpPr txBox="1">
            <a:spLocks noChangeArrowheads="1"/>
          </p:cNvSpPr>
          <p:nvPr/>
        </p:nvSpPr>
        <p:spPr bwMode="auto">
          <a:xfrm>
            <a:off x="3352800" y="3124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Intermediate steps</a:t>
            </a:r>
          </a:p>
        </p:txBody>
      </p:sp>
      <p:sp>
        <p:nvSpPr>
          <p:cNvPr id="14395" name="TextBox 9"/>
          <p:cNvSpPr txBox="1">
            <a:spLocks noChangeArrowheads="1"/>
          </p:cNvSpPr>
          <p:nvPr/>
        </p:nvSpPr>
        <p:spPr bwMode="auto">
          <a:xfrm>
            <a:off x="6781800" y="31242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Final result</a:t>
            </a:r>
            <a:endParaRPr lang="en-US" sz="1400" b="1" dirty="0"/>
          </a:p>
        </p:txBody>
      </p:sp>
      <p:sp>
        <p:nvSpPr>
          <p:cNvPr id="14396" name="TextBox 10"/>
          <p:cNvSpPr txBox="1">
            <a:spLocks noChangeArrowheads="1"/>
          </p:cNvSpPr>
          <p:nvPr/>
        </p:nvSpPr>
        <p:spPr bwMode="auto">
          <a:xfrm>
            <a:off x="2514600" y="6096000"/>
            <a:ext cx="83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NOT</a:t>
            </a:r>
            <a:r>
              <a:rPr lang="en-US"/>
              <a:t/>
            </a:r>
            <a:br>
              <a:rPr lang="en-US"/>
            </a:br>
            <a:r>
              <a:rPr lang="en-US"/>
              <a:t>col. 2</a:t>
            </a:r>
          </a:p>
        </p:txBody>
      </p:sp>
      <p:sp>
        <p:nvSpPr>
          <p:cNvPr id="14397" name="TextBox 11"/>
          <p:cNvSpPr txBox="1">
            <a:spLocks noChangeArrowheads="1"/>
          </p:cNvSpPr>
          <p:nvPr/>
        </p:nvSpPr>
        <p:spPr bwMode="auto">
          <a:xfrm>
            <a:off x="3505200" y="6096000"/>
            <a:ext cx="83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NOT</a:t>
            </a:r>
            <a:r>
              <a:rPr lang="en-US"/>
              <a:t/>
            </a:r>
            <a:br>
              <a:rPr lang="en-US"/>
            </a:br>
            <a:r>
              <a:rPr lang="en-US"/>
              <a:t>col. 1</a:t>
            </a:r>
          </a:p>
        </p:txBody>
      </p:sp>
      <p:sp>
        <p:nvSpPr>
          <p:cNvPr id="14398" name="TextBox 12"/>
          <p:cNvSpPr txBox="1">
            <a:spLocks noChangeArrowheads="1"/>
          </p:cNvSpPr>
          <p:nvPr/>
        </p:nvSpPr>
        <p:spPr bwMode="auto">
          <a:xfrm>
            <a:off x="4343400" y="60960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AND</a:t>
            </a:r>
            <a:r>
              <a:rPr lang="en-US"/>
              <a:t/>
            </a:r>
            <a:br>
              <a:rPr lang="en-US"/>
            </a:br>
            <a:r>
              <a:rPr lang="en-US"/>
              <a:t>cols. 1, 3</a:t>
            </a:r>
          </a:p>
        </p:txBody>
      </p:sp>
      <p:sp>
        <p:nvSpPr>
          <p:cNvPr id="14399" name="TextBox 13"/>
          <p:cNvSpPr txBox="1">
            <a:spLocks noChangeArrowheads="1"/>
          </p:cNvSpPr>
          <p:nvPr/>
        </p:nvSpPr>
        <p:spPr bwMode="auto">
          <a:xfrm>
            <a:off x="5410200" y="60960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AND</a:t>
            </a:r>
            <a:r>
              <a:rPr lang="en-US"/>
              <a:t/>
            </a:r>
            <a:br>
              <a:rPr lang="en-US"/>
            </a:br>
            <a:r>
              <a:rPr lang="en-US"/>
              <a:t>cols. 2, 4</a:t>
            </a:r>
          </a:p>
        </p:txBody>
      </p:sp>
      <p:sp>
        <p:nvSpPr>
          <p:cNvPr id="14400" name="TextBox 14"/>
          <p:cNvSpPr txBox="1">
            <a:spLocks noChangeArrowheads="1"/>
          </p:cNvSpPr>
          <p:nvPr/>
        </p:nvSpPr>
        <p:spPr bwMode="auto">
          <a:xfrm>
            <a:off x="6934200" y="60960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OR</a:t>
            </a:r>
            <a:r>
              <a:rPr lang="en-US"/>
              <a:t/>
            </a:r>
            <a:br>
              <a:rPr lang="en-US"/>
            </a:br>
            <a:r>
              <a:rPr lang="en-US"/>
              <a:t>cols. 5,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what?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fairly easy to construct hardware devices that perform Boolean operations like AND, OR, XOR, NOT</a:t>
            </a:r>
          </a:p>
          <a:p>
            <a:r>
              <a:rPr lang="en-US" dirty="0" smtClean="0"/>
              <a:t>Boolean operations form the foundation of </a:t>
            </a:r>
            <a:r>
              <a:rPr lang="en-US" b="1" dirty="0" smtClean="0"/>
              <a:t>digital circuits</a:t>
            </a:r>
            <a:r>
              <a:rPr lang="en-US" dirty="0" smtClean="0"/>
              <a:t>, which allow a processor to perform its basic operations like addition or multiplication</a:t>
            </a:r>
          </a:p>
          <a:p>
            <a:pPr lvl="1"/>
            <a:r>
              <a:rPr lang="en-US" dirty="0" smtClean="0"/>
              <a:t>Without digital circuits, computers as we know them today wouldn’t exist!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circuits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digital circuit takes one or more bits as </a:t>
            </a:r>
            <a:r>
              <a:rPr lang="en-US" b="1" smtClean="0"/>
              <a:t>input</a:t>
            </a:r>
            <a:r>
              <a:rPr lang="en-US" smtClean="0"/>
              <a:t>, performs some Boolean operations on the input, and returns one or more bits as </a:t>
            </a:r>
            <a:r>
              <a:rPr lang="en-US" b="1" smtClean="0"/>
              <a:t>output</a:t>
            </a:r>
          </a:p>
          <a:p>
            <a:r>
              <a:rPr lang="en-US" smtClean="0"/>
              <a:t>Let’s revisit the original aim of these notes: can we construct a digital circuit that allows a computer to perform addition of binary numbers?</a:t>
            </a:r>
          </a:p>
          <a:p>
            <a:pPr lvl="1"/>
            <a:r>
              <a:rPr lang="en-US" smtClean="0"/>
              <a:t>Input: Two multi-bit binary numbers</a:t>
            </a:r>
          </a:p>
          <a:p>
            <a:pPr lvl="1"/>
            <a:r>
              <a:rPr lang="en-US" smtClean="0"/>
              <a:t>Output: The sum of the two inputs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We’ve already seen that two multi-bit numbers can be added one column at a time</a:t>
            </a:r>
          </a:p>
          <a:p>
            <a:pPr lvl="1"/>
            <a:r>
              <a:rPr lang="en-US" smtClean="0"/>
              <a:t>So, we just need to come up with a digital circuit that handles addition of a single column, and chain them together!</a:t>
            </a:r>
          </a:p>
          <a:p>
            <a:r>
              <a:rPr lang="en-US" smtClean="0"/>
              <a:t>A type of digital circuit called an </a:t>
            </a:r>
            <a:r>
              <a:rPr lang="en-US" b="1" smtClean="0"/>
              <a:t>adder</a:t>
            </a:r>
            <a:r>
              <a:rPr lang="en-US" smtClean="0"/>
              <a:t> allows us to do exactly this</a:t>
            </a:r>
          </a:p>
          <a:p>
            <a:pPr lvl="1"/>
            <a:r>
              <a:rPr lang="en-US" smtClean="0"/>
              <a:t>Two types: </a:t>
            </a:r>
            <a:r>
              <a:rPr lang="en-US" b="1" smtClean="0"/>
              <a:t>half adder</a:t>
            </a:r>
            <a:r>
              <a:rPr lang="en-US" smtClean="0"/>
              <a:t> (which can add two bits) and </a:t>
            </a:r>
            <a:r>
              <a:rPr lang="en-US" b="1" smtClean="0"/>
              <a:t>full adder</a:t>
            </a:r>
            <a:r>
              <a:rPr lang="en-US" smtClean="0"/>
              <a:t> (which can add three bits)</a:t>
            </a:r>
          </a:p>
          <a:p>
            <a:pPr lvl="1"/>
            <a:r>
              <a:rPr lang="en-US" smtClean="0"/>
              <a:t>Why do you think it’s necessary to have a digital circuit that can add three bits?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we’re just adding two bits together in a single column, what are the possibilities?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0 + 0 = 0 (sum is 0, nothing to carry)</a:t>
            </a:r>
            <a:br>
              <a:rPr lang="en-US" sz="2400" dirty="0" smtClean="0"/>
            </a:br>
            <a:r>
              <a:rPr lang="en-US" sz="2400" dirty="0" smtClean="0"/>
              <a:t>0 + 1 = 1 (sum is 1, nothing to carry)</a:t>
            </a:r>
            <a:br>
              <a:rPr lang="en-US" sz="2400" dirty="0" smtClean="0"/>
            </a:br>
            <a:r>
              <a:rPr lang="en-US" sz="2400" dirty="0" smtClean="0"/>
              <a:t>1 + 0 = 1 (sum is 1, nothing to carry)</a:t>
            </a:r>
            <a:br>
              <a:rPr lang="en-US" sz="2400" dirty="0" smtClean="0"/>
            </a:br>
            <a:r>
              <a:rPr lang="en-US" sz="2400" dirty="0" smtClean="0"/>
              <a:t>1 + 1 = 10 (sum is 0, carry the 1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half adder</a:t>
            </a:r>
            <a:r>
              <a:rPr lang="en-US" sz="2400" dirty="0" smtClean="0"/>
              <a:t> is a digital circuit that takes two bits as input.  It has two outputs: the </a:t>
            </a:r>
            <a:r>
              <a:rPr lang="en-US" sz="2400" b="1" dirty="0" smtClean="0"/>
              <a:t>sum</a:t>
            </a:r>
            <a:r>
              <a:rPr lang="en-US" sz="2400" dirty="0" smtClean="0"/>
              <a:t> and </a:t>
            </a:r>
            <a:r>
              <a:rPr lang="en-US" sz="2400" b="1" dirty="0" smtClean="0"/>
              <a:t>carry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Half adder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743200"/>
          <a:ext cx="381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i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467" name="TextBox 4"/>
          <p:cNvSpPr txBox="1">
            <a:spLocks noChangeArrowheads="1"/>
          </p:cNvSpPr>
          <p:nvPr/>
        </p:nvSpPr>
        <p:spPr bwMode="auto">
          <a:xfrm>
            <a:off x="762000" y="4972050"/>
            <a:ext cx="480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Input:</a:t>
            </a:r>
            <a:r>
              <a:rPr lang="en-US" sz="2400"/>
              <a:t> Two bits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</a:p>
          <a:p>
            <a:endParaRPr lang="en-US" sz="2400" b="1"/>
          </a:p>
          <a:p>
            <a:r>
              <a:rPr lang="en-US" sz="2400" b="1"/>
              <a:t>Output:</a:t>
            </a:r>
            <a:r>
              <a:rPr lang="en-US" sz="2400"/>
              <a:t> 1-bit sum </a:t>
            </a:r>
            <a:r>
              <a:rPr lang="en-US" sz="2400" i="1"/>
              <a:t>S</a:t>
            </a:r>
            <a:r>
              <a:rPr lang="en-US" sz="2400"/>
              <a:t>, 1-bit carry </a:t>
            </a:r>
            <a:r>
              <a:rPr lang="en-US" sz="2400" i="1"/>
              <a:t>R</a:t>
            </a:r>
          </a:p>
        </p:txBody>
      </p:sp>
      <p:sp>
        <p:nvSpPr>
          <p:cNvPr id="18468" name="TextBox 6"/>
          <p:cNvSpPr txBox="1">
            <a:spLocks noChangeArrowheads="1"/>
          </p:cNvSpPr>
          <p:nvPr/>
        </p:nvSpPr>
        <p:spPr bwMode="auto">
          <a:xfrm>
            <a:off x="4876800" y="3124200"/>
            <a:ext cx="381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 </a:t>
            </a:r>
            <a:r>
              <a:rPr lang="en-US" sz="2400" i="1" dirty="0">
                <a:sym typeface="Symbol" pitchFamily="18" charset="2"/>
              </a:rPr>
              <a:t>B</a:t>
            </a:r>
          </a:p>
          <a:p>
            <a:endParaRPr lang="en-US" sz="2400" i="1" dirty="0">
              <a:sym typeface="Symbol" pitchFamily="18" charset="2"/>
            </a:endParaRPr>
          </a:p>
          <a:p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&amp;&amp; </a:t>
            </a:r>
            <a:r>
              <a:rPr lang="en-US" sz="2400" i="1" dirty="0">
                <a:sym typeface="Symbol" pitchFamily="18" charset="2"/>
              </a:rPr>
              <a:t>B</a:t>
            </a: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1773</TotalTime>
  <Words>692</Words>
  <Application>Microsoft Office PowerPoint</Application>
  <PresentationFormat>On-screen Show (4:3)</PresentationFormat>
  <Paragraphs>183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LeeModel1</vt:lpstr>
      <vt:lpstr>Binary Arithmetic and Boolean Operators, continued…</vt:lpstr>
      <vt:lpstr>One more Boolean operator</vt:lpstr>
      <vt:lpstr>Truth tables</vt:lpstr>
      <vt:lpstr>More complex truth tables</vt:lpstr>
      <vt:lpstr>So what?</vt:lpstr>
      <vt:lpstr>Digital circuits</vt:lpstr>
      <vt:lpstr>Adders</vt:lpstr>
      <vt:lpstr>Half adder</vt:lpstr>
      <vt:lpstr>Half adder</vt:lpstr>
      <vt:lpstr>Half adder vs. full adder</vt:lpstr>
      <vt:lpstr>Full adder</vt:lpstr>
      <vt:lpstr>“Ripple-carry” adder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142</cp:revision>
  <dcterms:created xsi:type="dcterms:W3CDTF">2007-01-30T15:49:58Z</dcterms:created>
  <dcterms:modified xsi:type="dcterms:W3CDTF">2013-01-31T17:36:06Z</dcterms:modified>
</cp:coreProperties>
</file>