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62" r:id="rId2"/>
  </p:sldMasterIdLst>
  <p:sldIdLst>
    <p:sldId id="256" r:id="rId3"/>
    <p:sldId id="257" r:id="rId4"/>
    <p:sldId id="303" r:id="rId5"/>
    <p:sldId id="304" r:id="rId6"/>
    <p:sldId id="326" r:id="rId7"/>
    <p:sldId id="306" r:id="rId8"/>
    <p:sldId id="307" r:id="rId9"/>
    <p:sldId id="308" r:id="rId10"/>
    <p:sldId id="314" r:id="rId11"/>
    <p:sldId id="315" r:id="rId12"/>
    <p:sldId id="316" r:id="rId13"/>
    <p:sldId id="317" r:id="rId14"/>
    <p:sldId id="318" r:id="rId15"/>
    <p:sldId id="335" r:id="rId16"/>
    <p:sldId id="327" r:id="rId17"/>
    <p:sldId id="328" r:id="rId18"/>
    <p:sldId id="329" r:id="rId19"/>
    <p:sldId id="330" r:id="rId20"/>
    <p:sldId id="331" r:id="rId21"/>
    <p:sldId id="332" r:id="rId22"/>
    <p:sldId id="333" r:id="rId23"/>
    <p:sldId id="334" r:id="rId2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0000FF"/>
    <a:srgbClr val="00FF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41411D1-892E-4821-8FA5-26D5E1BA4AB2}"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640962B-5E2A-4DAE-84A2-618C58ADAEA5}"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990600"/>
            <a:ext cx="1981200" cy="50958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990600"/>
            <a:ext cx="5791200" cy="5095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3764EBF-5C59-49D7-8B33-7C332147F6C3}"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62000" y="990600"/>
            <a:ext cx="7924800" cy="838200"/>
          </a:xfrm>
        </p:spPr>
        <p:txBody>
          <a:bodyPr/>
          <a:lstStyle/>
          <a:p>
            <a:r>
              <a:rPr lang="en-US"/>
              <a:t>Click to edit Master title style</a:t>
            </a:r>
          </a:p>
        </p:txBody>
      </p:sp>
      <p:sp>
        <p:nvSpPr>
          <p:cNvPr id="3" name="Table Placeholder 2"/>
          <p:cNvSpPr>
            <a:spLocks noGrp="1"/>
          </p:cNvSpPr>
          <p:nvPr>
            <p:ph type="tbl" idx="1"/>
          </p:nvPr>
        </p:nvSpPr>
        <p:spPr>
          <a:xfrm>
            <a:off x="838200" y="1981200"/>
            <a:ext cx="7693025" cy="4105275"/>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EF482D2-FC5F-4421-BBD1-4676CB587C83}"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A6D2C12-D2D7-4060-8310-1EBEC16BA597}" type="slidenum">
              <a:rPr lang="en-US"/>
              <a:pPr>
                <a:defRPr/>
              </a:pPr>
              <a:t>‹#›</a:t>
            </a:fld>
            <a:endParaRPr lang="en-US"/>
          </a:p>
        </p:txBody>
      </p:sp>
    </p:spTree>
    <p:extLst>
      <p:ext uri="{BB962C8B-B14F-4D97-AF65-F5344CB8AC3E}">
        <p14:creationId xmlns:p14="http://schemas.microsoft.com/office/powerpoint/2010/main" val="20784251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62EABC1-F89E-424F-82AD-5B84B06B5AE3}" type="slidenum">
              <a:rPr lang="en-US"/>
              <a:pPr>
                <a:defRPr/>
              </a:pPr>
              <a:t>‹#›</a:t>
            </a:fld>
            <a:endParaRPr lang="en-US"/>
          </a:p>
        </p:txBody>
      </p:sp>
    </p:spTree>
    <p:extLst>
      <p:ext uri="{BB962C8B-B14F-4D97-AF65-F5344CB8AC3E}">
        <p14:creationId xmlns:p14="http://schemas.microsoft.com/office/powerpoint/2010/main" val="21638659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BFF38A4-DA4E-4888-8FB4-3B7C18959887}" type="slidenum">
              <a:rPr lang="en-US"/>
              <a:pPr>
                <a:defRPr/>
              </a:pPr>
              <a:t>‹#›</a:t>
            </a:fld>
            <a:endParaRPr lang="en-US"/>
          </a:p>
        </p:txBody>
      </p:sp>
    </p:spTree>
    <p:extLst>
      <p:ext uri="{BB962C8B-B14F-4D97-AF65-F5344CB8AC3E}">
        <p14:creationId xmlns:p14="http://schemas.microsoft.com/office/powerpoint/2010/main" val="11526447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981200"/>
            <a:ext cx="3770313" cy="4105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0913" y="1981200"/>
            <a:ext cx="3770312" cy="4105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3CD7CF9-9EF9-48F6-8A21-EB9F182F9FF4}" type="slidenum">
              <a:rPr lang="en-US"/>
              <a:pPr>
                <a:defRPr/>
              </a:pPr>
              <a:t>‹#›</a:t>
            </a:fld>
            <a:endParaRPr lang="en-US"/>
          </a:p>
        </p:txBody>
      </p:sp>
    </p:spTree>
    <p:extLst>
      <p:ext uri="{BB962C8B-B14F-4D97-AF65-F5344CB8AC3E}">
        <p14:creationId xmlns:p14="http://schemas.microsoft.com/office/powerpoint/2010/main" val="3843446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9C0A4A7D-E4EB-4A6D-B79D-95D901B7AD0D}" type="slidenum">
              <a:rPr lang="en-US"/>
              <a:pPr>
                <a:defRPr/>
              </a:pPr>
              <a:t>‹#›</a:t>
            </a:fld>
            <a:endParaRPr lang="en-US"/>
          </a:p>
        </p:txBody>
      </p:sp>
    </p:spTree>
    <p:extLst>
      <p:ext uri="{BB962C8B-B14F-4D97-AF65-F5344CB8AC3E}">
        <p14:creationId xmlns:p14="http://schemas.microsoft.com/office/powerpoint/2010/main" val="21472716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6C665641-14D8-4BE5-80B7-EA736EEB564C}" type="slidenum">
              <a:rPr lang="en-US"/>
              <a:pPr>
                <a:defRPr/>
              </a:pPr>
              <a:t>‹#›</a:t>
            </a:fld>
            <a:endParaRPr lang="en-US"/>
          </a:p>
        </p:txBody>
      </p:sp>
    </p:spTree>
    <p:extLst>
      <p:ext uri="{BB962C8B-B14F-4D97-AF65-F5344CB8AC3E}">
        <p14:creationId xmlns:p14="http://schemas.microsoft.com/office/powerpoint/2010/main" val="7125252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16266C70-2739-4F98-B9E4-395245AF4CAD}" type="slidenum">
              <a:rPr lang="en-US"/>
              <a:pPr>
                <a:defRPr/>
              </a:pPr>
              <a:t>‹#›</a:t>
            </a:fld>
            <a:endParaRPr lang="en-US"/>
          </a:p>
        </p:txBody>
      </p:sp>
    </p:spTree>
    <p:extLst>
      <p:ext uri="{BB962C8B-B14F-4D97-AF65-F5344CB8AC3E}">
        <p14:creationId xmlns:p14="http://schemas.microsoft.com/office/powerpoint/2010/main" val="3688530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F2BCE2B-80CD-41EB-8FEA-FC517CDEE460}"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D477338-6D1A-4B98-9E45-2527BDCD9208}" type="slidenum">
              <a:rPr lang="en-US"/>
              <a:pPr>
                <a:defRPr/>
              </a:pPr>
              <a:t>‹#›</a:t>
            </a:fld>
            <a:endParaRPr lang="en-US"/>
          </a:p>
        </p:txBody>
      </p:sp>
    </p:spTree>
    <p:extLst>
      <p:ext uri="{BB962C8B-B14F-4D97-AF65-F5344CB8AC3E}">
        <p14:creationId xmlns:p14="http://schemas.microsoft.com/office/powerpoint/2010/main" val="3222372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574AA9F-991E-4526-B09D-3411AB8B3958}" type="slidenum">
              <a:rPr lang="en-US"/>
              <a:pPr>
                <a:defRPr/>
              </a:pPr>
              <a:t>‹#›</a:t>
            </a:fld>
            <a:endParaRPr lang="en-US"/>
          </a:p>
        </p:txBody>
      </p:sp>
    </p:spTree>
    <p:extLst>
      <p:ext uri="{BB962C8B-B14F-4D97-AF65-F5344CB8AC3E}">
        <p14:creationId xmlns:p14="http://schemas.microsoft.com/office/powerpoint/2010/main" val="18421905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AE6E144-7FFB-4FA5-9FF3-D9D0BD1969C3}" type="slidenum">
              <a:rPr lang="en-US"/>
              <a:pPr>
                <a:defRPr/>
              </a:pPr>
              <a:t>‹#›</a:t>
            </a:fld>
            <a:endParaRPr lang="en-US"/>
          </a:p>
        </p:txBody>
      </p:sp>
    </p:spTree>
    <p:extLst>
      <p:ext uri="{BB962C8B-B14F-4D97-AF65-F5344CB8AC3E}">
        <p14:creationId xmlns:p14="http://schemas.microsoft.com/office/powerpoint/2010/main" val="42070999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990600"/>
            <a:ext cx="1981200" cy="50958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990600"/>
            <a:ext cx="5791200" cy="5095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6FA08A7-E335-4A13-9210-9B9B75686347}" type="slidenum">
              <a:rPr lang="en-US"/>
              <a:pPr>
                <a:defRPr/>
              </a:pPr>
              <a:t>‹#›</a:t>
            </a:fld>
            <a:endParaRPr lang="en-US"/>
          </a:p>
        </p:txBody>
      </p:sp>
    </p:spTree>
    <p:extLst>
      <p:ext uri="{BB962C8B-B14F-4D97-AF65-F5344CB8AC3E}">
        <p14:creationId xmlns:p14="http://schemas.microsoft.com/office/powerpoint/2010/main" val="3265229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62000" y="990600"/>
            <a:ext cx="7924800" cy="838200"/>
          </a:xfrm>
        </p:spPr>
        <p:txBody>
          <a:bodyPr/>
          <a:lstStyle/>
          <a:p>
            <a:r>
              <a:rPr lang="en-US"/>
              <a:t>Click to edit Master title style</a:t>
            </a:r>
          </a:p>
        </p:txBody>
      </p:sp>
      <p:sp>
        <p:nvSpPr>
          <p:cNvPr id="3" name="Table Placeholder 2"/>
          <p:cNvSpPr>
            <a:spLocks noGrp="1"/>
          </p:cNvSpPr>
          <p:nvPr>
            <p:ph type="tbl" idx="1"/>
          </p:nvPr>
        </p:nvSpPr>
        <p:spPr>
          <a:xfrm>
            <a:off x="838200" y="1981200"/>
            <a:ext cx="7693025" cy="4105275"/>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FD1586D-264F-4855-8AE6-D336DF1FE9A2}" type="slidenum">
              <a:rPr lang="en-US"/>
              <a:pPr>
                <a:defRPr/>
              </a:pPr>
              <a:t>‹#›</a:t>
            </a:fld>
            <a:endParaRPr lang="en-US"/>
          </a:p>
        </p:txBody>
      </p:sp>
    </p:spTree>
    <p:extLst>
      <p:ext uri="{BB962C8B-B14F-4D97-AF65-F5344CB8AC3E}">
        <p14:creationId xmlns:p14="http://schemas.microsoft.com/office/powerpoint/2010/main" val="3124811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39A740B-74FE-4C57-B6BC-A2AC57F96A4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981200"/>
            <a:ext cx="3770313" cy="4105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0913" y="1981200"/>
            <a:ext cx="3770312" cy="4105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BF4828B-9542-40B8-AAB7-E50D4924D91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6936309-02EC-405D-AAFD-26C0F623B0E7}"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1F60CA95-617B-49D5-B426-A9FF4D24C4A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8B7B35DA-AC76-4E26-A5B0-D3EC004A01D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28BA856-D797-42F0-94EF-81C58E25025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27F5525-3DEA-45AD-861E-C21F48C2CB0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jpe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AutoShape 2"/>
          <p:cNvSpPr>
            <a:spLocks noGrp="1" noChangeArrowheads="1"/>
          </p:cNvSpPr>
          <p:nvPr>
            <p:ph type="title"/>
          </p:nvPr>
        </p:nvSpPr>
        <p:spPr bwMode="auto">
          <a:xfrm>
            <a:off x="762000" y="990600"/>
            <a:ext cx="7924800" cy="838200"/>
          </a:xfrm>
          <a:prstGeom prst="roundRect">
            <a:avLst>
              <a:gd name="adj" fmla="val 21667"/>
            </a:avLst>
          </a:prstGeom>
          <a:noFill/>
          <a:ln w="9525">
            <a:noFill/>
            <a:round/>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838200" y="1981200"/>
            <a:ext cx="7693025" cy="4105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0" name="Rectangle 4"/>
          <p:cNvSpPr>
            <a:spLocks noGrp="1" noChangeArrowheads="1"/>
          </p:cNvSpPr>
          <p:nvPr>
            <p:ph type="dt" sz="half" idx="2"/>
          </p:nvPr>
        </p:nvSpPr>
        <p:spPr bwMode="auto">
          <a:xfrm>
            <a:off x="2438400" y="6248400"/>
            <a:ext cx="2130425"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pPr>
              <a:defRPr/>
            </a:pPr>
            <a:endParaRPr lang="en-US"/>
          </a:p>
        </p:txBody>
      </p:sp>
      <p:sp>
        <p:nvSpPr>
          <p:cNvPr id="4101" name="Rectangle 5"/>
          <p:cNvSpPr>
            <a:spLocks noGrp="1" noChangeArrowheads="1"/>
          </p:cNvSpPr>
          <p:nvPr>
            <p:ph type="ftr" sz="quarter" idx="3"/>
          </p:nvPr>
        </p:nvSpPr>
        <p:spPr bwMode="auto">
          <a:xfrm>
            <a:off x="5562600" y="6248400"/>
            <a:ext cx="2895600"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vl1pPr>
          </a:lstStyle>
          <a:p>
            <a:pPr>
              <a:defRPr/>
            </a:pPr>
            <a:endParaRPr lang="en-US"/>
          </a:p>
        </p:txBody>
      </p:sp>
      <p:sp>
        <p:nvSpPr>
          <p:cNvPr id="4102" name="Rectangle 6"/>
          <p:cNvSpPr>
            <a:spLocks noGrp="1" noChangeArrowheads="1"/>
          </p:cNvSpPr>
          <p:nvPr>
            <p:ph type="sldNum" sz="quarter" idx="4"/>
          </p:nvPr>
        </p:nvSpPr>
        <p:spPr bwMode="auto">
          <a:xfrm>
            <a:off x="84138" y="624205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a:defRPr sz="2600" b="1">
                <a:solidFill>
                  <a:schemeClr val="bg1"/>
                </a:solidFill>
              </a:defRPr>
            </a:lvl1pPr>
          </a:lstStyle>
          <a:p>
            <a:pPr>
              <a:defRPr/>
            </a:pPr>
            <a:fld id="{15C78427-B79D-4A4B-B23C-867C1E701AF2}" type="slidenum">
              <a:rPr lang="en-US"/>
              <a:pPr>
                <a:defRPr/>
              </a:pPr>
              <a:t>‹#›</a:t>
            </a:fld>
            <a:endParaRPr lang="en-US"/>
          </a:p>
        </p:txBody>
      </p:sp>
      <p:pic>
        <p:nvPicPr>
          <p:cNvPr id="1031" name="Picture 7" descr="CSLogo"/>
          <p:cNvPicPr>
            <a:picLocks noChangeAspect="1" noChangeArrowheads="1"/>
          </p:cNvPicPr>
          <p:nvPr/>
        </p:nvPicPr>
        <p:blipFill>
          <a:blip r:embed="rId14" cstate="print"/>
          <a:srcRect/>
          <a:stretch>
            <a:fillRect/>
          </a:stretch>
        </p:blipFill>
        <p:spPr bwMode="auto">
          <a:xfrm>
            <a:off x="8458200" y="6203950"/>
            <a:ext cx="685800" cy="654050"/>
          </a:xfrm>
          <a:prstGeom prst="rect">
            <a:avLst/>
          </a:prstGeom>
          <a:noFill/>
          <a:ln w="9525">
            <a:noFill/>
            <a:miter lim="800000"/>
            <a:headEnd/>
            <a:tailEnd/>
          </a:ln>
        </p:spPr>
      </p:pic>
      <p:pic>
        <p:nvPicPr>
          <p:cNvPr id="1032" name="Picture 8" descr="Department of Computer Science"/>
          <p:cNvPicPr>
            <a:picLocks noChangeAspect="1" noChangeArrowheads="1"/>
          </p:cNvPicPr>
          <p:nvPr/>
        </p:nvPicPr>
        <p:blipFill>
          <a:blip r:embed="rId15" cstate="print"/>
          <a:srcRect/>
          <a:stretch>
            <a:fillRect/>
          </a:stretch>
        </p:blipFill>
        <p:spPr bwMode="auto">
          <a:xfrm>
            <a:off x="0" y="0"/>
            <a:ext cx="9144000" cy="990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l" rtl="0" eaLnBrk="0" fontAlgn="base" hangingPunct="0">
        <a:lnSpc>
          <a:spcPct val="90000"/>
        </a:lnSpc>
        <a:spcBef>
          <a:spcPct val="0"/>
        </a:spcBef>
        <a:spcAft>
          <a:spcPct val="0"/>
        </a:spcAft>
        <a:defRPr sz="3600" b="1">
          <a:solidFill>
            <a:srgbClr val="004182"/>
          </a:solidFill>
          <a:latin typeface="+mj-lt"/>
          <a:ea typeface="+mj-ea"/>
          <a:cs typeface="+mj-cs"/>
        </a:defRPr>
      </a:lvl1pPr>
      <a:lvl2pPr algn="l" rtl="0" eaLnBrk="0" fontAlgn="base" hangingPunct="0">
        <a:lnSpc>
          <a:spcPct val="90000"/>
        </a:lnSpc>
        <a:spcBef>
          <a:spcPct val="0"/>
        </a:spcBef>
        <a:spcAft>
          <a:spcPct val="0"/>
        </a:spcAft>
        <a:defRPr sz="3600" b="1">
          <a:solidFill>
            <a:srgbClr val="004182"/>
          </a:solidFill>
          <a:latin typeface="Arial" charset="0"/>
        </a:defRPr>
      </a:lvl2pPr>
      <a:lvl3pPr algn="l" rtl="0" eaLnBrk="0" fontAlgn="base" hangingPunct="0">
        <a:lnSpc>
          <a:spcPct val="90000"/>
        </a:lnSpc>
        <a:spcBef>
          <a:spcPct val="0"/>
        </a:spcBef>
        <a:spcAft>
          <a:spcPct val="0"/>
        </a:spcAft>
        <a:defRPr sz="3600" b="1">
          <a:solidFill>
            <a:srgbClr val="004182"/>
          </a:solidFill>
          <a:latin typeface="Arial" charset="0"/>
        </a:defRPr>
      </a:lvl3pPr>
      <a:lvl4pPr algn="l" rtl="0" eaLnBrk="0" fontAlgn="base" hangingPunct="0">
        <a:lnSpc>
          <a:spcPct val="90000"/>
        </a:lnSpc>
        <a:spcBef>
          <a:spcPct val="0"/>
        </a:spcBef>
        <a:spcAft>
          <a:spcPct val="0"/>
        </a:spcAft>
        <a:defRPr sz="3600" b="1">
          <a:solidFill>
            <a:srgbClr val="004182"/>
          </a:solidFill>
          <a:latin typeface="Arial" charset="0"/>
        </a:defRPr>
      </a:lvl4pPr>
      <a:lvl5pPr algn="l" rtl="0" eaLnBrk="0" fontAlgn="base" hangingPunct="0">
        <a:lnSpc>
          <a:spcPct val="90000"/>
        </a:lnSpc>
        <a:spcBef>
          <a:spcPct val="0"/>
        </a:spcBef>
        <a:spcAft>
          <a:spcPct val="0"/>
        </a:spcAft>
        <a:defRPr sz="3600" b="1">
          <a:solidFill>
            <a:srgbClr val="004182"/>
          </a:solidFill>
          <a:latin typeface="Arial" charset="0"/>
        </a:defRPr>
      </a:lvl5pPr>
      <a:lvl6pPr marL="457200" algn="l" rtl="0" fontAlgn="base">
        <a:lnSpc>
          <a:spcPct val="90000"/>
        </a:lnSpc>
        <a:spcBef>
          <a:spcPct val="0"/>
        </a:spcBef>
        <a:spcAft>
          <a:spcPct val="0"/>
        </a:spcAft>
        <a:defRPr sz="3600" b="1">
          <a:solidFill>
            <a:srgbClr val="004182"/>
          </a:solidFill>
          <a:latin typeface="Arial" charset="0"/>
        </a:defRPr>
      </a:lvl6pPr>
      <a:lvl7pPr marL="914400" algn="l" rtl="0" fontAlgn="base">
        <a:lnSpc>
          <a:spcPct val="90000"/>
        </a:lnSpc>
        <a:spcBef>
          <a:spcPct val="0"/>
        </a:spcBef>
        <a:spcAft>
          <a:spcPct val="0"/>
        </a:spcAft>
        <a:defRPr sz="3600" b="1">
          <a:solidFill>
            <a:srgbClr val="004182"/>
          </a:solidFill>
          <a:latin typeface="Arial" charset="0"/>
        </a:defRPr>
      </a:lvl7pPr>
      <a:lvl8pPr marL="1371600" algn="l" rtl="0" fontAlgn="base">
        <a:lnSpc>
          <a:spcPct val="90000"/>
        </a:lnSpc>
        <a:spcBef>
          <a:spcPct val="0"/>
        </a:spcBef>
        <a:spcAft>
          <a:spcPct val="0"/>
        </a:spcAft>
        <a:defRPr sz="3600" b="1">
          <a:solidFill>
            <a:srgbClr val="004182"/>
          </a:solidFill>
          <a:latin typeface="Arial" charset="0"/>
        </a:defRPr>
      </a:lvl8pPr>
      <a:lvl9pPr marL="1828800" algn="l" rtl="0" fontAlgn="base">
        <a:lnSpc>
          <a:spcPct val="90000"/>
        </a:lnSpc>
        <a:spcBef>
          <a:spcPct val="0"/>
        </a:spcBef>
        <a:spcAft>
          <a:spcPct val="0"/>
        </a:spcAft>
        <a:defRPr sz="3600" b="1">
          <a:solidFill>
            <a:srgbClr val="004182"/>
          </a:solidFill>
          <a:latin typeface="Arial" charset="0"/>
        </a:defRPr>
      </a:lvl9pPr>
    </p:titleStyle>
    <p:body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mn-lt"/>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tx1"/>
          </a:solidFill>
          <a:latin typeface="+mn-lt"/>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AutoShape 2"/>
          <p:cNvSpPr>
            <a:spLocks noGrp="1" noChangeArrowheads="1"/>
          </p:cNvSpPr>
          <p:nvPr>
            <p:ph type="title"/>
          </p:nvPr>
        </p:nvSpPr>
        <p:spPr bwMode="auto">
          <a:xfrm>
            <a:off x="762000" y="990600"/>
            <a:ext cx="7924800" cy="838200"/>
          </a:xfrm>
          <a:prstGeom prst="roundRect">
            <a:avLst>
              <a:gd name="adj" fmla="val 21667"/>
            </a:avLst>
          </a:prstGeom>
          <a:noFill/>
          <a:ln w="9525">
            <a:noFill/>
            <a:round/>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2051" name="Rectangle 3"/>
          <p:cNvSpPr>
            <a:spLocks noGrp="1" noChangeArrowheads="1"/>
          </p:cNvSpPr>
          <p:nvPr>
            <p:ph type="body" idx="1"/>
          </p:nvPr>
        </p:nvSpPr>
        <p:spPr bwMode="auto">
          <a:xfrm>
            <a:off x="838200" y="1981200"/>
            <a:ext cx="7693025" cy="4105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0" name="Rectangle 4"/>
          <p:cNvSpPr>
            <a:spLocks noGrp="1" noChangeArrowheads="1"/>
          </p:cNvSpPr>
          <p:nvPr>
            <p:ph type="dt" sz="half" idx="2"/>
          </p:nvPr>
        </p:nvSpPr>
        <p:spPr bwMode="auto">
          <a:xfrm>
            <a:off x="2438400" y="6248400"/>
            <a:ext cx="2130425"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atin typeface="Arial" charset="0"/>
              </a:defRPr>
            </a:lvl1pPr>
          </a:lstStyle>
          <a:p>
            <a:pPr>
              <a:defRPr/>
            </a:pPr>
            <a:endParaRPr lang="en-US"/>
          </a:p>
        </p:txBody>
      </p:sp>
      <p:sp>
        <p:nvSpPr>
          <p:cNvPr id="4101" name="Rectangle 5"/>
          <p:cNvSpPr>
            <a:spLocks noGrp="1" noChangeArrowheads="1"/>
          </p:cNvSpPr>
          <p:nvPr>
            <p:ph type="ftr" sz="quarter" idx="3"/>
          </p:nvPr>
        </p:nvSpPr>
        <p:spPr bwMode="auto">
          <a:xfrm>
            <a:off x="5562600" y="6248400"/>
            <a:ext cx="2895600"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atin typeface="Arial" charset="0"/>
              </a:defRPr>
            </a:lvl1pPr>
          </a:lstStyle>
          <a:p>
            <a:pPr>
              <a:defRPr/>
            </a:pPr>
            <a:endParaRPr lang="en-US"/>
          </a:p>
        </p:txBody>
      </p:sp>
      <p:sp>
        <p:nvSpPr>
          <p:cNvPr id="4102" name="Rectangle 6"/>
          <p:cNvSpPr>
            <a:spLocks noGrp="1" noChangeArrowheads="1"/>
          </p:cNvSpPr>
          <p:nvPr>
            <p:ph type="sldNum" sz="quarter" idx="4"/>
          </p:nvPr>
        </p:nvSpPr>
        <p:spPr bwMode="auto">
          <a:xfrm>
            <a:off x="84138" y="624205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a:defRPr sz="2600" b="1">
                <a:solidFill>
                  <a:schemeClr val="bg1"/>
                </a:solidFill>
                <a:latin typeface="Arial" charset="0"/>
              </a:defRPr>
            </a:lvl1pPr>
          </a:lstStyle>
          <a:p>
            <a:pPr>
              <a:defRPr/>
            </a:pPr>
            <a:fld id="{C37AD090-6A27-48DE-A3BD-B614038B9C0E}" type="slidenum">
              <a:rPr lang="en-US"/>
              <a:pPr>
                <a:defRPr/>
              </a:pPr>
              <a:t>‹#›</a:t>
            </a:fld>
            <a:endParaRPr lang="en-US"/>
          </a:p>
        </p:txBody>
      </p:sp>
      <p:pic>
        <p:nvPicPr>
          <p:cNvPr id="2055" name="Picture 7" descr="CSLogo"/>
          <p:cNvPicPr>
            <a:picLocks noChangeAspect="1" noChangeArrowheads="1"/>
          </p:cNvPicPr>
          <p:nvPr/>
        </p:nvPicPr>
        <p:blipFill>
          <a:blip r:embed="rId14" cstate="print"/>
          <a:srcRect/>
          <a:stretch>
            <a:fillRect/>
          </a:stretch>
        </p:blipFill>
        <p:spPr bwMode="auto">
          <a:xfrm>
            <a:off x="8458200" y="6203950"/>
            <a:ext cx="685800" cy="654050"/>
          </a:xfrm>
          <a:prstGeom prst="rect">
            <a:avLst/>
          </a:prstGeom>
          <a:noFill/>
          <a:ln w="9525">
            <a:noFill/>
            <a:miter lim="800000"/>
            <a:headEnd/>
            <a:tailEnd/>
          </a:ln>
        </p:spPr>
      </p:pic>
      <p:pic>
        <p:nvPicPr>
          <p:cNvPr id="2056" name="Picture 8" descr="Department of Computer Science"/>
          <p:cNvPicPr>
            <a:picLocks noChangeAspect="1" noChangeArrowheads="1"/>
          </p:cNvPicPr>
          <p:nvPr/>
        </p:nvPicPr>
        <p:blipFill>
          <a:blip r:embed="rId15" cstate="print"/>
          <a:srcRect/>
          <a:stretch>
            <a:fillRect/>
          </a:stretch>
        </p:blipFill>
        <p:spPr bwMode="auto">
          <a:xfrm>
            <a:off x="0" y="0"/>
            <a:ext cx="9144000" cy="990600"/>
          </a:xfrm>
          <a:prstGeom prst="rect">
            <a:avLst/>
          </a:prstGeom>
          <a:noFill/>
          <a:ln w="9525">
            <a:noFill/>
            <a:miter lim="800000"/>
            <a:headEnd/>
            <a:tailEnd/>
          </a:ln>
        </p:spPr>
      </p:pic>
    </p:spTree>
    <p:extLst>
      <p:ext uri="{BB962C8B-B14F-4D97-AF65-F5344CB8AC3E}">
        <p14:creationId xmlns:p14="http://schemas.microsoft.com/office/powerpoint/2010/main" val="3839258770"/>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xStyles>
    <p:titleStyle>
      <a:lvl1pPr algn="l" rtl="0" eaLnBrk="0" fontAlgn="base" hangingPunct="0">
        <a:lnSpc>
          <a:spcPct val="90000"/>
        </a:lnSpc>
        <a:spcBef>
          <a:spcPct val="0"/>
        </a:spcBef>
        <a:spcAft>
          <a:spcPct val="0"/>
        </a:spcAft>
        <a:defRPr sz="3600" b="1">
          <a:solidFill>
            <a:srgbClr val="004182"/>
          </a:solidFill>
          <a:latin typeface="+mj-lt"/>
          <a:ea typeface="+mj-ea"/>
          <a:cs typeface="+mj-cs"/>
        </a:defRPr>
      </a:lvl1pPr>
      <a:lvl2pPr algn="l" rtl="0" eaLnBrk="0" fontAlgn="base" hangingPunct="0">
        <a:lnSpc>
          <a:spcPct val="90000"/>
        </a:lnSpc>
        <a:spcBef>
          <a:spcPct val="0"/>
        </a:spcBef>
        <a:spcAft>
          <a:spcPct val="0"/>
        </a:spcAft>
        <a:defRPr sz="3600" b="1">
          <a:solidFill>
            <a:srgbClr val="004182"/>
          </a:solidFill>
          <a:latin typeface="Arial" charset="0"/>
        </a:defRPr>
      </a:lvl2pPr>
      <a:lvl3pPr algn="l" rtl="0" eaLnBrk="0" fontAlgn="base" hangingPunct="0">
        <a:lnSpc>
          <a:spcPct val="90000"/>
        </a:lnSpc>
        <a:spcBef>
          <a:spcPct val="0"/>
        </a:spcBef>
        <a:spcAft>
          <a:spcPct val="0"/>
        </a:spcAft>
        <a:defRPr sz="3600" b="1">
          <a:solidFill>
            <a:srgbClr val="004182"/>
          </a:solidFill>
          <a:latin typeface="Arial" charset="0"/>
        </a:defRPr>
      </a:lvl3pPr>
      <a:lvl4pPr algn="l" rtl="0" eaLnBrk="0" fontAlgn="base" hangingPunct="0">
        <a:lnSpc>
          <a:spcPct val="90000"/>
        </a:lnSpc>
        <a:spcBef>
          <a:spcPct val="0"/>
        </a:spcBef>
        <a:spcAft>
          <a:spcPct val="0"/>
        </a:spcAft>
        <a:defRPr sz="3600" b="1">
          <a:solidFill>
            <a:srgbClr val="004182"/>
          </a:solidFill>
          <a:latin typeface="Arial" charset="0"/>
        </a:defRPr>
      </a:lvl4pPr>
      <a:lvl5pPr algn="l" rtl="0" eaLnBrk="0" fontAlgn="base" hangingPunct="0">
        <a:lnSpc>
          <a:spcPct val="90000"/>
        </a:lnSpc>
        <a:spcBef>
          <a:spcPct val="0"/>
        </a:spcBef>
        <a:spcAft>
          <a:spcPct val="0"/>
        </a:spcAft>
        <a:defRPr sz="3600" b="1">
          <a:solidFill>
            <a:srgbClr val="004182"/>
          </a:solidFill>
          <a:latin typeface="Arial" charset="0"/>
        </a:defRPr>
      </a:lvl5pPr>
      <a:lvl6pPr marL="457200" algn="l" rtl="0" fontAlgn="base">
        <a:lnSpc>
          <a:spcPct val="90000"/>
        </a:lnSpc>
        <a:spcBef>
          <a:spcPct val="0"/>
        </a:spcBef>
        <a:spcAft>
          <a:spcPct val="0"/>
        </a:spcAft>
        <a:defRPr sz="3600" b="1">
          <a:solidFill>
            <a:srgbClr val="004182"/>
          </a:solidFill>
          <a:latin typeface="Arial" charset="0"/>
        </a:defRPr>
      </a:lvl6pPr>
      <a:lvl7pPr marL="914400" algn="l" rtl="0" fontAlgn="base">
        <a:lnSpc>
          <a:spcPct val="90000"/>
        </a:lnSpc>
        <a:spcBef>
          <a:spcPct val="0"/>
        </a:spcBef>
        <a:spcAft>
          <a:spcPct val="0"/>
        </a:spcAft>
        <a:defRPr sz="3600" b="1">
          <a:solidFill>
            <a:srgbClr val="004182"/>
          </a:solidFill>
          <a:latin typeface="Arial" charset="0"/>
        </a:defRPr>
      </a:lvl7pPr>
      <a:lvl8pPr marL="1371600" algn="l" rtl="0" fontAlgn="base">
        <a:lnSpc>
          <a:spcPct val="90000"/>
        </a:lnSpc>
        <a:spcBef>
          <a:spcPct val="0"/>
        </a:spcBef>
        <a:spcAft>
          <a:spcPct val="0"/>
        </a:spcAft>
        <a:defRPr sz="3600" b="1">
          <a:solidFill>
            <a:srgbClr val="004182"/>
          </a:solidFill>
          <a:latin typeface="Arial" charset="0"/>
        </a:defRPr>
      </a:lvl8pPr>
      <a:lvl9pPr marL="1828800" algn="l" rtl="0" fontAlgn="base">
        <a:lnSpc>
          <a:spcPct val="90000"/>
        </a:lnSpc>
        <a:spcBef>
          <a:spcPct val="0"/>
        </a:spcBef>
        <a:spcAft>
          <a:spcPct val="0"/>
        </a:spcAft>
        <a:defRPr sz="3600" b="1">
          <a:solidFill>
            <a:srgbClr val="004182"/>
          </a:solidFill>
          <a:latin typeface="Arial" charset="0"/>
        </a:defRPr>
      </a:lvl9pPr>
    </p:titleStyle>
    <p:body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mn-lt"/>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tx1"/>
          </a:solidFill>
          <a:latin typeface="+mn-lt"/>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hyperlink" Target="http://www.python.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AutoShape 2"/>
          <p:cNvSpPr>
            <a:spLocks noGrp="1" noChangeArrowheads="1"/>
          </p:cNvSpPr>
          <p:nvPr>
            <p:ph type="ctrTitle"/>
          </p:nvPr>
        </p:nvSpPr>
        <p:spPr>
          <a:xfrm>
            <a:off x="685800" y="1905000"/>
            <a:ext cx="7772400" cy="1470025"/>
          </a:xfrm>
        </p:spPr>
        <p:txBody>
          <a:bodyPr/>
          <a:lstStyle/>
          <a:p>
            <a:pPr eaLnBrk="1" hangingPunct="1"/>
            <a:r>
              <a:rPr lang="en-US" dirty="0"/>
              <a:t>Getting Started with Python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t>First program: script mode</a:t>
            </a:r>
          </a:p>
        </p:txBody>
      </p:sp>
      <p:sp>
        <p:nvSpPr>
          <p:cNvPr id="16387" name="Content Placeholder 2"/>
          <p:cNvSpPr>
            <a:spLocks noGrp="1"/>
          </p:cNvSpPr>
          <p:nvPr>
            <p:ph idx="1"/>
          </p:nvPr>
        </p:nvSpPr>
        <p:spPr/>
        <p:txBody>
          <a:bodyPr/>
          <a:lstStyle/>
          <a:p>
            <a:r>
              <a:rPr lang="en-US" sz="2400" dirty="0"/>
              <a:t>Open IDLE, then select File &gt; New Window.  Then type the same </a:t>
            </a:r>
            <a:r>
              <a:rPr lang="en-US" sz="2400" b="1" dirty="0"/>
              <a:t>print</a:t>
            </a:r>
            <a:r>
              <a:rPr lang="en-US" sz="2400" dirty="0"/>
              <a:t> command as before into the new window.</a:t>
            </a:r>
          </a:p>
          <a:p>
            <a:r>
              <a:rPr lang="en-US" sz="2400" dirty="0"/>
              <a:t>Save the file as </a:t>
            </a:r>
            <a:r>
              <a:rPr lang="en-US" sz="2400" b="1" dirty="0"/>
              <a:t>hello.py</a:t>
            </a:r>
            <a:r>
              <a:rPr lang="en-US" sz="2400" dirty="0"/>
              <a:t> – be sure to include the </a:t>
            </a:r>
            <a:r>
              <a:rPr lang="en-US" sz="2400" b="1" dirty="0"/>
              <a:t>.</a:t>
            </a:r>
            <a:r>
              <a:rPr lang="en-US" sz="2400" b="1" dirty="0" err="1"/>
              <a:t>py</a:t>
            </a:r>
            <a:r>
              <a:rPr lang="en-US" sz="2400" dirty="0"/>
              <a:t> extension, as this tells your computer that this is a Python source code file</a:t>
            </a:r>
          </a:p>
          <a:p>
            <a:pPr lvl="1"/>
            <a:r>
              <a:rPr lang="en-US" sz="2000" dirty="0"/>
              <a:t>hello.py is now a file that contains the source code of your program!  In the future when you submit assignments, the source code is what you want to be submitting.</a:t>
            </a:r>
          </a:p>
          <a:p>
            <a:r>
              <a:rPr lang="en-US" sz="2400" dirty="0"/>
              <a:t>Make note of exactly WHERE (i.e., what folder) you saved the file into – this will allow you to re-open the file whenever you want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t>First program: script mode</a:t>
            </a:r>
          </a:p>
        </p:txBody>
      </p:sp>
      <p:sp>
        <p:nvSpPr>
          <p:cNvPr id="17411" name="Content Placeholder 2"/>
          <p:cNvSpPr>
            <a:spLocks noGrp="1"/>
          </p:cNvSpPr>
          <p:nvPr>
            <p:ph idx="1"/>
          </p:nvPr>
        </p:nvSpPr>
        <p:spPr/>
        <p:txBody>
          <a:bodyPr/>
          <a:lstStyle/>
          <a:p>
            <a:r>
              <a:rPr lang="en-US" sz="2400" dirty="0"/>
              <a:t>To run </a:t>
            </a:r>
            <a:r>
              <a:rPr lang="en-US" sz="2400" b="1" dirty="0"/>
              <a:t>hello.py</a:t>
            </a:r>
            <a:r>
              <a:rPr lang="en-US" sz="2400" dirty="0"/>
              <a:t>, simply open the file in IDLE, then select Run &gt; Run Module </a:t>
            </a:r>
          </a:p>
          <a:p>
            <a:r>
              <a:rPr lang="en-US" sz="2400" dirty="0"/>
              <a:t>Or, just press F5 after loading the file in IDLE</a:t>
            </a:r>
          </a:p>
          <a:p>
            <a:r>
              <a:rPr lang="en-US" sz="2400" dirty="0"/>
              <a:t>Note: double-clicking on the file hello.py from Windows will run it in a command prompt.  If you want to see and edit the source code, you need to either:</a:t>
            </a:r>
          </a:p>
          <a:p>
            <a:pPr lvl="1"/>
            <a:r>
              <a:rPr lang="en-US" sz="2000" dirty="0"/>
              <a:t>Open IDLE first, then open the .</a:t>
            </a:r>
            <a:r>
              <a:rPr lang="en-US" sz="2000" dirty="0" err="1"/>
              <a:t>py</a:t>
            </a:r>
            <a:r>
              <a:rPr lang="en-US" sz="2000" dirty="0"/>
              <a:t> file from there as described above</a:t>
            </a:r>
          </a:p>
          <a:p>
            <a:pPr lvl="1"/>
            <a:r>
              <a:rPr lang="en-US" sz="2000" dirty="0"/>
              <a:t>Right click the .</a:t>
            </a:r>
            <a:r>
              <a:rPr lang="en-US" sz="2000" dirty="0" err="1"/>
              <a:t>py</a:t>
            </a:r>
            <a:r>
              <a:rPr lang="en-US" sz="2000" dirty="0"/>
              <a:t> file from Windows, and select Open with IDLE from the menu that pops up</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t>Debugging</a:t>
            </a:r>
          </a:p>
        </p:txBody>
      </p:sp>
      <p:sp>
        <p:nvSpPr>
          <p:cNvPr id="18435" name="Content Placeholder 2"/>
          <p:cNvSpPr>
            <a:spLocks noGrp="1"/>
          </p:cNvSpPr>
          <p:nvPr>
            <p:ph idx="1"/>
          </p:nvPr>
        </p:nvSpPr>
        <p:spPr/>
        <p:txBody>
          <a:bodyPr/>
          <a:lstStyle/>
          <a:p>
            <a:r>
              <a:rPr lang="en-US" sz="2400"/>
              <a:t>Even experienced programmers will make some mistakes as they write their programs</a:t>
            </a:r>
          </a:p>
          <a:p>
            <a:r>
              <a:rPr lang="en-US" sz="2400"/>
              <a:t>Two major types:</a:t>
            </a:r>
          </a:p>
          <a:p>
            <a:pPr lvl="1"/>
            <a:r>
              <a:rPr lang="en-US" sz="2000"/>
              <a:t>A </a:t>
            </a:r>
            <a:r>
              <a:rPr lang="en-US" sz="2000" b="1"/>
              <a:t>syntax error</a:t>
            </a:r>
            <a:r>
              <a:rPr lang="en-US" sz="2000"/>
              <a:t> results when your program is written in such a way that the compiler/interpreter cannot understand it.  A program with a syntax error will not be able to run at all.</a:t>
            </a:r>
          </a:p>
          <a:p>
            <a:pPr lvl="1"/>
            <a:r>
              <a:rPr lang="en-US" sz="2000"/>
              <a:t>A </a:t>
            </a:r>
            <a:r>
              <a:rPr lang="en-US" sz="2000" b="1"/>
              <a:t>logic (semantic) error</a:t>
            </a:r>
            <a:r>
              <a:rPr lang="en-US" sz="2000"/>
              <a:t> results when your program runs fine, but it doesn’t do exactly what you intended.  Computers will faithfully follow your instructions, so it’s up to you to ensure that those instructions are correct!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t>Debugging</a:t>
            </a:r>
          </a:p>
        </p:txBody>
      </p:sp>
      <p:sp>
        <p:nvSpPr>
          <p:cNvPr id="19459" name="Content Placeholder 2"/>
          <p:cNvSpPr>
            <a:spLocks noGrp="1"/>
          </p:cNvSpPr>
          <p:nvPr>
            <p:ph idx="1"/>
          </p:nvPr>
        </p:nvSpPr>
        <p:spPr/>
        <p:txBody>
          <a:bodyPr/>
          <a:lstStyle/>
          <a:p>
            <a:r>
              <a:rPr lang="en-US" sz="2400" b="1" dirty="0"/>
              <a:t>Debugging</a:t>
            </a:r>
            <a:r>
              <a:rPr lang="en-US" sz="2400" dirty="0"/>
              <a:t> is the process of finding and fixing errors in a program</a:t>
            </a:r>
          </a:p>
          <a:p>
            <a:pPr lvl="1"/>
            <a:r>
              <a:rPr lang="en-US" sz="2000" dirty="0"/>
              <a:t>A significant portion of a programmer’s time (even in professional software development) is spent on debugging!</a:t>
            </a:r>
          </a:p>
          <a:p>
            <a:r>
              <a:rPr lang="en-US" sz="2400" dirty="0"/>
              <a:t>Try introducing some errors into the Hello World program to see what happens</a:t>
            </a:r>
          </a:p>
          <a:p>
            <a:pPr lvl="1"/>
            <a:r>
              <a:rPr lang="en-US" sz="2000" dirty="0"/>
              <a:t>Leave out the opening and/or closing double quote</a:t>
            </a:r>
          </a:p>
          <a:p>
            <a:pPr lvl="1"/>
            <a:r>
              <a:rPr lang="en-US" sz="2000" dirty="0"/>
              <a:t>Misspell the statement </a:t>
            </a:r>
            <a:r>
              <a:rPr lang="en-US" sz="2000" b="1" dirty="0"/>
              <a:t>print</a:t>
            </a:r>
          </a:p>
          <a:p>
            <a:pPr lvl="1"/>
            <a:r>
              <a:rPr lang="en-US" sz="2000" dirty="0"/>
              <a:t>Change the case of some letters in the program</a:t>
            </a:r>
          </a:p>
          <a:p>
            <a:pPr lvl="1"/>
            <a:r>
              <a:rPr lang="en-US" sz="2000" dirty="0"/>
              <a:t>Leave out the opening and/or closing parentheses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AutoShape 2"/>
          <p:cNvSpPr>
            <a:spLocks noGrp="1" noChangeArrowheads="1"/>
          </p:cNvSpPr>
          <p:nvPr>
            <p:ph type="ctrTitle"/>
          </p:nvPr>
        </p:nvSpPr>
        <p:spPr>
          <a:xfrm>
            <a:off x="685800" y="1905000"/>
            <a:ext cx="7772400" cy="1470025"/>
          </a:xfrm>
        </p:spPr>
        <p:txBody>
          <a:bodyPr/>
          <a:lstStyle/>
          <a:p>
            <a:pPr eaLnBrk="1" hangingPunct="1"/>
            <a:r>
              <a:rPr lang="en-US" dirty="0"/>
              <a:t>Introduction to Data Types and Expressions</a:t>
            </a:r>
          </a:p>
        </p:txBody>
      </p:sp>
    </p:spTree>
    <p:extLst>
      <p:ext uri="{BB962C8B-B14F-4D97-AF65-F5344CB8AC3E}">
        <p14:creationId xmlns:p14="http://schemas.microsoft.com/office/powerpoint/2010/main" val="3406448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AutoShape 2"/>
          <p:cNvSpPr>
            <a:spLocks noGrp="1" noChangeArrowheads="1"/>
          </p:cNvSpPr>
          <p:nvPr>
            <p:ph type="title"/>
          </p:nvPr>
        </p:nvSpPr>
        <p:spPr/>
        <p:txBody>
          <a:bodyPr/>
          <a:lstStyle/>
          <a:p>
            <a:pPr eaLnBrk="1" hangingPunct="1"/>
            <a:r>
              <a:rPr lang="en-US"/>
              <a:t>print, revisited</a:t>
            </a:r>
            <a:endParaRPr lang="en-US" b="0"/>
          </a:p>
        </p:txBody>
      </p:sp>
      <p:sp>
        <p:nvSpPr>
          <p:cNvPr id="4099" name="Rectangle 3"/>
          <p:cNvSpPr>
            <a:spLocks noGrp="1" noChangeArrowheads="1"/>
          </p:cNvSpPr>
          <p:nvPr>
            <p:ph type="body" idx="1"/>
          </p:nvPr>
        </p:nvSpPr>
        <p:spPr>
          <a:xfrm>
            <a:off x="838200" y="1981200"/>
            <a:ext cx="7848600" cy="4343400"/>
          </a:xfrm>
        </p:spPr>
        <p:txBody>
          <a:bodyPr/>
          <a:lstStyle/>
          <a:p>
            <a:pPr eaLnBrk="1" hangingPunct="1"/>
            <a:r>
              <a:rPr lang="en-US" sz="2400" dirty="0"/>
              <a:t>We saw earlier that the Python command </a:t>
            </a:r>
            <a:r>
              <a:rPr lang="en-US" sz="2400" b="1" dirty="0"/>
              <a:t>print(“Hello World!”)</a:t>
            </a:r>
            <a:br>
              <a:rPr lang="en-US" sz="2400" dirty="0"/>
            </a:br>
            <a:r>
              <a:rPr lang="en-US" sz="2400" dirty="0"/>
              <a:t>displays the </a:t>
            </a:r>
            <a:r>
              <a:rPr lang="en-US" sz="2400" b="1" dirty="0"/>
              <a:t>string</a:t>
            </a:r>
            <a:r>
              <a:rPr lang="en-US" sz="2400" dirty="0"/>
              <a:t> Hello World! onto the screen</a:t>
            </a:r>
            <a:br>
              <a:rPr lang="en-US" sz="2400" dirty="0"/>
            </a:br>
            <a:endParaRPr lang="en-US" sz="2400" dirty="0"/>
          </a:p>
          <a:p>
            <a:pPr eaLnBrk="1" hangingPunct="1"/>
            <a:r>
              <a:rPr lang="en-US" sz="2400" dirty="0"/>
              <a:t>Try these:</a:t>
            </a:r>
            <a:br>
              <a:rPr lang="en-US" sz="2400" dirty="0"/>
            </a:br>
            <a:r>
              <a:rPr lang="en-US" sz="2400" b="1" dirty="0"/>
              <a:t>print(“4+6”)</a:t>
            </a:r>
            <a:br>
              <a:rPr lang="en-US" sz="2400" dirty="0"/>
            </a:br>
            <a:r>
              <a:rPr lang="en-US" sz="2400" b="1" dirty="0"/>
              <a:t>print(4+6)</a:t>
            </a:r>
          </a:p>
          <a:p>
            <a:pPr eaLnBrk="1" hangingPunct="1"/>
            <a:endParaRPr lang="en-US" sz="2400" dirty="0"/>
          </a:p>
          <a:p>
            <a:pPr eaLnBrk="1" hangingPunct="1"/>
            <a:r>
              <a:rPr lang="en-US" sz="2400" dirty="0"/>
              <a:t>The 4+6 is known as an </a:t>
            </a:r>
            <a:r>
              <a:rPr lang="en-US" sz="2400" b="1" dirty="0"/>
              <a:t>expression</a:t>
            </a:r>
            <a:r>
              <a:rPr lang="en-US" sz="2400" dirty="0"/>
              <a:t>.  When you use the </a:t>
            </a:r>
            <a:r>
              <a:rPr lang="en-US" sz="2400" b="1" dirty="0"/>
              <a:t>print</a:t>
            </a:r>
            <a:r>
              <a:rPr lang="en-US" sz="2400" dirty="0"/>
              <a:t> command on an expression without quotes, Python </a:t>
            </a:r>
            <a:r>
              <a:rPr lang="en-US" sz="2400" b="1" dirty="0"/>
              <a:t>evaluates</a:t>
            </a:r>
            <a:r>
              <a:rPr lang="en-US" sz="2400" dirty="0"/>
              <a:t> the expression (computes its result) and displays the result.</a:t>
            </a:r>
          </a:p>
        </p:txBody>
      </p:sp>
    </p:spTree>
    <p:extLst>
      <p:ext uri="{BB962C8B-B14F-4D97-AF65-F5344CB8AC3E}">
        <p14:creationId xmlns:p14="http://schemas.microsoft.com/office/powerpoint/2010/main" val="3357737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t>Data types</a:t>
            </a:r>
          </a:p>
        </p:txBody>
      </p:sp>
      <p:sp>
        <p:nvSpPr>
          <p:cNvPr id="6147" name="Content Placeholder 2"/>
          <p:cNvSpPr>
            <a:spLocks noGrp="1"/>
          </p:cNvSpPr>
          <p:nvPr>
            <p:ph idx="1"/>
          </p:nvPr>
        </p:nvSpPr>
        <p:spPr>
          <a:xfrm>
            <a:off x="838200" y="1905000"/>
            <a:ext cx="7693025" cy="4105275"/>
          </a:xfrm>
        </p:spPr>
        <p:txBody>
          <a:bodyPr/>
          <a:lstStyle/>
          <a:p>
            <a:r>
              <a:rPr lang="en-US" dirty="0"/>
              <a:t>Every value in a Python program is associated with a particular </a:t>
            </a:r>
            <a:r>
              <a:rPr lang="en-US" b="1" dirty="0"/>
              <a:t>data type</a:t>
            </a:r>
            <a:r>
              <a:rPr lang="en-US" dirty="0"/>
              <a:t> (also known as “</a:t>
            </a:r>
            <a:r>
              <a:rPr lang="en-US" b="1" dirty="0"/>
              <a:t>type</a:t>
            </a:r>
            <a:r>
              <a:rPr lang="en-US" dirty="0"/>
              <a:t>” for short)</a:t>
            </a:r>
          </a:p>
          <a:p>
            <a:r>
              <a:rPr lang="en-US" dirty="0"/>
              <a:t>A few basic data types:</a:t>
            </a:r>
          </a:p>
          <a:p>
            <a:pPr lvl="1"/>
            <a:r>
              <a:rPr lang="en-US" b="1" dirty="0" err="1"/>
              <a:t>int</a:t>
            </a:r>
            <a:r>
              <a:rPr lang="en-US" dirty="0"/>
              <a:t> (short for “integer”) is for integers (any numbers </a:t>
            </a:r>
            <a:r>
              <a:rPr lang="en-US" u="sng" dirty="0"/>
              <a:t>without</a:t>
            </a:r>
            <a:r>
              <a:rPr lang="en-US" dirty="0"/>
              <a:t> a decimal part)</a:t>
            </a:r>
          </a:p>
          <a:p>
            <a:pPr lvl="1"/>
            <a:r>
              <a:rPr lang="en-US" b="1" dirty="0"/>
              <a:t>float</a:t>
            </a:r>
            <a:r>
              <a:rPr lang="en-US" dirty="0"/>
              <a:t> (short for “floating-point”) is for any numbers </a:t>
            </a:r>
            <a:r>
              <a:rPr lang="en-US" u="sng" dirty="0"/>
              <a:t>with</a:t>
            </a:r>
            <a:r>
              <a:rPr lang="en-US" dirty="0"/>
              <a:t> a decimal part</a:t>
            </a:r>
          </a:p>
          <a:p>
            <a:pPr lvl="1"/>
            <a:r>
              <a:rPr lang="en-US" b="1" dirty="0" err="1"/>
              <a:t>str</a:t>
            </a:r>
            <a:r>
              <a:rPr lang="en-US" dirty="0"/>
              <a:t> (short for “string”) is for sequences of characters</a:t>
            </a:r>
          </a:p>
        </p:txBody>
      </p:sp>
    </p:spTree>
    <p:extLst>
      <p:ext uri="{BB962C8B-B14F-4D97-AF65-F5344CB8AC3E}">
        <p14:creationId xmlns:p14="http://schemas.microsoft.com/office/powerpoint/2010/main" val="4186277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t>Data types</a:t>
            </a:r>
          </a:p>
        </p:txBody>
      </p:sp>
      <p:sp>
        <p:nvSpPr>
          <p:cNvPr id="7171" name="Content Placeholder 2"/>
          <p:cNvSpPr>
            <a:spLocks noGrp="1"/>
          </p:cNvSpPr>
          <p:nvPr>
            <p:ph idx="1"/>
          </p:nvPr>
        </p:nvSpPr>
        <p:spPr/>
        <p:txBody>
          <a:bodyPr/>
          <a:lstStyle/>
          <a:p>
            <a:r>
              <a:rPr lang="en-US" dirty="0"/>
              <a:t>If you want to check the data type of a certain value or expression, you can use Python’s </a:t>
            </a:r>
            <a:r>
              <a:rPr lang="en-US" b="1" dirty="0"/>
              <a:t>type()</a:t>
            </a:r>
            <a:r>
              <a:rPr lang="en-US" dirty="0"/>
              <a:t> command in interactive mode</a:t>
            </a:r>
          </a:p>
          <a:p>
            <a:r>
              <a:rPr lang="en-US" u="sng" dirty="0"/>
              <a:t>Examples:</a:t>
            </a:r>
            <a:br>
              <a:rPr lang="en-US" dirty="0"/>
            </a:br>
            <a:br>
              <a:rPr lang="en-US" dirty="0"/>
            </a:br>
            <a:r>
              <a:rPr lang="en-US" sz="2400" dirty="0"/>
              <a:t>	</a:t>
            </a:r>
            <a:r>
              <a:rPr lang="en-US" sz="2400" b="1" dirty="0"/>
              <a:t>type(17)</a:t>
            </a:r>
            <a:r>
              <a:rPr lang="en-US" sz="2400" dirty="0"/>
              <a:t>	will show </a:t>
            </a:r>
            <a:r>
              <a:rPr lang="en-US" sz="2400" b="1" dirty="0" err="1"/>
              <a:t>int</a:t>
            </a:r>
            <a:br>
              <a:rPr lang="en-US" sz="2400" b="1" dirty="0"/>
            </a:br>
            <a:r>
              <a:rPr lang="en-US" sz="2400" b="1" dirty="0"/>
              <a:t>	type(17.0)</a:t>
            </a:r>
            <a:r>
              <a:rPr lang="en-US" sz="2400" dirty="0"/>
              <a:t>	will show </a:t>
            </a:r>
            <a:r>
              <a:rPr lang="en-US" sz="2400" b="1" dirty="0"/>
              <a:t>float</a:t>
            </a:r>
            <a:br>
              <a:rPr lang="en-US" sz="2400" dirty="0"/>
            </a:br>
            <a:r>
              <a:rPr lang="en-US" sz="2400" dirty="0"/>
              <a:t>	</a:t>
            </a:r>
            <a:r>
              <a:rPr lang="en-US" sz="2400" b="1" dirty="0"/>
              <a:t>type(“17”)</a:t>
            </a:r>
            <a:r>
              <a:rPr lang="en-US" sz="2400" dirty="0"/>
              <a:t>	will show </a:t>
            </a:r>
            <a:r>
              <a:rPr lang="en-US" sz="2400" b="1" dirty="0" err="1"/>
              <a:t>str</a:t>
            </a:r>
            <a:br>
              <a:rPr lang="en-US" sz="2400" b="1" dirty="0"/>
            </a:br>
            <a:r>
              <a:rPr lang="en-US" sz="2400" b="1" dirty="0"/>
              <a:t>	type(2+7)</a:t>
            </a:r>
            <a:r>
              <a:rPr lang="en-US" sz="2400" dirty="0"/>
              <a:t>	will show </a:t>
            </a:r>
            <a:r>
              <a:rPr lang="en-US" sz="2400" b="1" dirty="0" err="1"/>
              <a:t>int</a:t>
            </a:r>
            <a:endParaRPr lang="en-US" sz="2400" b="1" dirty="0"/>
          </a:p>
        </p:txBody>
      </p:sp>
    </p:spTree>
    <p:extLst>
      <p:ext uri="{BB962C8B-B14F-4D97-AF65-F5344CB8AC3E}">
        <p14:creationId xmlns:p14="http://schemas.microsoft.com/office/powerpoint/2010/main" val="33070304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Constructing expressions</a:t>
            </a:r>
          </a:p>
        </p:txBody>
      </p:sp>
      <p:sp>
        <p:nvSpPr>
          <p:cNvPr id="8195" name="Content Placeholder 2"/>
          <p:cNvSpPr>
            <a:spLocks noGrp="1"/>
          </p:cNvSpPr>
          <p:nvPr>
            <p:ph idx="1"/>
          </p:nvPr>
        </p:nvSpPr>
        <p:spPr>
          <a:xfrm>
            <a:off x="838200" y="1752600"/>
            <a:ext cx="7693025" cy="4105275"/>
          </a:xfrm>
        </p:spPr>
        <p:txBody>
          <a:bodyPr/>
          <a:lstStyle/>
          <a:p>
            <a:r>
              <a:rPr lang="en-US" sz="2400" dirty="0"/>
              <a:t>You can construct expressions in Python by using various mathematical </a:t>
            </a:r>
            <a:r>
              <a:rPr lang="en-US" sz="2400" b="1" dirty="0"/>
              <a:t>operators</a:t>
            </a:r>
            <a:r>
              <a:rPr lang="en-US" sz="2400" dirty="0"/>
              <a:t>:</a:t>
            </a:r>
          </a:p>
        </p:txBody>
      </p:sp>
      <p:graphicFrame>
        <p:nvGraphicFramePr>
          <p:cNvPr id="4" name="Table 3"/>
          <p:cNvGraphicFramePr>
            <a:graphicFrameLocks noGrp="1"/>
          </p:cNvGraphicFramePr>
          <p:nvPr/>
        </p:nvGraphicFramePr>
        <p:xfrm>
          <a:off x="914400" y="2590800"/>
          <a:ext cx="7391400" cy="4008120"/>
        </p:xfrm>
        <a:graphic>
          <a:graphicData uri="http://schemas.openxmlformats.org/drawingml/2006/table">
            <a:tbl>
              <a:tblPr firstRow="1" bandRow="1">
                <a:tableStyleId>{1E171933-4619-4E11-9A3F-F7608DF75F80}</a:tableStyleId>
              </a:tblPr>
              <a:tblGrid>
                <a:gridCol w="16764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142240">
                <a:tc>
                  <a:txBody>
                    <a:bodyPr/>
                    <a:lstStyle/>
                    <a:p>
                      <a:pPr marL="342900" indent="-342900" algn="ctr">
                        <a:buFont typeface="+mj-lt"/>
                        <a:buNone/>
                      </a:pPr>
                      <a:r>
                        <a:rPr lang="en-US" sz="1600" dirty="0"/>
                        <a:t>Operator</a:t>
                      </a:r>
                    </a:p>
                  </a:txBody>
                  <a:tcPr/>
                </a:tc>
                <a:tc>
                  <a:txBody>
                    <a:bodyPr/>
                    <a:lstStyle/>
                    <a:p>
                      <a:pPr marL="342900" indent="-342900" algn="ctr">
                        <a:buFont typeface="+mj-lt"/>
                        <a:buNone/>
                      </a:pPr>
                      <a:r>
                        <a:rPr lang="en-US" sz="1600" dirty="0"/>
                        <a:t>Meaning</a:t>
                      </a:r>
                    </a:p>
                  </a:txBody>
                  <a:tcPr/>
                </a:tc>
                <a:tc>
                  <a:txBody>
                    <a:bodyPr/>
                    <a:lstStyle/>
                    <a:p>
                      <a:pPr marL="342900" indent="-342900" algn="ctr">
                        <a:buFont typeface="+mj-lt"/>
                        <a:buNone/>
                      </a:pPr>
                      <a:r>
                        <a:rPr lang="en-US" sz="1600" dirty="0"/>
                        <a:t>Examples</a:t>
                      </a:r>
                    </a:p>
                  </a:txBody>
                  <a:tcPr/>
                </a:tc>
                <a:extLst>
                  <a:ext uri="{0D108BD9-81ED-4DB2-BD59-A6C34878D82A}">
                    <a16:rowId xmlns:a16="http://schemas.microsoft.com/office/drawing/2014/main" val="10000"/>
                  </a:ext>
                </a:extLst>
              </a:tr>
              <a:tr h="370840">
                <a:tc>
                  <a:txBody>
                    <a:bodyPr/>
                    <a:lstStyle/>
                    <a:p>
                      <a:pPr marL="342900" indent="-342900" algn="ctr">
                        <a:buFont typeface="+mj-lt"/>
                        <a:buNone/>
                      </a:pPr>
                      <a:r>
                        <a:rPr lang="en-US" sz="1600" dirty="0"/>
                        <a:t>+</a:t>
                      </a:r>
                    </a:p>
                  </a:txBody>
                  <a:tcPr/>
                </a:tc>
                <a:tc>
                  <a:txBody>
                    <a:bodyPr/>
                    <a:lstStyle/>
                    <a:p>
                      <a:pPr marL="342900" indent="-342900" algn="ctr">
                        <a:buFont typeface="+mj-lt"/>
                        <a:buNone/>
                      </a:pPr>
                      <a:r>
                        <a:rPr lang="en-US" sz="1600" dirty="0"/>
                        <a:t>Addition</a:t>
                      </a:r>
                    </a:p>
                  </a:txBody>
                  <a:tcPr/>
                </a:tc>
                <a:tc>
                  <a:txBody>
                    <a:bodyPr/>
                    <a:lstStyle/>
                    <a:p>
                      <a:pPr marL="342900" indent="-342900" algn="ctr">
                        <a:buFont typeface="+mj-lt"/>
                        <a:buNone/>
                      </a:pPr>
                      <a:r>
                        <a:rPr lang="en-US" sz="1600" dirty="0"/>
                        <a:t>1</a:t>
                      </a:r>
                      <a:r>
                        <a:rPr lang="en-US" sz="1600" baseline="0" dirty="0"/>
                        <a:t> + 2 + 4 results in 7</a:t>
                      </a:r>
                      <a:endParaRPr lang="en-US" sz="1600" dirty="0"/>
                    </a:p>
                  </a:txBody>
                  <a:tcPr/>
                </a:tc>
                <a:extLst>
                  <a:ext uri="{0D108BD9-81ED-4DB2-BD59-A6C34878D82A}">
                    <a16:rowId xmlns:a16="http://schemas.microsoft.com/office/drawing/2014/main" val="10001"/>
                  </a:ext>
                </a:extLst>
              </a:tr>
              <a:tr h="370840">
                <a:tc>
                  <a:txBody>
                    <a:bodyPr/>
                    <a:lstStyle/>
                    <a:p>
                      <a:pPr marL="342900" indent="-342900" algn="ctr">
                        <a:buFont typeface="+mj-lt"/>
                        <a:buNone/>
                      </a:pPr>
                      <a:r>
                        <a:rPr lang="en-US" sz="1600" dirty="0"/>
                        <a:t>-</a:t>
                      </a:r>
                    </a:p>
                  </a:txBody>
                  <a:tcPr/>
                </a:tc>
                <a:tc>
                  <a:txBody>
                    <a:bodyPr/>
                    <a:lstStyle/>
                    <a:p>
                      <a:pPr marL="342900" indent="-342900" algn="ctr">
                        <a:buFont typeface="+mj-lt"/>
                        <a:buNone/>
                      </a:pPr>
                      <a:r>
                        <a:rPr lang="en-US" sz="1600" dirty="0"/>
                        <a:t>Subtraction</a:t>
                      </a:r>
                    </a:p>
                  </a:txBody>
                  <a:tcPr/>
                </a:tc>
                <a:tc>
                  <a:txBody>
                    <a:bodyPr/>
                    <a:lstStyle/>
                    <a:p>
                      <a:pPr marL="342900" indent="-342900" algn="ctr">
                        <a:buFont typeface="+mj-lt"/>
                        <a:buNone/>
                      </a:pPr>
                      <a:r>
                        <a:rPr lang="en-US" sz="1600" dirty="0"/>
                        <a:t>5 - 6.5 results</a:t>
                      </a:r>
                      <a:r>
                        <a:rPr lang="en-US" sz="1600" baseline="0" dirty="0"/>
                        <a:t> in -1.5</a:t>
                      </a:r>
                      <a:endParaRPr lang="en-US" sz="1600" dirty="0"/>
                    </a:p>
                  </a:txBody>
                  <a:tcPr/>
                </a:tc>
                <a:extLst>
                  <a:ext uri="{0D108BD9-81ED-4DB2-BD59-A6C34878D82A}">
                    <a16:rowId xmlns:a16="http://schemas.microsoft.com/office/drawing/2014/main" val="10002"/>
                  </a:ext>
                </a:extLst>
              </a:tr>
              <a:tr h="370840">
                <a:tc>
                  <a:txBody>
                    <a:bodyPr/>
                    <a:lstStyle/>
                    <a:p>
                      <a:pPr marL="342900" indent="-342900" algn="ctr">
                        <a:buFont typeface="+mj-lt"/>
                        <a:buNone/>
                      </a:pPr>
                      <a:r>
                        <a:rPr lang="en-US" sz="1600" dirty="0"/>
                        <a:t>*</a:t>
                      </a:r>
                    </a:p>
                  </a:txBody>
                  <a:tcPr/>
                </a:tc>
                <a:tc>
                  <a:txBody>
                    <a:bodyPr/>
                    <a:lstStyle/>
                    <a:p>
                      <a:pPr marL="342900" indent="-342900" algn="ctr">
                        <a:buFont typeface="+mj-lt"/>
                        <a:buNone/>
                      </a:pPr>
                      <a:r>
                        <a:rPr lang="en-US" sz="1600" dirty="0"/>
                        <a:t>Multiplication</a:t>
                      </a:r>
                    </a:p>
                  </a:txBody>
                  <a:tcPr/>
                </a:tc>
                <a:tc>
                  <a:txBody>
                    <a:bodyPr/>
                    <a:lstStyle/>
                    <a:p>
                      <a:pPr marL="342900" indent="-342900" algn="ctr">
                        <a:buFont typeface="+mj-lt"/>
                        <a:buNone/>
                      </a:pPr>
                      <a:r>
                        <a:rPr lang="en-US" sz="1600" dirty="0"/>
                        <a:t>88</a:t>
                      </a:r>
                      <a:r>
                        <a:rPr lang="en-US" sz="1600" baseline="0" dirty="0"/>
                        <a:t> * 2 results in 176</a:t>
                      </a:r>
                      <a:endParaRPr lang="en-US" sz="1600" dirty="0"/>
                    </a:p>
                  </a:txBody>
                  <a:tcPr/>
                </a:tc>
                <a:extLst>
                  <a:ext uri="{0D108BD9-81ED-4DB2-BD59-A6C34878D82A}">
                    <a16:rowId xmlns:a16="http://schemas.microsoft.com/office/drawing/2014/main" val="10003"/>
                  </a:ext>
                </a:extLst>
              </a:tr>
              <a:tr h="370840">
                <a:tc>
                  <a:txBody>
                    <a:bodyPr/>
                    <a:lstStyle/>
                    <a:p>
                      <a:pPr marL="342900" indent="-342900" algn="ctr">
                        <a:buFont typeface="+mj-lt"/>
                        <a:buNone/>
                      </a:pPr>
                      <a:r>
                        <a:rPr lang="en-US" sz="1600" dirty="0"/>
                        <a:t>/</a:t>
                      </a:r>
                    </a:p>
                  </a:txBody>
                  <a:tcPr/>
                </a:tc>
                <a:tc>
                  <a:txBody>
                    <a:bodyPr/>
                    <a:lstStyle/>
                    <a:p>
                      <a:pPr marL="342900" indent="-342900" algn="ctr">
                        <a:buFont typeface="+mj-lt"/>
                        <a:buNone/>
                      </a:pPr>
                      <a:r>
                        <a:rPr lang="en-US" sz="1600" dirty="0"/>
                        <a:t> Floating-point division (results</a:t>
                      </a:r>
                      <a:r>
                        <a:rPr lang="en-US" sz="1600" baseline="0" dirty="0"/>
                        <a:t> in a </a:t>
                      </a:r>
                      <a:r>
                        <a:rPr lang="en-US" sz="1600" b="1" baseline="0" dirty="0"/>
                        <a:t>float</a:t>
                      </a:r>
                      <a:r>
                        <a:rPr lang="en-US" sz="1600" baseline="0" dirty="0"/>
                        <a:t>)</a:t>
                      </a:r>
                      <a:endParaRPr lang="en-US" sz="1600" dirty="0"/>
                    </a:p>
                  </a:txBody>
                  <a:tcPr/>
                </a:tc>
                <a:tc>
                  <a:txBody>
                    <a:bodyPr/>
                    <a:lstStyle/>
                    <a:p>
                      <a:pPr marL="342900" indent="-342900" algn="ctr">
                        <a:buFont typeface="+mj-lt"/>
                        <a:buNone/>
                      </a:pPr>
                      <a:r>
                        <a:rPr lang="en-US" sz="1600" dirty="0"/>
                        <a:t>5 / 2 results in 2.5</a:t>
                      </a:r>
                    </a:p>
                    <a:p>
                      <a:pPr marL="342900" indent="-342900" algn="ctr">
                        <a:buFont typeface="+mj-lt"/>
                        <a:buNone/>
                      </a:pPr>
                      <a:r>
                        <a:rPr lang="en-US" sz="1600" dirty="0"/>
                        <a:t>6 / 3 results in 2.0</a:t>
                      </a:r>
                    </a:p>
                  </a:txBody>
                  <a:tcPr/>
                </a:tc>
                <a:extLst>
                  <a:ext uri="{0D108BD9-81ED-4DB2-BD59-A6C34878D82A}">
                    <a16:rowId xmlns:a16="http://schemas.microsoft.com/office/drawing/2014/main" val="10004"/>
                  </a:ext>
                </a:extLst>
              </a:tr>
              <a:tr h="370840">
                <a:tc>
                  <a:txBody>
                    <a:bodyPr/>
                    <a:lstStyle/>
                    <a:p>
                      <a:pPr marL="342900" indent="-342900" algn="ctr">
                        <a:buFont typeface="+mj-lt"/>
                        <a:buNone/>
                      </a:pPr>
                      <a:r>
                        <a:rPr lang="en-US" sz="1600" dirty="0"/>
                        <a:t>//</a:t>
                      </a:r>
                    </a:p>
                  </a:txBody>
                  <a:tcPr/>
                </a:tc>
                <a:tc>
                  <a:txBody>
                    <a:bodyPr/>
                    <a:lstStyle/>
                    <a:p>
                      <a:pPr marL="342900" indent="-342900" algn="ctr">
                        <a:buFont typeface="+mj-lt"/>
                        <a:buNone/>
                      </a:pPr>
                      <a:r>
                        <a:rPr lang="en-US" sz="1600" dirty="0"/>
                        <a:t>Integer division</a:t>
                      </a:r>
                    </a:p>
                    <a:p>
                      <a:pPr marL="342900" indent="-342900" algn="ctr">
                        <a:buFont typeface="+mj-lt"/>
                        <a:buNone/>
                      </a:pPr>
                      <a:r>
                        <a:rPr lang="en-US" sz="1600" dirty="0"/>
                        <a:t>(results in an </a:t>
                      </a:r>
                      <a:r>
                        <a:rPr lang="en-US" sz="1600" b="1" dirty="0" err="1"/>
                        <a:t>int</a:t>
                      </a:r>
                      <a:r>
                        <a:rPr lang="en-US" sz="1600" dirty="0"/>
                        <a:t>)</a:t>
                      </a:r>
                    </a:p>
                  </a:txBody>
                  <a:tcPr/>
                </a:tc>
                <a:tc>
                  <a:txBody>
                    <a:bodyPr/>
                    <a:lstStyle/>
                    <a:p>
                      <a:pPr marL="342900" indent="-342900" algn="ctr">
                        <a:buFont typeface="+mj-lt"/>
                        <a:buNone/>
                      </a:pPr>
                      <a:r>
                        <a:rPr lang="en-US" sz="1600" dirty="0"/>
                        <a:t>5 // 2</a:t>
                      </a:r>
                      <a:r>
                        <a:rPr lang="en-US" sz="1600" baseline="0" dirty="0"/>
                        <a:t> results in 2</a:t>
                      </a:r>
                    </a:p>
                    <a:p>
                      <a:pPr marL="342900" indent="-342900" algn="ctr">
                        <a:buFont typeface="+mj-lt"/>
                        <a:buNone/>
                      </a:pPr>
                      <a:r>
                        <a:rPr lang="en-US" sz="1600" baseline="0" dirty="0"/>
                        <a:t>6 // 3 results in 2</a:t>
                      </a:r>
                    </a:p>
                    <a:p>
                      <a:pPr marL="342900" indent="-342900" algn="ctr">
                        <a:buFont typeface="+mj-lt"/>
                        <a:buNone/>
                      </a:pPr>
                      <a:r>
                        <a:rPr lang="en-US" sz="1600" baseline="0" dirty="0"/>
                        <a:t>2 // 3 results in 0</a:t>
                      </a:r>
                      <a:endParaRPr lang="en-US" sz="1600" dirty="0"/>
                    </a:p>
                  </a:txBody>
                  <a:tcPr/>
                </a:tc>
                <a:extLst>
                  <a:ext uri="{0D108BD9-81ED-4DB2-BD59-A6C34878D82A}">
                    <a16:rowId xmlns:a16="http://schemas.microsoft.com/office/drawing/2014/main" val="10005"/>
                  </a:ext>
                </a:extLst>
              </a:tr>
              <a:tr h="370840">
                <a:tc>
                  <a:txBody>
                    <a:bodyPr/>
                    <a:lstStyle/>
                    <a:p>
                      <a:pPr marL="342900" indent="-342900" algn="ctr">
                        <a:buFont typeface="+mj-lt"/>
                        <a:buNone/>
                      </a:pPr>
                      <a:r>
                        <a:rPr lang="en-US" sz="1600" dirty="0"/>
                        <a:t>**</a:t>
                      </a:r>
                    </a:p>
                  </a:txBody>
                  <a:tcPr/>
                </a:tc>
                <a:tc>
                  <a:txBody>
                    <a:bodyPr/>
                    <a:lstStyle/>
                    <a:p>
                      <a:pPr marL="342900" indent="-342900" algn="ctr">
                        <a:buFont typeface="+mj-lt"/>
                        <a:buNone/>
                      </a:pPr>
                      <a:r>
                        <a:rPr lang="en-US" sz="1600" dirty="0"/>
                        <a:t>Exponentiation</a:t>
                      </a:r>
                    </a:p>
                  </a:txBody>
                  <a:tcPr/>
                </a:tc>
                <a:tc>
                  <a:txBody>
                    <a:bodyPr/>
                    <a:lstStyle/>
                    <a:p>
                      <a:pPr marL="342900" indent="-342900" algn="ctr">
                        <a:buFont typeface="+mj-lt"/>
                        <a:buNone/>
                      </a:pPr>
                      <a:r>
                        <a:rPr lang="en-US" sz="1600" dirty="0"/>
                        <a:t>4 **</a:t>
                      </a:r>
                      <a:r>
                        <a:rPr lang="en-US" sz="1600" baseline="0" dirty="0"/>
                        <a:t> 2 results in 16</a:t>
                      </a:r>
                    </a:p>
                    <a:p>
                      <a:pPr marL="342900" indent="-342900" algn="ctr">
                        <a:buFont typeface="+mj-lt"/>
                        <a:buNone/>
                      </a:pPr>
                      <a:r>
                        <a:rPr lang="en-US" sz="1600" baseline="0" dirty="0"/>
                        <a:t>2 ** -3 results in 0.125</a:t>
                      </a:r>
                      <a:endParaRPr lang="en-US" sz="1600" dirty="0"/>
                    </a:p>
                  </a:txBody>
                  <a:tcPr/>
                </a:tc>
                <a:extLst>
                  <a:ext uri="{0D108BD9-81ED-4DB2-BD59-A6C34878D82A}">
                    <a16:rowId xmlns:a16="http://schemas.microsoft.com/office/drawing/2014/main" val="10006"/>
                  </a:ext>
                </a:extLst>
              </a:tr>
              <a:tr h="370840">
                <a:tc>
                  <a:txBody>
                    <a:bodyPr/>
                    <a:lstStyle/>
                    <a:p>
                      <a:pPr marL="342900" indent="-342900" algn="ctr">
                        <a:buFont typeface="+mj-lt"/>
                        <a:buNone/>
                      </a:pPr>
                      <a:r>
                        <a:rPr lang="en-US" sz="1600" dirty="0"/>
                        <a:t>%</a:t>
                      </a:r>
                    </a:p>
                  </a:txBody>
                  <a:tcPr/>
                </a:tc>
                <a:tc>
                  <a:txBody>
                    <a:bodyPr/>
                    <a:lstStyle/>
                    <a:p>
                      <a:pPr marL="342900" indent="-342900" algn="ctr">
                        <a:buFont typeface="+mj-lt"/>
                        <a:buNone/>
                      </a:pPr>
                      <a:r>
                        <a:rPr lang="en-US" sz="1600" dirty="0"/>
                        <a:t>Modulo</a:t>
                      </a:r>
                      <a:r>
                        <a:rPr lang="en-US" sz="1600" baseline="0" dirty="0"/>
                        <a:t> (“remainder when you divide by”)</a:t>
                      </a:r>
                      <a:endParaRPr lang="en-US" sz="1600" dirty="0"/>
                    </a:p>
                  </a:txBody>
                  <a:tcPr/>
                </a:tc>
                <a:tc>
                  <a:txBody>
                    <a:bodyPr/>
                    <a:lstStyle/>
                    <a:p>
                      <a:pPr marL="342900" indent="-342900" algn="ctr">
                        <a:buFont typeface="+mj-lt"/>
                        <a:buNone/>
                      </a:pPr>
                      <a:r>
                        <a:rPr lang="en-US" sz="1600" dirty="0"/>
                        <a:t>31 % 5 results in 1</a:t>
                      </a:r>
                    </a:p>
                    <a:p>
                      <a:pPr marL="342900" indent="-342900" algn="ctr">
                        <a:buFont typeface="+mj-lt"/>
                        <a:buNone/>
                      </a:pPr>
                      <a:r>
                        <a:rPr lang="en-US" sz="1600" dirty="0"/>
                        <a:t>3</a:t>
                      </a:r>
                      <a:r>
                        <a:rPr lang="en-US" sz="1600" baseline="0" dirty="0"/>
                        <a:t> % 8 results in 3</a:t>
                      </a:r>
                      <a:endParaRPr lang="en-US" sz="1600"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5876885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Note on the multiplication operator</a:t>
            </a:r>
          </a:p>
        </p:txBody>
      </p:sp>
      <p:sp>
        <p:nvSpPr>
          <p:cNvPr id="9219" name="Content Placeholder 2"/>
          <p:cNvSpPr>
            <a:spLocks noGrp="1"/>
          </p:cNvSpPr>
          <p:nvPr>
            <p:ph idx="1"/>
          </p:nvPr>
        </p:nvSpPr>
        <p:spPr/>
        <p:txBody>
          <a:bodyPr/>
          <a:lstStyle/>
          <a:p>
            <a:r>
              <a:rPr lang="en-US" dirty="0"/>
              <a:t>Multiplication must always be written out using the * operator</a:t>
            </a:r>
          </a:p>
          <a:p>
            <a:r>
              <a:rPr lang="en-US" dirty="0"/>
              <a:t>To express “seven times eight”, write </a:t>
            </a:r>
            <a:r>
              <a:rPr lang="en-US" b="1" dirty="0"/>
              <a:t>7 * 8</a:t>
            </a:r>
            <a:r>
              <a:rPr lang="en-US" dirty="0"/>
              <a:t> rather than </a:t>
            </a:r>
            <a:r>
              <a:rPr lang="en-US" b="1" dirty="0"/>
              <a:t>7(8)</a:t>
            </a:r>
            <a:r>
              <a:rPr lang="en-US" dirty="0"/>
              <a:t> or </a:t>
            </a:r>
            <a:r>
              <a:rPr lang="en-US" b="1" dirty="0"/>
              <a:t>(7)(8)</a:t>
            </a:r>
          </a:p>
          <a:p>
            <a:r>
              <a:rPr lang="en-US" dirty="0"/>
              <a:t>Parentheses are actually Python’s syntax for dealing with </a:t>
            </a:r>
            <a:r>
              <a:rPr lang="en-US" b="1" dirty="0"/>
              <a:t>functions</a:t>
            </a:r>
            <a:r>
              <a:rPr lang="en-US" dirty="0"/>
              <a:t>, which we’ll talk about near the end of the course!</a:t>
            </a:r>
          </a:p>
        </p:txBody>
      </p:sp>
    </p:spTree>
    <p:extLst>
      <p:ext uri="{BB962C8B-B14F-4D97-AF65-F5344CB8AC3E}">
        <p14:creationId xmlns:p14="http://schemas.microsoft.com/office/powerpoint/2010/main" val="1090644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AutoShape 2"/>
          <p:cNvSpPr>
            <a:spLocks noGrp="1" noChangeArrowheads="1"/>
          </p:cNvSpPr>
          <p:nvPr>
            <p:ph type="title"/>
          </p:nvPr>
        </p:nvSpPr>
        <p:spPr/>
        <p:txBody>
          <a:bodyPr/>
          <a:lstStyle/>
          <a:p>
            <a:pPr eaLnBrk="1" hangingPunct="1"/>
            <a:r>
              <a:rPr lang="en-US"/>
              <a:t>Programming languages</a:t>
            </a:r>
            <a:endParaRPr lang="en-US" b="0"/>
          </a:p>
        </p:txBody>
      </p:sp>
      <p:sp>
        <p:nvSpPr>
          <p:cNvPr id="3075" name="Rectangle 3"/>
          <p:cNvSpPr>
            <a:spLocks noGrp="1" noChangeArrowheads="1"/>
          </p:cNvSpPr>
          <p:nvPr>
            <p:ph type="body" idx="1"/>
          </p:nvPr>
        </p:nvSpPr>
        <p:spPr>
          <a:xfrm>
            <a:off x="838200" y="1981200"/>
            <a:ext cx="7693025" cy="4343400"/>
          </a:xfrm>
        </p:spPr>
        <p:txBody>
          <a:bodyPr/>
          <a:lstStyle/>
          <a:p>
            <a:pPr eaLnBrk="1" hangingPunct="1"/>
            <a:r>
              <a:rPr lang="en-US" sz="2400" dirty="0"/>
              <a:t>The point of a computer program is to give instructions to the hardware (mainly the CPU)</a:t>
            </a:r>
          </a:p>
          <a:p>
            <a:pPr lvl="1" eaLnBrk="1" hangingPunct="1"/>
            <a:r>
              <a:rPr lang="en-US" sz="2000" dirty="0"/>
              <a:t>At the lowest level, CPU instructions are simply sequences of 0’ s and 1’s known as </a:t>
            </a:r>
            <a:r>
              <a:rPr lang="en-US" sz="2000" b="1" dirty="0"/>
              <a:t>machine language</a:t>
            </a:r>
          </a:p>
          <a:p>
            <a:pPr eaLnBrk="1" hangingPunct="1"/>
            <a:r>
              <a:rPr lang="en-US" sz="2400" dirty="0"/>
              <a:t>Programmers almost never write machine language directly!</a:t>
            </a:r>
          </a:p>
          <a:p>
            <a:pPr lvl="1" eaLnBrk="1" hangingPunct="1"/>
            <a:r>
              <a:rPr lang="en-US" sz="2000" dirty="0"/>
              <a:t>Instead we use </a:t>
            </a:r>
            <a:r>
              <a:rPr lang="en-US" sz="2000" b="1" dirty="0"/>
              <a:t>high-level programming languages</a:t>
            </a:r>
            <a:r>
              <a:rPr lang="en-US" sz="2000" dirty="0"/>
              <a:t>, which allow humans to express instructions in “pseudo-English” instead of 0’s and 1’s</a:t>
            </a:r>
          </a:p>
          <a:p>
            <a:pPr lvl="1" eaLnBrk="1" hangingPunct="1"/>
            <a:r>
              <a:rPr lang="en-US" sz="2000" dirty="0"/>
              <a:t>Some common languages today: Java, C++, PHP, Python</a:t>
            </a:r>
          </a:p>
          <a:p>
            <a:pPr lvl="1" eaLnBrk="1" hangingPunct="1"/>
            <a:r>
              <a:rPr lang="en-US" sz="2000" dirty="0"/>
              <a:t>Instructions written in a programming language are known as </a:t>
            </a:r>
            <a:r>
              <a:rPr lang="en-US" sz="2000" b="1" dirty="0"/>
              <a:t>source code</a:t>
            </a:r>
            <a:r>
              <a:rPr lang="en-US" sz="2000" dirty="0"/>
              <a:t> (sometimes just “</a:t>
            </a:r>
            <a:r>
              <a:rPr lang="en-US" sz="2000" b="1" dirty="0"/>
              <a:t>source</a:t>
            </a:r>
            <a:r>
              <a:rPr lang="en-US" sz="2000" dirty="0"/>
              <a:t>” or “</a:t>
            </a:r>
            <a:r>
              <a:rPr lang="en-US" sz="2000" b="1" dirty="0"/>
              <a:t>code</a:t>
            </a:r>
            <a:r>
              <a:rPr lang="en-US" sz="2000" dirty="0"/>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t>Mixing </a:t>
            </a:r>
            <a:r>
              <a:rPr lang="en-US" i="1"/>
              <a:t>int</a:t>
            </a:r>
            <a:r>
              <a:rPr lang="en-US"/>
              <a:t> and </a:t>
            </a:r>
            <a:r>
              <a:rPr lang="en-US" i="1"/>
              <a:t>float</a:t>
            </a:r>
          </a:p>
        </p:txBody>
      </p:sp>
      <p:sp>
        <p:nvSpPr>
          <p:cNvPr id="10243" name="Content Placeholder 2"/>
          <p:cNvSpPr>
            <a:spLocks noGrp="1"/>
          </p:cNvSpPr>
          <p:nvPr>
            <p:ph idx="1"/>
          </p:nvPr>
        </p:nvSpPr>
        <p:spPr/>
        <p:txBody>
          <a:bodyPr/>
          <a:lstStyle/>
          <a:p>
            <a:r>
              <a:rPr lang="en-US" dirty="0"/>
              <a:t>When Python performs addition, subtraction, or multiplication on two </a:t>
            </a:r>
            <a:r>
              <a:rPr lang="en-US" b="1" dirty="0" err="1"/>
              <a:t>int</a:t>
            </a:r>
            <a:r>
              <a:rPr lang="en-US" dirty="0"/>
              <a:t> values, the result is also an </a:t>
            </a:r>
            <a:r>
              <a:rPr lang="en-US" b="1" dirty="0" err="1"/>
              <a:t>int</a:t>
            </a:r>
            <a:endParaRPr lang="en-US" dirty="0"/>
          </a:p>
          <a:p>
            <a:r>
              <a:rPr lang="en-US" dirty="0"/>
              <a:t>The same applies when Python does these operations between two </a:t>
            </a:r>
            <a:r>
              <a:rPr lang="en-US" b="1" dirty="0"/>
              <a:t>float</a:t>
            </a:r>
            <a:r>
              <a:rPr lang="en-US" dirty="0"/>
              <a:t> values – the result is also a </a:t>
            </a:r>
            <a:r>
              <a:rPr lang="en-US" b="1" dirty="0"/>
              <a:t>float</a:t>
            </a:r>
            <a:endParaRPr lang="en-US" dirty="0"/>
          </a:p>
          <a:p>
            <a:r>
              <a:rPr lang="en-US" dirty="0"/>
              <a:t>When Python does these operations between an </a:t>
            </a:r>
            <a:r>
              <a:rPr lang="en-US" b="1" dirty="0" err="1"/>
              <a:t>int</a:t>
            </a:r>
            <a:r>
              <a:rPr lang="en-US" dirty="0"/>
              <a:t> and a </a:t>
            </a:r>
            <a:r>
              <a:rPr lang="en-US" b="1" dirty="0"/>
              <a:t>float</a:t>
            </a:r>
            <a:r>
              <a:rPr lang="en-US" dirty="0"/>
              <a:t>, the result gets “promoted” to </a:t>
            </a:r>
            <a:r>
              <a:rPr lang="en-US" b="1" dirty="0"/>
              <a:t>float</a:t>
            </a:r>
            <a:endParaRPr lang="en-US" dirty="0"/>
          </a:p>
        </p:txBody>
      </p:sp>
    </p:spTree>
    <p:extLst>
      <p:ext uri="{BB962C8B-B14F-4D97-AF65-F5344CB8AC3E}">
        <p14:creationId xmlns:p14="http://schemas.microsoft.com/office/powerpoint/2010/main" val="24248450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t>Mixing </a:t>
            </a:r>
            <a:r>
              <a:rPr lang="en-US" i="1"/>
              <a:t>int</a:t>
            </a:r>
            <a:r>
              <a:rPr lang="en-US"/>
              <a:t> and </a:t>
            </a:r>
            <a:r>
              <a:rPr lang="en-US" i="1"/>
              <a:t>float</a:t>
            </a:r>
          </a:p>
        </p:txBody>
      </p:sp>
      <p:sp>
        <p:nvSpPr>
          <p:cNvPr id="11267" name="Content Placeholder 2"/>
          <p:cNvSpPr>
            <a:spLocks noGrp="1"/>
          </p:cNvSpPr>
          <p:nvPr>
            <p:ph idx="1"/>
          </p:nvPr>
        </p:nvSpPr>
        <p:spPr>
          <a:xfrm>
            <a:off x="838200" y="1828800"/>
            <a:ext cx="7693025" cy="4105275"/>
          </a:xfrm>
        </p:spPr>
        <p:txBody>
          <a:bodyPr/>
          <a:lstStyle/>
          <a:p>
            <a:r>
              <a:rPr lang="en-US" u="sng" dirty="0"/>
              <a:t>Examples:</a:t>
            </a:r>
          </a:p>
        </p:txBody>
      </p:sp>
      <p:graphicFrame>
        <p:nvGraphicFramePr>
          <p:cNvPr id="4" name="Table 3"/>
          <p:cNvGraphicFramePr>
            <a:graphicFrameLocks noGrp="1"/>
          </p:cNvGraphicFramePr>
          <p:nvPr/>
        </p:nvGraphicFramePr>
        <p:xfrm>
          <a:off x="990600" y="2590800"/>
          <a:ext cx="7315199" cy="1849120"/>
        </p:xfrm>
        <a:graphic>
          <a:graphicData uri="http://schemas.openxmlformats.org/drawingml/2006/table">
            <a:tbl>
              <a:tblPr firstRow="1" bandRow="1">
                <a:tableStyleId>{1E171933-4619-4E11-9A3F-F7608DF75F80}</a:tableStyleId>
              </a:tblPr>
              <a:tblGrid>
                <a:gridCol w="2226365">
                  <a:extLst>
                    <a:ext uri="{9D8B030D-6E8A-4147-A177-3AD203B41FA5}">
                      <a16:colId xmlns:a16="http://schemas.microsoft.com/office/drawing/2014/main" val="20000"/>
                    </a:ext>
                  </a:extLst>
                </a:gridCol>
                <a:gridCol w="2544417">
                  <a:extLst>
                    <a:ext uri="{9D8B030D-6E8A-4147-A177-3AD203B41FA5}">
                      <a16:colId xmlns:a16="http://schemas.microsoft.com/office/drawing/2014/main" val="20001"/>
                    </a:ext>
                  </a:extLst>
                </a:gridCol>
                <a:gridCol w="2544417">
                  <a:extLst>
                    <a:ext uri="{9D8B030D-6E8A-4147-A177-3AD203B41FA5}">
                      <a16:colId xmlns:a16="http://schemas.microsoft.com/office/drawing/2014/main" val="20002"/>
                    </a:ext>
                  </a:extLst>
                </a:gridCol>
              </a:tblGrid>
              <a:tr h="142240">
                <a:tc>
                  <a:txBody>
                    <a:bodyPr/>
                    <a:lstStyle/>
                    <a:p>
                      <a:pPr marL="342900" indent="-342900" algn="ctr">
                        <a:buFont typeface="+mj-lt"/>
                        <a:buNone/>
                      </a:pPr>
                      <a:r>
                        <a:rPr lang="en-US" dirty="0"/>
                        <a:t>Expression</a:t>
                      </a:r>
                    </a:p>
                  </a:txBody>
                  <a:tcPr/>
                </a:tc>
                <a:tc>
                  <a:txBody>
                    <a:bodyPr/>
                    <a:lstStyle/>
                    <a:p>
                      <a:pPr marL="342900" indent="-342900" algn="ctr">
                        <a:buFont typeface="+mj-lt"/>
                        <a:buNone/>
                      </a:pPr>
                      <a:r>
                        <a:rPr lang="en-US" dirty="0"/>
                        <a:t>Result</a:t>
                      </a:r>
                    </a:p>
                  </a:txBody>
                  <a:tcPr/>
                </a:tc>
                <a:tc>
                  <a:txBody>
                    <a:bodyPr/>
                    <a:lstStyle/>
                    <a:p>
                      <a:pPr marL="342900" indent="-342900" algn="ctr">
                        <a:buFont typeface="+mj-lt"/>
                        <a:buNone/>
                      </a:pPr>
                      <a:r>
                        <a:rPr lang="en-US" dirty="0"/>
                        <a:t>Data Type</a:t>
                      </a:r>
                      <a:r>
                        <a:rPr lang="en-US" baseline="0" dirty="0"/>
                        <a:t> of Result</a:t>
                      </a:r>
                      <a:endParaRPr lang="en-US" dirty="0"/>
                    </a:p>
                  </a:txBody>
                  <a:tcPr/>
                </a:tc>
                <a:extLst>
                  <a:ext uri="{0D108BD9-81ED-4DB2-BD59-A6C34878D82A}">
                    <a16:rowId xmlns:a16="http://schemas.microsoft.com/office/drawing/2014/main" val="10000"/>
                  </a:ext>
                </a:extLst>
              </a:tr>
              <a:tr h="370840">
                <a:tc>
                  <a:txBody>
                    <a:bodyPr/>
                    <a:lstStyle/>
                    <a:p>
                      <a:pPr marL="342900" indent="-342900" algn="ctr">
                        <a:buFont typeface="+mj-lt"/>
                        <a:buNone/>
                      </a:pPr>
                      <a:r>
                        <a:rPr lang="en-US" dirty="0"/>
                        <a:t>1 + 2</a:t>
                      </a:r>
                    </a:p>
                  </a:txBody>
                  <a:tcPr/>
                </a:tc>
                <a:tc>
                  <a:txBody>
                    <a:bodyPr/>
                    <a:lstStyle/>
                    <a:p>
                      <a:pPr marL="342900" indent="-342900" algn="ctr">
                        <a:buFont typeface="+mj-lt"/>
                        <a:buNone/>
                      </a:pPr>
                      <a:r>
                        <a:rPr lang="en-US" dirty="0"/>
                        <a:t>3</a:t>
                      </a:r>
                    </a:p>
                  </a:txBody>
                  <a:tcPr/>
                </a:tc>
                <a:tc>
                  <a:txBody>
                    <a:bodyPr/>
                    <a:lstStyle/>
                    <a:p>
                      <a:pPr marL="342900" indent="-342900" algn="ctr">
                        <a:buFont typeface="+mj-lt"/>
                        <a:buNone/>
                      </a:pPr>
                      <a:r>
                        <a:rPr lang="en-US" b="1" dirty="0" err="1"/>
                        <a:t>int</a:t>
                      </a:r>
                      <a:endParaRPr lang="en-US" b="1" dirty="0"/>
                    </a:p>
                  </a:txBody>
                  <a:tcPr/>
                </a:tc>
                <a:extLst>
                  <a:ext uri="{0D108BD9-81ED-4DB2-BD59-A6C34878D82A}">
                    <a16:rowId xmlns:a16="http://schemas.microsoft.com/office/drawing/2014/main" val="10001"/>
                  </a:ext>
                </a:extLst>
              </a:tr>
              <a:tr h="370840">
                <a:tc>
                  <a:txBody>
                    <a:bodyPr/>
                    <a:lstStyle/>
                    <a:p>
                      <a:pPr marL="342900" indent="-342900" algn="ctr">
                        <a:buFont typeface="+mj-lt"/>
                        <a:buNone/>
                      </a:pPr>
                      <a:r>
                        <a:rPr lang="en-US" dirty="0"/>
                        <a:t>1.0 + 2</a:t>
                      </a:r>
                    </a:p>
                  </a:txBody>
                  <a:tcPr/>
                </a:tc>
                <a:tc>
                  <a:txBody>
                    <a:bodyPr/>
                    <a:lstStyle/>
                    <a:p>
                      <a:pPr marL="342900" indent="-342900" algn="ctr">
                        <a:buFont typeface="+mj-lt"/>
                        <a:buNone/>
                      </a:pPr>
                      <a:r>
                        <a:rPr lang="en-US" dirty="0"/>
                        <a:t>3.0</a:t>
                      </a:r>
                    </a:p>
                  </a:txBody>
                  <a:tcPr/>
                </a:tc>
                <a:tc>
                  <a:txBody>
                    <a:bodyPr/>
                    <a:lstStyle/>
                    <a:p>
                      <a:pPr marL="342900" indent="-342900" algn="ctr">
                        <a:buFont typeface="+mj-lt"/>
                        <a:buNone/>
                      </a:pPr>
                      <a:r>
                        <a:rPr lang="en-US" b="1" dirty="0"/>
                        <a:t>float</a:t>
                      </a:r>
                    </a:p>
                  </a:txBody>
                  <a:tcPr/>
                </a:tc>
                <a:extLst>
                  <a:ext uri="{0D108BD9-81ED-4DB2-BD59-A6C34878D82A}">
                    <a16:rowId xmlns:a16="http://schemas.microsoft.com/office/drawing/2014/main" val="10002"/>
                  </a:ext>
                </a:extLst>
              </a:tr>
              <a:tr h="370840">
                <a:tc>
                  <a:txBody>
                    <a:bodyPr/>
                    <a:lstStyle/>
                    <a:p>
                      <a:pPr marL="342900" indent="-342900" algn="ctr">
                        <a:buFont typeface="+mj-lt"/>
                        <a:buNone/>
                      </a:pPr>
                      <a:r>
                        <a:rPr lang="en-US" dirty="0"/>
                        <a:t>1 + 2.0</a:t>
                      </a:r>
                    </a:p>
                  </a:txBody>
                  <a:tcPr/>
                </a:tc>
                <a:tc>
                  <a:txBody>
                    <a:bodyPr/>
                    <a:lstStyle/>
                    <a:p>
                      <a:pPr marL="342900" indent="-342900" algn="ctr">
                        <a:buFont typeface="+mj-lt"/>
                        <a:buNone/>
                      </a:pPr>
                      <a:r>
                        <a:rPr lang="en-US" dirty="0"/>
                        <a:t>3.0</a:t>
                      </a:r>
                    </a:p>
                  </a:txBody>
                  <a:tcPr/>
                </a:tc>
                <a:tc>
                  <a:txBody>
                    <a:bodyPr/>
                    <a:lstStyle/>
                    <a:p>
                      <a:pPr marL="342900" indent="-342900" algn="ctr">
                        <a:buFont typeface="+mj-lt"/>
                        <a:buNone/>
                      </a:pPr>
                      <a:r>
                        <a:rPr lang="en-US" b="1" dirty="0"/>
                        <a:t>float</a:t>
                      </a:r>
                    </a:p>
                  </a:txBody>
                  <a:tcPr/>
                </a:tc>
                <a:extLst>
                  <a:ext uri="{0D108BD9-81ED-4DB2-BD59-A6C34878D82A}">
                    <a16:rowId xmlns:a16="http://schemas.microsoft.com/office/drawing/2014/main" val="10003"/>
                  </a:ext>
                </a:extLst>
              </a:tr>
              <a:tr h="370840">
                <a:tc>
                  <a:txBody>
                    <a:bodyPr/>
                    <a:lstStyle/>
                    <a:p>
                      <a:pPr marL="342900" indent="-342900" algn="ctr">
                        <a:buFont typeface="+mj-lt"/>
                        <a:buNone/>
                      </a:pPr>
                      <a:r>
                        <a:rPr lang="en-US" dirty="0"/>
                        <a:t>1.0 + 2.0</a:t>
                      </a:r>
                    </a:p>
                  </a:txBody>
                  <a:tcPr/>
                </a:tc>
                <a:tc>
                  <a:txBody>
                    <a:bodyPr/>
                    <a:lstStyle/>
                    <a:p>
                      <a:pPr marL="342900" indent="-342900" algn="ctr">
                        <a:buFont typeface="+mj-lt"/>
                        <a:buNone/>
                      </a:pPr>
                      <a:r>
                        <a:rPr lang="en-US" dirty="0"/>
                        <a:t>3.0</a:t>
                      </a:r>
                    </a:p>
                  </a:txBody>
                  <a:tcPr/>
                </a:tc>
                <a:tc>
                  <a:txBody>
                    <a:bodyPr/>
                    <a:lstStyle/>
                    <a:p>
                      <a:pPr marL="342900" indent="-342900" algn="ctr">
                        <a:buFont typeface="+mj-lt"/>
                        <a:buNone/>
                      </a:pPr>
                      <a:r>
                        <a:rPr lang="en-US" b="1" dirty="0"/>
                        <a:t>float</a:t>
                      </a:r>
                    </a:p>
                  </a:txBody>
                  <a:tcPr/>
                </a:tc>
                <a:extLst>
                  <a:ext uri="{0D108BD9-81ED-4DB2-BD59-A6C34878D82A}">
                    <a16:rowId xmlns:a16="http://schemas.microsoft.com/office/drawing/2014/main" val="10004"/>
                  </a:ext>
                </a:extLst>
              </a:tr>
            </a:tbl>
          </a:graphicData>
        </a:graphic>
      </p:graphicFrame>
      <p:sp>
        <p:nvSpPr>
          <p:cNvPr id="5" name="TextBox 4"/>
          <p:cNvSpPr txBox="1"/>
          <p:nvPr/>
        </p:nvSpPr>
        <p:spPr>
          <a:xfrm>
            <a:off x="914400" y="4724400"/>
            <a:ext cx="7620000" cy="147732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effectLst/>
                <a:uLnTx/>
                <a:uFillTx/>
              </a:rPr>
              <a:t>Remember you can use the </a:t>
            </a:r>
            <a:r>
              <a:rPr kumimoji="0" lang="en-US" sz="1800" b="1" i="0" u="none" strike="noStrike" kern="0" cap="none" spc="0" normalizeH="0" baseline="0" noProof="0" dirty="0">
                <a:ln>
                  <a:noFill/>
                </a:ln>
                <a:effectLst/>
                <a:uLnTx/>
                <a:uFillTx/>
              </a:rPr>
              <a:t>type</a:t>
            </a:r>
            <a:r>
              <a:rPr kumimoji="0" lang="en-US" sz="1800" b="0" i="0" u="none" strike="noStrike" kern="0" cap="none" spc="0" normalizeH="0" baseline="0" noProof="0" dirty="0">
                <a:ln>
                  <a:noFill/>
                </a:ln>
                <a:effectLst/>
                <a:uLnTx/>
                <a:uFillTx/>
              </a:rPr>
              <a:t> command in interactive mode – for example, </a:t>
            </a:r>
            <a:r>
              <a:rPr kumimoji="0" lang="en-US" sz="1800" b="1" i="0" u="none" strike="noStrike" kern="0" cap="none" spc="0" normalizeH="0" baseline="0" noProof="0" dirty="0">
                <a:ln>
                  <a:noFill/>
                </a:ln>
                <a:effectLst/>
                <a:uLnTx/>
                <a:uFillTx/>
              </a:rPr>
              <a:t>type(1.0 + 2)</a:t>
            </a:r>
            <a:r>
              <a:rPr kumimoji="0" lang="en-US" sz="1800" b="0" i="0" u="none" strike="noStrike" kern="0" cap="none" spc="0" normalizeH="0" baseline="0" noProof="0" dirty="0">
                <a:ln>
                  <a:noFill/>
                </a:ln>
                <a:effectLst/>
                <a:uLnTx/>
                <a:uFillTx/>
              </a:rPr>
              <a:t> will display </a:t>
            </a:r>
            <a:r>
              <a:rPr kumimoji="0" lang="en-US" sz="1800" b="1" i="0" u="none" strike="noStrike" kern="0" cap="none" spc="0" normalizeH="0" baseline="0" noProof="0" dirty="0">
                <a:ln>
                  <a:noFill/>
                </a:ln>
                <a:effectLst/>
                <a:uLnTx/>
                <a:uFillTx/>
              </a:rPr>
              <a:t>float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effectLst/>
                <a:uLnTx/>
                <a:uFillTx/>
              </a:rPr>
              <a:t>Also note that a decimal point by itself is the same as typing .0 – for example, Python treats </a:t>
            </a:r>
            <a:r>
              <a:rPr kumimoji="0" lang="en-US" sz="1800" b="1" i="0" u="none" strike="noStrike" kern="0" cap="none" spc="0" normalizeH="0" baseline="0" noProof="0" dirty="0">
                <a:ln>
                  <a:noFill/>
                </a:ln>
                <a:effectLst/>
                <a:uLnTx/>
                <a:uFillTx/>
              </a:rPr>
              <a:t>2.</a:t>
            </a:r>
            <a:r>
              <a:rPr kumimoji="0" lang="en-US" sz="1800" b="0" i="0" u="none" strike="noStrike" kern="0" cap="none" spc="0" normalizeH="0" baseline="0" noProof="0" dirty="0">
                <a:ln>
                  <a:noFill/>
                </a:ln>
                <a:effectLst/>
                <a:uLnTx/>
                <a:uFillTx/>
              </a:rPr>
              <a:t> and </a:t>
            </a:r>
            <a:r>
              <a:rPr kumimoji="0" lang="en-US" sz="1800" b="1" i="0" u="none" strike="noStrike" kern="0" cap="none" spc="0" normalizeH="0" baseline="0" noProof="0" dirty="0">
                <a:ln>
                  <a:noFill/>
                </a:ln>
                <a:effectLst/>
                <a:uLnTx/>
                <a:uFillTx/>
              </a:rPr>
              <a:t>2.0</a:t>
            </a:r>
            <a:r>
              <a:rPr kumimoji="0" lang="en-US" sz="1800" b="0" i="0" u="none" strike="noStrike" kern="0" cap="none" spc="0" normalizeH="0" baseline="0" noProof="0" dirty="0">
                <a:ln>
                  <a:noFill/>
                </a:ln>
                <a:effectLst/>
                <a:uLnTx/>
                <a:uFillTx/>
              </a:rPr>
              <a:t> the same way</a:t>
            </a:r>
          </a:p>
        </p:txBody>
      </p:sp>
    </p:spTree>
    <p:extLst>
      <p:ext uri="{BB962C8B-B14F-4D97-AF65-F5344CB8AC3E}">
        <p14:creationId xmlns:p14="http://schemas.microsoft.com/office/powerpoint/2010/main" val="29278195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Some practice examples</a:t>
            </a:r>
          </a:p>
        </p:txBody>
      </p:sp>
      <p:sp>
        <p:nvSpPr>
          <p:cNvPr id="16387" name="Content Placeholder 2"/>
          <p:cNvSpPr>
            <a:spLocks noGrp="1"/>
          </p:cNvSpPr>
          <p:nvPr>
            <p:ph idx="1"/>
          </p:nvPr>
        </p:nvSpPr>
        <p:spPr/>
        <p:txBody>
          <a:bodyPr/>
          <a:lstStyle/>
          <a:p>
            <a:r>
              <a:rPr lang="en-US" sz="2400" dirty="0"/>
              <a:t>Use Python expressions to compute the following:</a:t>
            </a:r>
          </a:p>
          <a:p>
            <a:pPr lvl="1"/>
            <a:r>
              <a:rPr lang="en-US" sz="1600" dirty="0"/>
              <a:t>You want to paint a rectangular living room whose floor is 20’ by 18’.  The ceiling is 10’ high.  What is this room’s paintable wall area, in square feet (excluding the floor and ceiling)?</a:t>
            </a:r>
          </a:p>
          <a:p>
            <a:pPr lvl="1"/>
            <a:r>
              <a:rPr lang="en-US" sz="1600" dirty="0"/>
              <a:t>The formula for computing how much money you have in a bank account that pays interest compounded annually is </a:t>
            </a:r>
            <a:r>
              <a:rPr lang="en-US" sz="1600" i="1" dirty="0"/>
              <a:t>P</a:t>
            </a:r>
            <a:r>
              <a:rPr lang="en-US" sz="1600" dirty="0"/>
              <a:t>(</a:t>
            </a:r>
            <a:r>
              <a:rPr lang="en-US" sz="1600" i="1" dirty="0"/>
              <a:t>t</a:t>
            </a:r>
            <a:r>
              <a:rPr lang="en-US" sz="1600" dirty="0"/>
              <a:t>) = </a:t>
            </a:r>
            <a:r>
              <a:rPr lang="en-US" sz="1600" i="1" dirty="0"/>
              <a:t>P</a:t>
            </a:r>
            <a:r>
              <a:rPr lang="en-US" sz="1600" baseline="-25000" dirty="0"/>
              <a:t>0</a:t>
            </a:r>
            <a:r>
              <a:rPr lang="en-US" sz="1600" dirty="0"/>
              <a:t>(1 + </a:t>
            </a:r>
            <a:r>
              <a:rPr lang="en-US" sz="1600" i="1" dirty="0"/>
              <a:t>r</a:t>
            </a:r>
            <a:r>
              <a:rPr lang="en-US" sz="1600" dirty="0"/>
              <a:t>)</a:t>
            </a:r>
            <a:r>
              <a:rPr lang="en-US" sz="1600" i="1" baseline="30000" dirty="0"/>
              <a:t>t</a:t>
            </a:r>
            <a:r>
              <a:rPr lang="en-US" sz="1600" dirty="0"/>
              <a:t>, where </a:t>
            </a:r>
            <a:r>
              <a:rPr lang="en-US" sz="1600" i="1" dirty="0"/>
              <a:t>P</a:t>
            </a:r>
            <a:r>
              <a:rPr lang="en-US" sz="1600" dirty="0"/>
              <a:t>(</a:t>
            </a:r>
            <a:r>
              <a:rPr lang="en-US" sz="1600" i="1" dirty="0"/>
              <a:t>t</a:t>
            </a:r>
            <a:r>
              <a:rPr lang="en-US" sz="1600" dirty="0"/>
              <a:t>) is the amount of money after </a:t>
            </a:r>
            <a:r>
              <a:rPr lang="en-US" sz="1600" i="1" dirty="0"/>
              <a:t>t</a:t>
            </a:r>
            <a:r>
              <a:rPr lang="en-US" sz="1600" dirty="0"/>
              <a:t> years, </a:t>
            </a:r>
            <a:r>
              <a:rPr lang="en-US" sz="1600" i="1" dirty="0"/>
              <a:t>P</a:t>
            </a:r>
            <a:r>
              <a:rPr lang="en-US" sz="1600" baseline="-25000" dirty="0"/>
              <a:t>0</a:t>
            </a:r>
            <a:r>
              <a:rPr lang="en-US" sz="1600" dirty="0"/>
              <a:t> is the starting principal (how much money you initially have), </a:t>
            </a:r>
            <a:r>
              <a:rPr lang="en-US" sz="1600" i="1" dirty="0"/>
              <a:t>r</a:t>
            </a:r>
            <a:r>
              <a:rPr lang="en-US" sz="1600" dirty="0"/>
              <a:t> is the annual interest rate (expressed as a decimal), and </a:t>
            </a:r>
            <a:r>
              <a:rPr lang="en-US" sz="1600" i="1" dirty="0"/>
              <a:t>t</a:t>
            </a:r>
            <a:r>
              <a:rPr lang="en-US" sz="1600" dirty="0"/>
              <a:t> is the number of years.  How much money will you have after 10 years if you deposit $2500 today into an account that pays 4% annual interest?</a:t>
            </a:r>
          </a:p>
          <a:p>
            <a:pPr lvl="1"/>
            <a:r>
              <a:rPr lang="en-US" sz="1600" dirty="0"/>
              <a:t>Find a combination of quarters, dimes, nickels, and pennies that add up to 63¢ (Hint: use the // and % operators).</a:t>
            </a:r>
          </a:p>
        </p:txBody>
      </p:sp>
    </p:spTree>
    <p:extLst>
      <p:ext uri="{BB962C8B-B14F-4D97-AF65-F5344CB8AC3E}">
        <p14:creationId xmlns:p14="http://schemas.microsoft.com/office/powerpoint/2010/main" val="3407805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t>Translating computer languages</a:t>
            </a:r>
          </a:p>
        </p:txBody>
      </p:sp>
      <p:sp>
        <p:nvSpPr>
          <p:cNvPr id="4099" name="Content Placeholder 2"/>
          <p:cNvSpPr>
            <a:spLocks noGrp="1"/>
          </p:cNvSpPr>
          <p:nvPr>
            <p:ph idx="1"/>
          </p:nvPr>
        </p:nvSpPr>
        <p:spPr>
          <a:xfrm>
            <a:off x="838200" y="1981200"/>
            <a:ext cx="7924800" cy="4105275"/>
          </a:xfrm>
        </p:spPr>
        <p:txBody>
          <a:bodyPr/>
          <a:lstStyle/>
          <a:p>
            <a:r>
              <a:rPr lang="en-US"/>
              <a:t>A CPU can’t understand source code directly!</a:t>
            </a:r>
          </a:p>
          <a:p>
            <a:pPr lvl="1"/>
            <a:r>
              <a:rPr lang="en-US"/>
              <a:t>A separate program called a </a:t>
            </a:r>
            <a:r>
              <a:rPr lang="en-US" b="1"/>
              <a:t>compiler</a:t>
            </a:r>
            <a:r>
              <a:rPr lang="en-US"/>
              <a:t> or </a:t>
            </a:r>
            <a:r>
              <a:rPr lang="en-US" b="1"/>
              <a:t>interpreter</a:t>
            </a:r>
            <a:r>
              <a:rPr lang="en-US"/>
              <a:t> must take the source code that you write and translate this into CPU-understandable machine language</a:t>
            </a:r>
          </a:p>
        </p:txBody>
      </p:sp>
      <p:pic>
        <p:nvPicPr>
          <p:cNvPr id="4100" name="Picture 5" descr="programmer"/>
          <p:cNvPicPr>
            <a:picLocks noChangeAspect="1" noChangeArrowheads="1"/>
          </p:cNvPicPr>
          <p:nvPr/>
        </p:nvPicPr>
        <p:blipFill>
          <a:blip r:embed="rId2" cstate="print"/>
          <a:srcRect/>
          <a:stretch>
            <a:fillRect/>
          </a:stretch>
        </p:blipFill>
        <p:spPr bwMode="auto">
          <a:xfrm>
            <a:off x="381000" y="4800600"/>
            <a:ext cx="990600" cy="674688"/>
          </a:xfrm>
          <a:prstGeom prst="rect">
            <a:avLst/>
          </a:prstGeom>
          <a:noFill/>
          <a:ln w="9525">
            <a:noFill/>
            <a:miter lim="800000"/>
            <a:headEnd/>
            <a:tailEnd/>
          </a:ln>
        </p:spPr>
      </p:pic>
      <p:sp>
        <p:nvSpPr>
          <p:cNvPr id="4101" name="Line 7"/>
          <p:cNvSpPr>
            <a:spLocks noChangeShapeType="1"/>
          </p:cNvSpPr>
          <p:nvPr/>
        </p:nvSpPr>
        <p:spPr bwMode="auto">
          <a:xfrm>
            <a:off x="1371600" y="5105400"/>
            <a:ext cx="457200" cy="0"/>
          </a:xfrm>
          <a:prstGeom prst="line">
            <a:avLst/>
          </a:prstGeom>
          <a:noFill/>
          <a:ln w="9525">
            <a:solidFill>
              <a:schemeClr val="tx1"/>
            </a:solidFill>
            <a:round/>
            <a:headEnd/>
            <a:tailEnd type="triangle" w="med" len="med"/>
          </a:ln>
        </p:spPr>
        <p:txBody>
          <a:bodyPr/>
          <a:lstStyle/>
          <a:p>
            <a:endParaRPr lang="en-US"/>
          </a:p>
        </p:txBody>
      </p:sp>
      <p:pic>
        <p:nvPicPr>
          <p:cNvPr id="4102" name="Picture 9" descr="caleb_larsen_source_code"/>
          <p:cNvPicPr>
            <a:picLocks noChangeAspect="1" noChangeArrowheads="1"/>
          </p:cNvPicPr>
          <p:nvPr/>
        </p:nvPicPr>
        <p:blipFill>
          <a:blip r:embed="rId3" cstate="print"/>
          <a:srcRect b="31396"/>
          <a:stretch>
            <a:fillRect/>
          </a:stretch>
        </p:blipFill>
        <p:spPr bwMode="auto">
          <a:xfrm>
            <a:off x="1828800" y="4191000"/>
            <a:ext cx="2895600" cy="1838325"/>
          </a:xfrm>
          <a:prstGeom prst="rect">
            <a:avLst/>
          </a:prstGeom>
          <a:noFill/>
          <a:ln w="9525">
            <a:noFill/>
            <a:miter lim="800000"/>
            <a:headEnd/>
            <a:tailEnd/>
          </a:ln>
        </p:spPr>
      </p:pic>
      <p:sp>
        <p:nvSpPr>
          <p:cNvPr id="4103" name="Text Box 10"/>
          <p:cNvSpPr txBox="1">
            <a:spLocks noChangeArrowheads="1"/>
          </p:cNvSpPr>
          <p:nvPr/>
        </p:nvSpPr>
        <p:spPr bwMode="auto">
          <a:xfrm>
            <a:off x="1524000" y="6019800"/>
            <a:ext cx="3733800" cy="581025"/>
          </a:xfrm>
          <a:prstGeom prst="rect">
            <a:avLst/>
          </a:prstGeom>
          <a:noFill/>
          <a:ln w="9525">
            <a:noFill/>
            <a:miter lim="800000"/>
            <a:headEnd/>
            <a:tailEnd/>
          </a:ln>
        </p:spPr>
        <p:txBody>
          <a:bodyPr>
            <a:spAutoFit/>
          </a:bodyPr>
          <a:lstStyle/>
          <a:p>
            <a:pPr algn="ctr">
              <a:spcBef>
                <a:spcPct val="50000"/>
              </a:spcBef>
            </a:pPr>
            <a:r>
              <a:rPr lang="en-US" sz="1600" b="1"/>
              <a:t>source code</a:t>
            </a:r>
            <a:br>
              <a:rPr lang="en-US" sz="1600" b="1"/>
            </a:br>
            <a:r>
              <a:rPr lang="en-US" sz="1600" b="1"/>
              <a:t>(high-level programming language)</a:t>
            </a:r>
          </a:p>
        </p:txBody>
      </p:sp>
      <p:sp>
        <p:nvSpPr>
          <p:cNvPr id="4104" name="Line 11"/>
          <p:cNvSpPr>
            <a:spLocks noChangeShapeType="1"/>
          </p:cNvSpPr>
          <p:nvPr/>
        </p:nvSpPr>
        <p:spPr bwMode="auto">
          <a:xfrm>
            <a:off x="4724400" y="5105400"/>
            <a:ext cx="457200" cy="0"/>
          </a:xfrm>
          <a:prstGeom prst="line">
            <a:avLst/>
          </a:prstGeom>
          <a:noFill/>
          <a:ln w="9525">
            <a:solidFill>
              <a:schemeClr val="tx1"/>
            </a:solidFill>
            <a:round/>
            <a:headEnd/>
            <a:tailEnd type="triangle" w="med" len="med"/>
          </a:ln>
        </p:spPr>
        <p:txBody>
          <a:bodyPr/>
          <a:lstStyle/>
          <a:p>
            <a:endParaRPr lang="en-US"/>
          </a:p>
        </p:txBody>
      </p:sp>
      <p:sp>
        <p:nvSpPr>
          <p:cNvPr id="4105" name="Rectangle 12"/>
          <p:cNvSpPr>
            <a:spLocks noChangeArrowheads="1"/>
          </p:cNvSpPr>
          <p:nvPr/>
        </p:nvSpPr>
        <p:spPr bwMode="auto">
          <a:xfrm>
            <a:off x="5181600" y="4724400"/>
            <a:ext cx="1371600" cy="838200"/>
          </a:xfrm>
          <a:prstGeom prst="rect">
            <a:avLst/>
          </a:prstGeom>
          <a:solidFill>
            <a:srgbClr val="99CCFF"/>
          </a:solidFill>
          <a:ln w="9525">
            <a:solidFill>
              <a:schemeClr val="tx1"/>
            </a:solidFill>
            <a:miter lim="800000"/>
            <a:headEnd/>
            <a:tailEnd/>
          </a:ln>
        </p:spPr>
        <p:txBody>
          <a:bodyPr wrap="none" anchor="ctr"/>
          <a:lstStyle/>
          <a:p>
            <a:pPr algn="ctr"/>
            <a:r>
              <a:rPr lang="en-US" sz="1600" b="1"/>
              <a:t>compiler /</a:t>
            </a:r>
            <a:br>
              <a:rPr lang="en-US" sz="1600" b="1"/>
            </a:br>
            <a:r>
              <a:rPr lang="en-US" sz="1600" b="1"/>
              <a:t>interpreter</a:t>
            </a:r>
          </a:p>
        </p:txBody>
      </p:sp>
      <p:sp>
        <p:nvSpPr>
          <p:cNvPr id="4106" name="Line 13"/>
          <p:cNvSpPr>
            <a:spLocks noChangeShapeType="1"/>
          </p:cNvSpPr>
          <p:nvPr/>
        </p:nvSpPr>
        <p:spPr bwMode="auto">
          <a:xfrm>
            <a:off x="6553200" y="5105400"/>
            <a:ext cx="457200" cy="0"/>
          </a:xfrm>
          <a:prstGeom prst="line">
            <a:avLst/>
          </a:prstGeom>
          <a:noFill/>
          <a:ln w="9525">
            <a:solidFill>
              <a:schemeClr val="tx1"/>
            </a:solidFill>
            <a:round/>
            <a:headEnd/>
            <a:tailEnd type="triangle" w="med" len="med"/>
          </a:ln>
        </p:spPr>
        <p:txBody>
          <a:bodyPr/>
          <a:lstStyle/>
          <a:p>
            <a:endParaRPr lang="en-US"/>
          </a:p>
        </p:txBody>
      </p:sp>
      <p:pic>
        <p:nvPicPr>
          <p:cNvPr id="4107" name="Picture 15" descr="wrapping_paper-binary"/>
          <p:cNvPicPr>
            <a:picLocks noChangeAspect="1" noChangeArrowheads="1"/>
          </p:cNvPicPr>
          <p:nvPr/>
        </p:nvPicPr>
        <p:blipFill>
          <a:blip r:embed="rId4" cstate="print"/>
          <a:srcRect t="33333" r="33333"/>
          <a:stretch>
            <a:fillRect/>
          </a:stretch>
        </p:blipFill>
        <p:spPr bwMode="auto">
          <a:xfrm>
            <a:off x="7010400" y="4343400"/>
            <a:ext cx="1524000" cy="1524000"/>
          </a:xfrm>
          <a:prstGeom prst="rect">
            <a:avLst/>
          </a:prstGeom>
          <a:noFill/>
          <a:ln w="9525">
            <a:noFill/>
            <a:miter lim="800000"/>
            <a:headEnd/>
            <a:tailEnd/>
          </a:ln>
        </p:spPr>
      </p:pic>
      <p:sp>
        <p:nvSpPr>
          <p:cNvPr id="4108" name="Text Box 16"/>
          <p:cNvSpPr txBox="1">
            <a:spLocks noChangeArrowheads="1"/>
          </p:cNvSpPr>
          <p:nvPr/>
        </p:nvSpPr>
        <p:spPr bwMode="auto">
          <a:xfrm>
            <a:off x="6705600" y="5943600"/>
            <a:ext cx="2133600" cy="336550"/>
          </a:xfrm>
          <a:prstGeom prst="rect">
            <a:avLst/>
          </a:prstGeom>
          <a:noFill/>
          <a:ln w="9525">
            <a:noFill/>
            <a:miter lim="800000"/>
            <a:headEnd/>
            <a:tailEnd/>
          </a:ln>
        </p:spPr>
        <p:txBody>
          <a:bodyPr>
            <a:spAutoFit/>
          </a:bodyPr>
          <a:lstStyle/>
          <a:p>
            <a:pPr algn="ctr">
              <a:spcBef>
                <a:spcPct val="50000"/>
              </a:spcBef>
            </a:pPr>
            <a:r>
              <a:rPr lang="en-US" sz="1600" b="1"/>
              <a:t>machine language</a:t>
            </a:r>
          </a:p>
        </p:txBody>
      </p:sp>
      <p:sp>
        <p:nvSpPr>
          <p:cNvPr id="4109" name="Text Box 6"/>
          <p:cNvSpPr txBox="1">
            <a:spLocks noChangeArrowheads="1"/>
          </p:cNvSpPr>
          <p:nvPr/>
        </p:nvSpPr>
        <p:spPr bwMode="auto">
          <a:xfrm>
            <a:off x="152400" y="5486400"/>
            <a:ext cx="1524000" cy="336550"/>
          </a:xfrm>
          <a:prstGeom prst="rect">
            <a:avLst/>
          </a:prstGeom>
          <a:noFill/>
          <a:ln w="9525">
            <a:noFill/>
            <a:miter lim="800000"/>
            <a:headEnd/>
            <a:tailEnd/>
          </a:ln>
        </p:spPr>
        <p:txBody>
          <a:bodyPr>
            <a:spAutoFit/>
          </a:bodyPr>
          <a:lstStyle/>
          <a:p>
            <a:pPr algn="ctr">
              <a:spcBef>
                <a:spcPct val="50000"/>
              </a:spcBef>
            </a:pPr>
            <a:r>
              <a:rPr lang="en-US" sz="1600" b="1"/>
              <a:t>programmer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Installing Python</a:t>
            </a:r>
          </a:p>
        </p:txBody>
      </p:sp>
      <p:sp>
        <p:nvSpPr>
          <p:cNvPr id="5123" name="Content Placeholder 2"/>
          <p:cNvSpPr>
            <a:spLocks noGrp="1"/>
          </p:cNvSpPr>
          <p:nvPr>
            <p:ph idx="1"/>
          </p:nvPr>
        </p:nvSpPr>
        <p:spPr/>
        <p:txBody>
          <a:bodyPr/>
          <a:lstStyle/>
          <a:p>
            <a:r>
              <a:rPr lang="en-US" dirty="0"/>
              <a:t>The Python software is available free from </a:t>
            </a:r>
            <a:r>
              <a:rPr lang="en-US" dirty="0">
                <a:hlinkClick r:id="rId2"/>
              </a:rPr>
              <a:t>www.python.org</a:t>
            </a:r>
            <a:endParaRPr lang="en-US" dirty="0"/>
          </a:p>
          <a:p>
            <a:pPr lvl="1"/>
            <a:r>
              <a:rPr lang="en-US" dirty="0"/>
              <a:t>Go to the Downloads section, and pick the appropriate link for your OS – save the file and run it, using the default installation options.  You can safely delete the installation file once installation is complete.</a:t>
            </a:r>
          </a:p>
          <a:p>
            <a:pPr lvl="1"/>
            <a:r>
              <a:rPr lang="en-US" dirty="0"/>
              <a:t>We’ll be using Python </a:t>
            </a:r>
            <a:r>
              <a:rPr lang="en-US" b="1" dirty="0"/>
              <a:t>version 3</a:t>
            </a:r>
            <a:r>
              <a:rPr lang="en-US" dirty="0"/>
              <a:t> for this class</a:t>
            </a:r>
          </a:p>
          <a:p>
            <a:pPr lvl="1"/>
            <a:r>
              <a:rPr lang="en-US" dirty="0"/>
              <a:t>This mainly includes the Python interpreter, which will allow you to run programs written in Python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Python</a:t>
            </a:r>
          </a:p>
        </p:txBody>
      </p:sp>
      <p:sp>
        <p:nvSpPr>
          <p:cNvPr id="3" name="Content Placeholder 2"/>
          <p:cNvSpPr>
            <a:spLocks noGrp="1"/>
          </p:cNvSpPr>
          <p:nvPr>
            <p:ph idx="1"/>
          </p:nvPr>
        </p:nvSpPr>
        <p:spPr/>
        <p:txBody>
          <a:bodyPr/>
          <a:lstStyle/>
          <a:p>
            <a:r>
              <a:rPr lang="en-US" sz="2400" dirty="0"/>
              <a:t>The Python installation also includes a program called </a:t>
            </a:r>
            <a:r>
              <a:rPr lang="en-US" sz="2400" b="1" dirty="0"/>
              <a:t>IDLE</a:t>
            </a:r>
            <a:r>
              <a:rPr lang="en-US" sz="2400" dirty="0"/>
              <a:t>, which is an example of an </a:t>
            </a:r>
            <a:r>
              <a:rPr lang="en-US" sz="2400" b="1" dirty="0"/>
              <a:t>integrated development environment</a:t>
            </a:r>
            <a:r>
              <a:rPr lang="en-US" sz="2400" dirty="0"/>
              <a:t> (</a:t>
            </a:r>
            <a:r>
              <a:rPr lang="en-US" sz="2400" b="1" dirty="0"/>
              <a:t>IDE</a:t>
            </a:r>
            <a:r>
              <a:rPr lang="en-US" sz="2400" dirty="0"/>
              <a:t>)</a:t>
            </a:r>
          </a:p>
          <a:p>
            <a:r>
              <a:rPr lang="en-US" sz="2400" dirty="0"/>
              <a:t>An IDE is a program that makes it easier for a programmer to write code.  IDEs often include:</a:t>
            </a:r>
          </a:p>
          <a:p>
            <a:pPr lvl="1"/>
            <a:r>
              <a:rPr lang="en-US" sz="2000" dirty="0"/>
              <a:t>A </a:t>
            </a:r>
            <a:r>
              <a:rPr lang="en-US" sz="2000" b="1" dirty="0"/>
              <a:t>source code editor</a:t>
            </a:r>
            <a:r>
              <a:rPr lang="en-US" sz="2000" dirty="0"/>
              <a:t> for writing code – sort of like MS Word for programmers.  Source code editors include features like </a:t>
            </a:r>
            <a:r>
              <a:rPr lang="en-US" sz="2000" b="1" dirty="0"/>
              <a:t>syntax highlighting</a:t>
            </a:r>
            <a:r>
              <a:rPr lang="en-US" sz="2000" dirty="0"/>
              <a:t> that make your code easier to read.</a:t>
            </a:r>
          </a:p>
          <a:p>
            <a:pPr lvl="1"/>
            <a:r>
              <a:rPr lang="en-US" sz="2000" dirty="0"/>
              <a:t>Built-in features to allow you to easily run programs you’ve written</a:t>
            </a:r>
          </a:p>
          <a:p>
            <a:pPr lvl="1"/>
            <a:r>
              <a:rPr lang="en-US" sz="2000" b="1" dirty="0"/>
              <a:t>Debuggers</a:t>
            </a:r>
            <a:r>
              <a:rPr lang="en-US" sz="2000" dirty="0"/>
              <a:t> to help you find and correct errors in your code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t>Python’s interactive/script modes</a:t>
            </a:r>
          </a:p>
        </p:txBody>
      </p:sp>
      <p:sp>
        <p:nvSpPr>
          <p:cNvPr id="7171" name="Content Placeholder 2"/>
          <p:cNvSpPr>
            <a:spLocks noGrp="1"/>
          </p:cNvSpPr>
          <p:nvPr>
            <p:ph idx="1"/>
          </p:nvPr>
        </p:nvSpPr>
        <p:spPr/>
        <p:txBody>
          <a:bodyPr/>
          <a:lstStyle/>
          <a:p>
            <a:r>
              <a:rPr lang="en-US"/>
              <a:t>Python can operate in either </a:t>
            </a:r>
            <a:r>
              <a:rPr lang="en-US" b="1"/>
              <a:t>interactive</a:t>
            </a:r>
            <a:r>
              <a:rPr lang="en-US"/>
              <a:t> or </a:t>
            </a:r>
            <a:r>
              <a:rPr lang="en-US" b="1"/>
              <a:t>script</a:t>
            </a:r>
            <a:r>
              <a:rPr lang="en-US"/>
              <a:t> mode</a:t>
            </a:r>
          </a:p>
          <a:p>
            <a:pPr lvl="1"/>
            <a:r>
              <a:rPr lang="en-US"/>
              <a:t>Interactive mode</a:t>
            </a:r>
          </a:p>
          <a:p>
            <a:pPr lvl="2"/>
            <a:r>
              <a:rPr lang="en-US"/>
              <a:t>You type commands directly to the Python interpreter, which runs them and shows you the results immediately</a:t>
            </a:r>
          </a:p>
          <a:p>
            <a:pPr lvl="2"/>
            <a:r>
              <a:rPr lang="en-US"/>
              <a:t>Good for quickly testing small amounts of code</a:t>
            </a:r>
          </a:p>
          <a:p>
            <a:pPr lvl="1"/>
            <a:r>
              <a:rPr lang="en-US"/>
              <a:t>Script mode</a:t>
            </a:r>
          </a:p>
          <a:p>
            <a:pPr lvl="2"/>
            <a:r>
              <a:rPr lang="en-US"/>
              <a:t>You type a sequence of commands into a separate text file and then ask the interpreter to run the whole file</a:t>
            </a:r>
          </a:p>
          <a:p>
            <a:pPr lvl="2"/>
            <a:r>
              <a:rPr lang="en-US"/>
              <a:t>Good for larger programs, or for situations where you want to save the source code for later use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t>Your first Python program</a:t>
            </a:r>
          </a:p>
        </p:txBody>
      </p:sp>
      <p:sp>
        <p:nvSpPr>
          <p:cNvPr id="13315" name="Content Placeholder 2"/>
          <p:cNvSpPr>
            <a:spLocks noGrp="1"/>
          </p:cNvSpPr>
          <p:nvPr>
            <p:ph idx="1"/>
          </p:nvPr>
        </p:nvSpPr>
        <p:spPr/>
        <p:txBody>
          <a:bodyPr/>
          <a:lstStyle/>
          <a:p>
            <a:r>
              <a:rPr lang="en-US"/>
              <a:t>It’s a programming tradition that the first program you write in any language simply displays the phrase “Hello World!” on the screen</a:t>
            </a:r>
          </a:p>
          <a:p>
            <a:r>
              <a:rPr lang="en-US"/>
              <a:t>Once this works, you know that the software has been set up correctly, and you can proceed to writing larger and more interesting programs!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t>First program: interactive mode</a:t>
            </a:r>
          </a:p>
        </p:txBody>
      </p:sp>
      <p:sp>
        <p:nvSpPr>
          <p:cNvPr id="14339" name="Content Placeholder 2"/>
          <p:cNvSpPr>
            <a:spLocks noGrp="1"/>
          </p:cNvSpPr>
          <p:nvPr>
            <p:ph idx="1"/>
          </p:nvPr>
        </p:nvSpPr>
        <p:spPr/>
        <p:txBody>
          <a:bodyPr/>
          <a:lstStyle/>
          <a:p>
            <a:r>
              <a:rPr lang="en-US" dirty="0"/>
              <a:t>To start Python’s interactive mode, simply run the IDLE program</a:t>
            </a:r>
          </a:p>
          <a:p>
            <a:pPr lvl="1"/>
            <a:r>
              <a:rPr lang="en-US" dirty="0"/>
              <a:t>The prompt &gt;&gt;&gt; indicates that Python is ready to accept commands</a:t>
            </a:r>
          </a:p>
          <a:p>
            <a:pPr lvl="1"/>
            <a:r>
              <a:rPr lang="en-US" dirty="0"/>
              <a:t>Type in any Python command followed by Enter, and the interpreter will execute the command</a:t>
            </a:r>
          </a:p>
          <a:p>
            <a:r>
              <a:rPr lang="en-US" dirty="0"/>
              <a:t>To exit interactive mode, type </a:t>
            </a:r>
            <a:r>
              <a:rPr lang="en-US" b="1" dirty="0"/>
              <a:t>exit()</a:t>
            </a:r>
            <a:r>
              <a:rPr lang="en-US" dirty="0"/>
              <a:t> (note the parentheses) followed by Enter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t>First program: interactive mode</a:t>
            </a:r>
          </a:p>
        </p:txBody>
      </p:sp>
      <p:sp>
        <p:nvSpPr>
          <p:cNvPr id="15363" name="Content Placeholder 2"/>
          <p:cNvSpPr>
            <a:spLocks noGrp="1"/>
          </p:cNvSpPr>
          <p:nvPr>
            <p:ph idx="1"/>
          </p:nvPr>
        </p:nvSpPr>
        <p:spPr/>
        <p:txBody>
          <a:bodyPr/>
          <a:lstStyle/>
          <a:p>
            <a:r>
              <a:rPr lang="en-US" sz="2400" dirty="0"/>
              <a:t>At the prompt, type</a:t>
            </a:r>
            <a:br>
              <a:rPr lang="en-US" sz="2400" dirty="0"/>
            </a:br>
            <a:br>
              <a:rPr lang="en-US" sz="2400" dirty="0"/>
            </a:br>
            <a:r>
              <a:rPr lang="en-US" sz="2400" b="1" dirty="0">
                <a:latin typeface="Courier New" pitchFamily="49" charset="0"/>
                <a:cs typeface="Courier New" pitchFamily="49" charset="0"/>
              </a:rPr>
              <a:t>print("Hello World!")</a:t>
            </a:r>
            <a:br>
              <a:rPr lang="en-US" sz="2400" dirty="0"/>
            </a:br>
            <a:br>
              <a:rPr lang="en-US" sz="2400" dirty="0"/>
            </a:br>
            <a:r>
              <a:rPr lang="en-US" sz="2400" dirty="0"/>
              <a:t>and press Enter</a:t>
            </a:r>
          </a:p>
          <a:p>
            <a:r>
              <a:rPr lang="en-US" sz="2400" dirty="0"/>
              <a:t>You’ve just run your first Python program!</a:t>
            </a:r>
          </a:p>
          <a:p>
            <a:r>
              <a:rPr lang="en-US" sz="2400" dirty="0"/>
              <a:t>As you might’ve guessed, Python’s </a:t>
            </a:r>
            <a:r>
              <a:rPr lang="en-US" sz="2400" b="1" dirty="0"/>
              <a:t>print</a:t>
            </a:r>
            <a:r>
              <a:rPr lang="en-US" sz="2400" dirty="0"/>
              <a:t> command is used to display things on the screen</a:t>
            </a:r>
          </a:p>
          <a:p>
            <a:pPr lvl="1"/>
            <a:r>
              <a:rPr lang="en-US" sz="2000" dirty="0"/>
              <a:t>In this case, the object to display is a </a:t>
            </a:r>
            <a:r>
              <a:rPr lang="en-US" sz="2000" b="1" dirty="0"/>
              <a:t>string</a:t>
            </a:r>
            <a:r>
              <a:rPr lang="en-US" sz="2000" dirty="0"/>
              <a:t> (a sequence of characters)</a:t>
            </a:r>
          </a:p>
          <a:p>
            <a:pPr lvl="1"/>
            <a:r>
              <a:rPr lang="en-US" sz="2000" dirty="0"/>
              <a:t>The double quotes indicate the beginning and ending of the string</a:t>
            </a:r>
          </a:p>
        </p:txBody>
      </p:sp>
    </p:spTree>
  </p:cSld>
  <p:clrMapOvr>
    <a:masterClrMapping/>
  </p:clrMapOvr>
</p:sld>
</file>

<file path=ppt/theme/theme1.xml><?xml version="1.0" encoding="utf-8"?>
<a:theme xmlns:a="http://schemas.openxmlformats.org/drawingml/2006/main" name="LeeModel1">
  <a:themeElements>
    <a:clrScheme name="LeeModel1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LeeModel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rgbClr val="002060"/>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extraClrScheme>
      <a:clrScheme name="LeeModel1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LeeModel1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LeeModel1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LeeModel1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LeeModel1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LeeModel1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LeeModel1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LeeModel1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LeeModel1">
  <a:themeElements>
    <a:clrScheme name="LeeModel1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LeeModel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rgbClr val="002060"/>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extraClrScheme>
      <a:clrScheme name="LeeModel1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LeeModel1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LeeModel1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LeeModel1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LeeModel1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LeeModel1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LeeModel1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LeeModel1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CS_Retreat_Slide_Template</Template>
  <TotalTime>2143</TotalTime>
  <Words>1545</Words>
  <Application>Microsoft Office PowerPoint</Application>
  <PresentationFormat>On-screen Show (4:3)</PresentationFormat>
  <Paragraphs>152</Paragraphs>
  <Slides>22</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22</vt:i4>
      </vt:variant>
    </vt:vector>
  </HeadingPairs>
  <TitlesOfParts>
    <vt:vector size="27" baseType="lpstr">
      <vt:lpstr>Arial</vt:lpstr>
      <vt:lpstr>Courier New</vt:lpstr>
      <vt:lpstr>Wingdings</vt:lpstr>
      <vt:lpstr>LeeModel1</vt:lpstr>
      <vt:lpstr>1_LeeModel1</vt:lpstr>
      <vt:lpstr>Getting Started with Python</vt:lpstr>
      <vt:lpstr>Programming languages</vt:lpstr>
      <vt:lpstr>Translating computer languages</vt:lpstr>
      <vt:lpstr>Installing Python</vt:lpstr>
      <vt:lpstr>Installing Python</vt:lpstr>
      <vt:lpstr>Python’s interactive/script modes</vt:lpstr>
      <vt:lpstr>Your first Python program</vt:lpstr>
      <vt:lpstr>First program: interactive mode</vt:lpstr>
      <vt:lpstr>First program: interactive mode</vt:lpstr>
      <vt:lpstr>First program: script mode</vt:lpstr>
      <vt:lpstr>First program: script mode</vt:lpstr>
      <vt:lpstr>Debugging</vt:lpstr>
      <vt:lpstr>Debugging</vt:lpstr>
      <vt:lpstr>Introduction to Data Types and Expressions</vt:lpstr>
      <vt:lpstr>print, revisited</vt:lpstr>
      <vt:lpstr>Data types</vt:lpstr>
      <vt:lpstr>Data types</vt:lpstr>
      <vt:lpstr>Constructing expressions</vt:lpstr>
      <vt:lpstr>Note on the multiplication operator</vt:lpstr>
      <vt:lpstr>Mixing int and float</vt:lpstr>
      <vt:lpstr>Mixing int and float</vt:lpstr>
      <vt:lpstr>Some practice examples</vt:lpstr>
    </vt:vector>
  </TitlesOfParts>
  <Company>University Of memphis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Boolean Logic</dc:title>
  <dc:creator>Lee McCauley</dc:creator>
  <cp:lastModifiedBy>Top</cp:lastModifiedBy>
  <cp:revision>200</cp:revision>
  <dcterms:created xsi:type="dcterms:W3CDTF">2007-01-30T15:49:58Z</dcterms:created>
  <dcterms:modified xsi:type="dcterms:W3CDTF">2016-09-13T20:56:13Z</dcterms:modified>
</cp:coreProperties>
</file>