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19" r:id="rId3"/>
    <p:sldId id="326" r:id="rId4"/>
    <p:sldId id="327" r:id="rId5"/>
    <p:sldId id="328" r:id="rId6"/>
    <p:sldId id="330" r:id="rId7"/>
    <p:sldId id="329" r:id="rId8"/>
    <p:sldId id="332" r:id="rId9"/>
    <p:sldId id="333" r:id="rId10"/>
    <p:sldId id="334" r:id="rId11"/>
    <p:sldId id="335" r:id="rId12"/>
    <p:sldId id="33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D2C12-D2D7-4060-8310-1EBEC16BA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E144-7FFB-4FA5-9FF3-D9D0BD196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08A7-E335-4A13-9210-9B9B75686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1586D-264F-4855-8AE6-D336DF1FE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EABC1-F89E-424F-82AD-5B84B06B5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F38A4-DA4E-4888-8FB4-3B7C18959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D7CF9-9EF9-48F6-8A21-EB9F182F9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A4A7D-E4EB-4A6D-B79D-95D901B7A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65641-14D8-4BE5-80B7-EA736EEB5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66C70-2739-4F98-B9E4-395245AF4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77338-6D1A-4B98-9E45-2527BDCD9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4AA9F-991E-4526-B09D-3411AB8B3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C37AD090-6A27-48DE-A3BD-B614038B9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/>
              <a:t>Data Types and Expressions, continued…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be wondering… why not just do this instead?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print("F" + "0")</a:t>
            </a:r>
          </a:p>
          <a:p>
            <a:endParaRPr lang="en-US" dirty="0"/>
          </a:p>
          <a:p>
            <a:r>
              <a:rPr lang="en-US" dirty="0"/>
              <a:t>That also works in this case!  But once we get to </a:t>
            </a:r>
            <a:r>
              <a:rPr lang="en-US" b="1" dirty="0"/>
              <a:t>variables</a:t>
            </a:r>
            <a:r>
              <a:rPr lang="en-US" dirty="0"/>
              <a:t> later in the course, we’ll see that </a:t>
            </a:r>
            <a:r>
              <a:rPr lang="en-US" b="1" dirty="0" err="1"/>
              <a:t>str</a:t>
            </a:r>
            <a:r>
              <a:rPr lang="en-US" b="1" dirty="0"/>
              <a:t>()</a:t>
            </a:r>
            <a:r>
              <a:rPr lang="en-US" dirty="0"/>
              <a:t> still works for variables, whereas simply adding quotes does not.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1219200"/>
            <a:ext cx="7924800" cy="838200"/>
          </a:xfrm>
        </p:spPr>
        <p:txBody>
          <a:bodyPr/>
          <a:lstStyle/>
          <a:p>
            <a:r>
              <a:rPr lang="en-US" dirty="0"/>
              <a:t>Concatenating strings and</a:t>
            </a:r>
            <a:br>
              <a:rPr lang="en-US" dirty="0"/>
            </a:br>
            <a:r>
              <a:rPr lang="en-US" dirty="0"/>
              <a:t>non-strings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Certain sequences of characters have special meanings when used within a string.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\n</a:t>
            </a:r>
            <a:r>
              <a:rPr lang="en-US" sz="2000" dirty="0"/>
              <a:t>	means "new line"</a:t>
            </a:r>
            <a:br>
              <a:rPr lang="en-US" sz="2000" dirty="0"/>
            </a:br>
            <a:r>
              <a:rPr lang="en-US" sz="2000" b="1" dirty="0"/>
              <a:t>\t</a:t>
            </a:r>
            <a:r>
              <a:rPr lang="en-US" sz="2000" dirty="0"/>
              <a:t>	means "tab"</a:t>
            </a:r>
            <a:br>
              <a:rPr lang="en-US" sz="2000" dirty="0"/>
            </a:br>
            <a:r>
              <a:rPr lang="en-US" sz="2000" b="1" dirty="0"/>
              <a:t>\"</a:t>
            </a:r>
            <a:r>
              <a:rPr lang="en-US" sz="2000" dirty="0"/>
              <a:t> 	means to include a double quote as part of the string</a:t>
            </a:r>
            <a:br>
              <a:rPr lang="en-US" sz="2000" dirty="0"/>
            </a:br>
            <a:r>
              <a:rPr lang="en-US" sz="2000" b="1" dirty="0"/>
              <a:t>\\</a:t>
            </a:r>
            <a:r>
              <a:rPr lang="en-US" sz="2000" dirty="0"/>
              <a:t>	means to include a backslash as part of the string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896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/>
              <a:t>Examples: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print("fluffy\</a:t>
            </a:r>
            <a:r>
              <a:rPr lang="en-US" sz="2000" b="1" dirty="0" err="1"/>
              <a:t>nbears</a:t>
            </a:r>
            <a:r>
              <a:rPr lang="en-US" sz="2000" b="1" dirty="0"/>
              <a:t>")</a:t>
            </a:r>
            <a:r>
              <a:rPr lang="en-US" sz="2000" dirty="0"/>
              <a:t> will display	</a:t>
            </a:r>
            <a:r>
              <a:rPr lang="en-US" sz="2000" b="1" dirty="0"/>
              <a:t>fluffy</a:t>
            </a:r>
            <a:br>
              <a:rPr lang="en-US" sz="2000" b="1" dirty="0"/>
            </a:br>
            <a:r>
              <a:rPr lang="en-US" sz="2000" b="1" dirty="0"/>
              <a:t>					bears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print("fluffy\</a:t>
            </a:r>
            <a:r>
              <a:rPr lang="en-US" sz="2000" b="1" dirty="0" err="1"/>
              <a:t>tsloths</a:t>
            </a:r>
            <a:r>
              <a:rPr lang="en-US" sz="2000" b="1" dirty="0"/>
              <a:t>")</a:t>
            </a:r>
            <a:r>
              <a:rPr lang="en-US" sz="2000" dirty="0"/>
              <a:t> will display	</a:t>
            </a:r>
            <a:r>
              <a:rPr lang="en-US" sz="2000" b="1" dirty="0"/>
              <a:t>fluffy		sloths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print("\"Hello!\"")</a:t>
            </a:r>
            <a:r>
              <a:rPr lang="en-US" sz="2000" dirty="0"/>
              <a:t> will display</a:t>
            </a:r>
            <a:r>
              <a:rPr lang="en-US" sz="2000" b="1" dirty="0"/>
              <a:t>	"Hello!"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print("\"\\n\"")</a:t>
            </a:r>
            <a:r>
              <a:rPr lang="en-US" sz="2000" dirty="0"/>
              <a:t> will display		</a:t>
            </a:r>
            <a:r>
              <a:rPr lang="en-US" sz="2000" b="1" dirty="0"/>
              <a:t>"\n"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of operations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follows the standard mathematical order of operations when it evaluates expressions ("</a:t>
            </a:r>
            <a:r>
              <a:rPr lang="en-US" b="1" dirty="0"/>
              <a:t>PEMDAS</a:t>
            </a:r>
            <a:r>
              <a:rPr lang="en-US" dirty="0"/>
              <a:t>"):</a:t>
            </a:r>
          </a:p>
          <a:p>
            <a:pPr lvl="1"/>
            <a:r>
              <a:rPr lang="en-US" b="1" dirty="0"/>
              <a:t>P</a:t>
            </a:r>
            <a:r>
              <a:rPr lang="en-US" dirty="0"/>
              <a:t>arentheses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xponents</a:t>
            </a:r>
          </a:p>
          <a:p>
            <a:pPr lvl="1"/>
            <a:r>
              <a:rPr lang="en-US" b="1" dirty="0"/>
              <a:t>M</a:t>
            </a:r>
            <a:r>
              <a:rPr lang="en-US" dirty="0"/>
              <a:t>ultiplication / </a:t>
            </a:r>
            <a:r>
              <a:rPr lang="en-US" b="1" dirty="0"/>
              <a:t>M</a:t>
            </a:r>
            <a:r>
              <a:rPr lang="en-US" dirty="0"/>
              <a:t>odulo / </a:t>
            </a:r>
            <a:r>
              <a:rPr lang="en-US" b="1" dirty="0"/>
              <a:t>D</a:t>
            </a:r>
            <a:r>
              <a:rPr lang="en-US" dirty="0"/>
              <a:t>ivision (these have the same precedence... just do them from left to right)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ddition / </a:t>
            </a:r>
            <a:r>
              <a:rPr lang="en-US" b="1" dirty="0"/>
              <a:t>S</a:t>
            </a:r>
            <a:r>
              <a:rPr lang="en-US" dirty="0"/>
              <a:t>ubtraction (these have the same precedence... just do them from left to right)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of operations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Combined with how Python treats data types, order of operations results in some surprising behavior!</a:t>
            </a:r>
          </a:p>
          <a:p>
            <a:r>
              <a:rPr lang="en-US" u="sng"/>
              <a:t>Example:</a:t>
            </a:r>
            <a:r>
              <a:rPr lang="en-US"/>
              <a:t> Use Python to help you convert a temperature from degrees Fahrenheit to degrees Celsius.  The formula for this conversion is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235325" y="5181600"/>
          <a:ext cx="305593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927000" imgH="393480" progId="Equation.3">
                  <p:embed/>
                </p:oleObj>
              </mc:Choice>
              <mc:Fallback>
                <p:oleObj name="Equation" r:id="rId3" imgW="9270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5181600"/>
                        <a:ext cx="3055938" cy="129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of operations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want to convert 88 degrees F to C</a:t>
            </a:r>
          </a:p>
          <a:p>
            <a:r>
              <a:rPr lang="en-US" dirty="0"/>
              <a:t>Check the results from the following (note the integer divisions).  Can you explain how Python got the answers it did?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print( (5//9)*(88-32) )</a:t>
            </a:r>
            <a:br>
              <a:rPr lang="en-US" b="1" dirty="0"/>
            </a:br>
            <a:r>
              <a:rPr lang="en-US" b="1" dirty="0"/>
              <a:t>print( 5//9*(88-32) )</a:t>
            </a:r>
            <a:br>
              <a:rPr lang="en-US" b="1" dirty="0"/>
            </a:br>
            <a:r>
              <a:rPr lang="en-US" b="1" dirty="0"/>
              <a:t>print( 5//9*(88.0-32) )</a:t>
            </a:r>
            <a:br>
              <a:rPr lang="en-US" b="1" dirty="0"/>
            </a:br>
            <a:r>
              <a:rPr lang="en-US" b="1" dirty="0"/>
              <a:t>print( (88.0-32)*5//9 )</a:t>
            </a:r>
            <a:br>
              <a:rPr lang="en-US" b="1" dirty="0"/>
            </a:br>
            <a:r>
              <a:rPr lang="en-US" b="1" dirty="0"/>
              <a:t>print( 5/9*(88-32) 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strings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848600" cy="4105275"/>
          </a:xfrm>
        </p:spPr>
        <p:txBody>
          <a:bodyPr/>
          <a:lstStyle/>
          <a:p>
            <a:r>
              <a:rPr lang="en-US" dirty="0"/>
              <a:t>So far we’ve considered expressions using only </a:t>
            </a:r>
            <a:r>
              <a:rPr lang="en-US" b="1" dirty="0" err="1"/>
              <a:t>int</a:t>
            </a:r>
            <a:r>
              <a:rPr lang="en-US" dirty="0"/>
              <a:t> and </a:t>
            </a:r>
            <a:r>
              <a:rPr lang="en-US" b="1" dirty="0"/>
              <a:t>float</a:t>
            </a:r>
            <a:r>
              <a:rPr lang="en-US" dirty="0"/>
              <a:t> values – what about strings?</a:t>
            </a:r>
          </a:p>
          <a:p>
            <a:r>
              <a:rPr lang="en-US" dirty="0"/>
              <a:t>The + and * operators also work on </a:t>
            </a:r>
            <a:r>
              <a:rPr lang="en-US" b="1" dirty="0" err="1"/>
              <a:t>str</a:t>
            </a:r>
            <a:r>
              <a:rPr lang="en-US" dirty="0"/>
              <a:t> values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+ performs </a:t>
            </a:r>
            <a:r>
              <a:rPr lang="en-US" b="1" dirty="0"/>
              <a:t>concatenation</a:t>
            </a:r>
            <a:r>
              <a:rPr lang="en-US" dirty="0"/>
              <a:t> (combining multiple strings together into a longer string)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performs </a:t>
            </a:r>
            <a:r>
              <a:rPr lang="en-US" b="1" dirty="0"/>
              <a:t>repetition</a:t>
            </a:r>
            <a:r>
              <a:rPr lang="en-US" dirty="0"/>
              <a:t> (duplicating a string for a certain number of times)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strings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848600" cy="4105275"/>
          </a:xfrm>
        </p:spPr>
        <p:txBody>
          <a:bodyPr/>
          <a:lstStyle/>
          <a:p>
            <a:r>
              <a:rPr lang="en-US" dirty="0"/>
              <a:t>When applied to strings, + and * are treated similarly to how they operate on numbers</a:t>
            </a:r>
          </a:p>
          <a:p>
            <a:pPr lvl="1"/>
            <a:r>
              <a:rPr lang="en-US" dirty="0"/>
              <a:t>Order of operations still applies: * is evaluated before +</a:t>
            </a:r>
          </a:p>
          <a:p>
            <a:pPr lvl="1"/>
            <a:r>
              <a:rPr lang="en-US" dirty="0"/>
              <a:t>* is commutative (order doesn’t matter) just like it is with numbers: for example, the expressions</a:t>
            </a:r>
            <a:br>
              <a:rPr lang="en-US" dirty="0"/>
            </a:br>
            <a:r>
              <a:rPr lang="en-US" b="1" dirty="0"/>
              <a:t>3 * "A"</a:t>
            </a:r>
            <a:r>
              <a:rPr lang="en-US" dirty="0"/>
              <a:t> and </a:t>
            </a:r>
            <a:r>
              <a:rPr lang="en-US" b="1" dirty="0"/>
              <a:t>"A" * 3</a:t>
            </a:r>
            <a:r>
              <a:rPr lang="en-US" dirty="0"/>
              <a:t> both result in the string </a:t>
            </a:r>
            <a:r>
              <a:rPr lang="en-US" b="1" dirty="0"/>
              <a:t>"AAA"</a:t>
            </a:r>
          </a:p>
          <a:p>
            <a:pPr lvl="1"/>
            <a:r>
              <a:rPr lang="en-US" dirty="0"/>
              <a:t>Is + with strings also commutative?  No!  The expression  </a:t>
            </a:r>
            <a:r>
              <a:rPr lang="en-US" b="1" dirty="0"/>
              <a:t>"A" + "B"</a:t>
            </a:r>
            <a:r>
              <a:rPr lang="en-US" dirty="0"/>
              <a:t> results in the string </a:t>
            </a:r>
            <a:r>
              <a:rPr lang="en-US" b="1" dirty="0"/>
              <a:t>"AB"</a:t>
            </a:r>
            <a:r>
              <a:rPr lang="en-US" dirty="0"/>
              <a:t>, but </a:t>
            </a:r>
            <a:r>
              <a:rPr lang="en-US" b="1" dirty="0"/>
              <a:t>"B" + "A"</a:t>
            </a:r>
            <a:r>
              <a:rPr lang="en-US" dirty="0"/>
              <a:t> results in the string </a:t>
            </a:r>
            <a:r>
              <a:rPr lang="en-US" b="1" dirty="0"/>
              <a:t>"BA"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strings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/>
              <a:t>Examples:</a:t>
            </a:r>
            <a:br>
              <a:rPr lang="en-US"/>
            </a:br>
            <a:br>
              <a:rPr lang="en-US"/>
            </a:b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44660"/>
              </p:ext>
            </p:extLst>
          </p:nvPr>
        </p:nvGraphicFramePr>
        <p:xfrm>
          <a:off x="1752600" y="2951163"/>
          <a:ext cx="5638800" cy="2590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602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"foo"</a:t>
                      </a:r>
                      <a:r>
                        <a:rPr lang="en-US" baseline="0" dirty="0"/>
                        <a:t> + "bar"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"</a:t>
                      </a:r>
                      <a:r>
                        <a:rPr lang="en-US" dirty="0" err="1"/>
                        <a:t>foobar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"</a:t>
                      </a:r>
                      <a:r>
                        <a:rPr lang="en-US" dirty="0" err="1"/>
                        <a:t>fus</a:t>
                      </a:r>
                      <a:r>
                        <a:rPr lang="en-US" dirty="0"/>
                        <a:t>" + "</a:t>
                      </a:r>
                      <a:r>
                        <a:rPr lang="en-US" dirty="0" err="1"/>
                        <a:t>ro</a:t>
                      </a:r>
                      <a:r>
                        <a:rPr lang="en-US" dirty="0"/>
                        <a:t>" + "dah"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"</a:t>
                      </a:r>
                      <a:r>
                        <a:rPr lang="en-US" dirty="0" err="1"/>
                        <a:t>fusrodah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"1" + "2"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"12"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"hut"*3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"</a:t>
                      </a:r>
                      <a:r>
                        <a:rPr lang="en-US" dirty="0" err="1"/>
                        <a:t>huthuthut</a:t>
                      </a:r>
                      <a:r>
                        <a:rPr lang="en-US" dirty="0"/>
                        <a:t>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5*</a:t>
                      </a:r>
                      <a:r>
                        <a:rPr lang="en-US" baseline="0" dirty="0"/>
                        <a:t>"</a:t>
                      </a:r>
                      <a:r>
                        <a:rPr lang="en-US" dirty="0"/>
                        <a:t>1"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"11111"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"1</a:t>
                      </a:r>
                      <a:r>
                        <a:rPr lang="en-US" baseline="0" dirty="0"/>
                        <a:t>" + "2"*3 + "4"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"12224"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you tell Python to </a:t>
            </a:r>
            <a:r>
              <a:rPr lang="en-US" sz="2400" b="1" dirty="0"/>
              <a:t>print</a:t>
            </a:r>
            <a:r>
              <a:rPr lang="en-US" sz="2400" dirty="0"/>
              <a:t> a string expression, you will not see quotes in the result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print("</a:t>
            </a:r>
            <a:r>
              <a:rPr lang="en-US" sz="2400" b="1" dirty="0" err="1"/>
              <a:t>fus</a:t>
            </a:r>
            <a:r>
              <a:rPr lang="en-US" sz="2400" b="1" dirty="0"/>
              <a:t>" + "</a:t>
            </a:r>
            <a:r>
              <a:rPr lang="en-US" sz="2400" b="1" dirty="0" err="1"/>
              <a:t>ro</a:t>
            </a:r>
            <a:r>
              <a:rPr lang="en-US" sz="2400" b="1" dirty="0"/>
              <a:t>" + "dah")</a:t>
            </a:r>
            <a:r>
              <a:rPr lang="en-US" sz="2400" dirty="0"/>
              <a:t> displays </a:t>
            </a:r>
            <a:r>
              <a:rPr lang="en-US" sz="2400" b="1" dirty="0" err="1"/>
              <a:t>fusrodah</a:t>
            </a:r>
            <a:r>
              <a:rPr lang="en-US" sz="2400" dirty="0"/>
              <a:t>, without quotes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dirty="0"/>
              <a:t>The result of the expression </a:t>
            </a:r>
            <a:r>
              <a:rPr lang="en-US" sz="2400" b="1" dirty="0"/>
              <a:t>"</a:t>
            </a:r>
            <a:r>
              <a:rPr lang="en-US" sz="2400" b="1" dirty="0" err="1"/>
              <a:t>fus</a:t>
            </a:r>
            <a:r>
              <a:rPr lang="en-US" sz="2400" b="1" dirty="0"/>
              <a:t>" + "</a:t>
            </a:r>
            <a:r>
              <a:rPr lang="en-US" sz="2400" b="1" dirty="0" err="1"/>
              <a:t>ro</a:t>
            </a:r>
            <a:r>
              <a:rPr lang="en-US" sz="2400" b="1" dirty="0"/>
              <a:t>" + "dah"</a:t>
            </a:r>
            <a:r>
              <a:rPr lang="en-US" sz="2400" dirty="0"/>
              <a:t> is still a string!  We just don’t see quotes because Python doesn’t show the quotes when printing strings (remember Hello World?)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19200"/>
            <a:ext cx="7924800" cy="838200"/>
          </a:xfrm>
        </p:spPr>
        <p:txBody>
          <a:bodyPr/>
          <a:lstStyle/>
          <a:p>
            <a:r>
              <a:rPr lang="en-US" dirty="0"/>
              <a:t>Concatenating strings and</a:t>
            </a:r>
            <a:br>
              <a:rPr lang="en-US" dirty="0"/>
            </a:br>
            <a:r>
              <a:rPr lang="en-US" dirty="0"/>
              <a:t>non-strings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doesn’t allow you to concatenate a string with a non-string value – for example, </a:t>
            </a:r>
            <a:r>
              <a:rPr lang="en-US" b="1" dirty="0"/>
              <a:t>print("F" + 0)</a:t>
            </a:r>
            <a:r>
              <a:rPr lang="en-US" dirty="0"/>
              <a:t> will give you a syntax error</a:t>
            </a:r>
          </a:p>
          <a:p>
            <a:r>
              <a:rPr lang="en-US" dirty="0"/>
              <a:t>However, you can do this: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print("F" + </a:t>
            </a:r>
            <a:r>
              <a:rPr lang="en-US" b="1" dirty="0" err="1"/>
              <a:t>str</a:t>
            </a:r>
            <a:r>
              <a:rPr lang="en-US" b="1" dirty="0"/>
              <a:t>(0))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</a:t>
            </a:r>
            <a:r>
              <a:rPr lang="en-US" b="1" dirty="0" err="1"/>
              <a:t>str</a:t>
            </a:r>
            <a:r>
              <a:rPr lang="en-US" b="1" dirty="0"/>
              <a:t>()</a:t>
            </a:r>
            <a:r>
              <a:rPr lang="en-US" dirty="0"/>
              <a:t> around the </a:t>
            </a:r>
            <a:r>
              <a:rPr lang="en-US" b="1" dirty="0"/>
              <a:t>0</a:t>
            </a:r>
            <a:r>
              <a:rPr lang="en-US" dirty="0"/>
              <a:t> tells Python to convert the </a:t>
            </a:r>
            <a:r>
              <a:rPr lang="en-US" b="1" dirty="0"/>
              <a:t>0</a:t>
            </a:r>
            <a:r>
              <a:rPr lang="en-US" dirty="0"/>
              <a:t> into a string.  That string is then concatenated with the string </a:t>
            </a:r>
            <a:r>
              <a:rPr lang="en-US" b="1" dirty="0"/>
              <a:t>"F"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2194</TotalTime>
  <Words>390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Wingdings</vt:lpstr>
      <vt:lpstr>LeeModel1</vt:lpstr>
      <vt:lpstr>Equation</vt:lpstr>
      <vt:lpstr>Data Types and Expressions, continued…</vt:lpstr>
      <vt:lpstr>Order of operations</vt:lpstr>
      <vt:lpstr>Order of operations</vt:lpstr>
      <vt:lpstr>Order of operations</vt:lpstr>
      <vt:lpstr>Operations on strings</vt:lpstr>
      <vt:lpstr>Operations on strings</vt:lpstr>
      <vt:lpstr>Operations on strings</vt:lpstr>
      <vt:lpstr>Operations on strings</vt:lpstr>
      <vt:lpstr>Concatenating strings and non-strings</vt:lpstr>
      <vt:lpstr>Concatenating strings and non-strings</vt:lpstr>
      <vt:lpstr>String special characters</vt:lpstr>
      <vt:lpstr>String special characters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Top</cp:lastModifiedBy>
  <cp:revision>240</cp:revision>
  <dcterms:created xsi:type="dcterms:W3CDTF">2007-01-30T15:49:58Z</dcterms:created>
  <dcterms:modified xsi:type="dcterms:W3CDTF">2016-09-19T20:35:45Z</dcterms:modified>
</cp:coreProperties>
</file>