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331" r:id="rId4"/>
    <p:sldId id="332" r:id="rId5"/>
    <p:sldId id="333" r:id="rId6"/>
    <p:sldId id="337" r:id="rId7"/>
    <p:sldId id="338" r:id="rId8"/>
    <p:sldId id="347" r:id="rId9"/>
    <p:sldId id="334" r:id="rId10"/>
    <p:sldId id="335" r:id="rId11"/>
    <p:sldId id="336" r:id="rId12"/>
    <p:sldId id="339" r:id="rId13"/>
    <p:sldId id="342" r:id="rId14"/>
    <p:sldId id="343" r:id="rId15"/>
    <p:sldId id="349" r:id="rId16"/>
    <p:sldId id="348" r:id="rId17"/>
    <p:sldId id="350" r:id="rId18"/>
    <p:sldId id="345" r:id="rId19"/>
    <p:sldId id="34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92B75-E4BB-4E28-A92D-C710E0E0F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53F-6896-48D7-AD70-4BB3BA582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85E0-0D12-4260-AB1D-1CA42D65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7B44E-D9A6-4886-AF49-F9B72A2C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F6E89-8056-462E-A151-1A914408B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2C86-4B88-4841-A507-7AE2A1A58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D4AFC-CEC9-4B62-A23F-A9D12678D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8B68F-C582-4756-946B-244D66A5D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BAC81-CCB8-4D99-AF8A-82C7F88F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1F426-8F98-4314-BBF2-62479BF75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D8D5B-4734-4D21-83D0-FDDEBAA36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BFB03-550D-461C-9A92-85A39FE71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28648F78-0E48-4002-89BE-F9BDDF996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variables in expressions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/>
              <a:t>Example:</a:t>
            </a:r>
          </a:p>
          <a:p>
            <a:pPr>
              <a:buFont typeface="Wingdings" pitchFamily="2" charset="2"/>
              <a:buNone/>
            </a:pPr>
            <a:endParaRPr lang="en-US" sz="2400" u="sng" dirty="0"/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 = 5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area = 3.14159*r**2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would compute the area of a circle with a radius of 5, and store the result into the variable </a:t>
            </a:r>
            <a:r>
              <a:rPr lang="en-US" b="1" dirty="0"/>
              <a:t>area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variables in expressions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/>
              <a:t>Example:</a:t>
            </a:r>
          </a:p>
          <a:p>
            <a:pPr>
              <a:buFont typeface="Wingdings" pitchFamily="2" charset="2"/>
              <a:buNone/>
            </a:pPr>
            <a:endParaRPr lang="en-US" sz="2400" u="sng" dirty="0"/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 = 5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area = 3.14159*R**2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/>
              <a:t>would result in a syntax error, because the variable </a:t>
            </a:r>
            <a:r>
              <a:rPr lang="en-US" b="1" dirty="0"/>
              <a:t>R</a:t>
            </a:r>
            <a:r>
              <a:rPr lang="en-US" dirty="0"/>
              <a:t> does not exist (Python is case-sensitive, so it treats </a:t>
            </a:r>
            <a:r>
              <a:rPr lang="en-US" b="1" dirty="0"/>
              <a:t>r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 as different variables)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variable values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Variable values can (and often do) change throughout a program!</a:t>
            </a:r>
          </a:p>
          <a:p>
            <a:pPr lvl="1"/>
            <a:r>
              <a:rPr lang="en-US" sz="2000" dirty="0"/>
              <a:t>To change the value being stored in a variable, simply write another assignment statement.</a:t>
            </a:r>
          </a:p>
          <a:p>
            <a:pPr lvl="1"/>
            <a:r>
              <a:rPr lang="en-US" sz="2000" dirty="0"/>
              <a:t>Each variable can hold only one value at a time – if you change the value, the old one is overwritten.</a:t>
            </a:r>
          </a:p>
          <a:p>
            <a:r>
              <a:rPr lang="en-US" sz="2400" u="sng" dirty="0"/>
              <a:t>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2.5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"now I’m a string!"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print(x)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would display </a:t>
            </a:r>
            <a:r>
              <a:rPr lang="en-US" sz="2400" b="1" dirty="0"/>
              <a:t>now I’m a string!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variable values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you have a variable named </a:t>
            </a:r>
            <a:r>
              <a:rPr lang="en-US" sz="2400" b="1" dirty="0" err="1"/>
              <a:t>numStudents</a:t>
            </a:r>
            <a:r>
              <a:rPr lang="en-US" sz="2400" dirty="0"/>
              <a:t>, and you want to increase its value by 1</a:t>
            </a:r>
            <a:endParaRPr lang="en-US" dirty="0"/>
          </a:p>
          <a:p>
            <a:r>
              <a:rPr lang="en-US" sz="2400" dirty="0"/>
              <a:t>Common error: just type </a:t>
            </a:r>
            <a:r>
              <a:rPr lang="en-US" sz="2400" b="1" dirty="0" err="1"/>
              <a:t>numStudents</a:t>
            </a:r>
            <a:r>
              <a:rPr lang="en-US" sz="2400" b="1" dirty="0"/>
              <a:t> + 1</a:t>
            </a:r>
            <a:br>
              <a:rPr lang="en-US" sz="2400" b="1" dirty="0"/>
            </a:br>
            <a:r>
              <a:rPr lang="en-US" sz="2400" dirty="0"/>
              <a:t>By itself, </a:t>
            </a:r>
            <a:r>
              <a:rPr lang="en-US" sz="2400" u="sng" dirty="0"/>
              <a:t>this does NOT modify the value of </a:t>
            </a:r>
            <a:r>
              <a:rPr lang="en-US" sz="2400" b="1" u="sng" dirty="0" err="1"/>
              <a:t>numStudents</a:t>
            </a:r>
            <a:r>
              <a:rPr lang="en-US" sz="2400" u="sng" dirty="0"/>
              <a:t>!</a:t>
            </a:r>
            <a:br>
              <a:rPr lang="en-US" sz="2400" u="sng" dirty="0"/>
            </a:br>
            <a:br>
              <a:rPr lang="en-US" sz="2400" u="sng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38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4343400"/>
            <a:ext cx="3581400" cy="1447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Both </a:t>
            </a:r>
            <a:r>
              <a:rPr lang="en-US" b="1" dirty="0"/>
              <a:t>print</a:t>
            </a:r>
            <a:r>
              <a:rPr lang="en-US" dirty="0"/>
              <a:t> statements will display 38 – we have NOT actually changed the value stored in </a:t>
            </a:r>
            <a:r>
              <a:rPr lang="en-US" b="1" dirty="0" err="1"/>
              <a:t>numStudents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variable values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order to change the value being stored in a variable, there </a:t>
            </a:r>
            <a:r>
              <a:rPr lang="en-US" sz="2400" u="sng" dirty="0"/>
              <a:t>must be an assignment statement: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38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800600"/>
            <a:ext cx="4419600" cy="10668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line says “take the current value of </a:t>
            </a:r>
            <a:r>
              <a:rPr lang="en-US" b="1" dirty="0" err="1"/>
              <a:t>numStudents</a:t>
            </a:r>
            <a:r>
              <a:rPr lang="en-US" dirty="0"/>
              <a:t>, add 1 to it, and assign the result back into </a:t>
            </a:r>
            <a:r>
              <a:rPr lang="en-US" b="1" dirty="0" err="1"/>
              <a:t>numStudents</a:t>
            </a:r>
            <a:r>
              <a:rPr lang="en-US" dirty="0"/>
              <a:t>.”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3400" y="4038600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1600" y="4876800"/>
            <a:ext cx="3200400" cy="17526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first </a:t>
            </a:r>
            <a:r>
              <a:rPr lang="en-US" b="1" dirty="0"/>
              <a:t>print</a:t>
            </a:r>
            <a:r>
              <a:rPr lang="en-US" dirty="0"/>
              <a:t> statement will display 38, but the second will display 39 (since we’ve actually changed the value stored in </a:t>
            </a:r>
            <a:r>
              <a:rPr lang="en-US" b="1" dirty="0" err="1"/>
              <a:t>numStudents</a:t>
            </a:r>
            <a:r>
              <a:rPr lang="en-US" dirty="0"/>
              <a:t>).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4038600"/>
            <a:ext cx="0" cy="76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Another common error is to think of the assignment operator = as meaning “is equal to” or “is the same as”</a:t>
            </a:r>
          </a:p>
          <a:p>
            <a:r>
              <a:rPr lang="en-US" sz="2000" u="sng" dirty="0"/>
              <a:t>Example:</a:t>
            </a:r>
            <a:r>
              <a:rPr lang="en-US" sz="2000" dirty="0"/>
              <a:t> Suppose you have the following code: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0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 = 1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y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 = 5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/>
              <a:t>What is the value of </a:t>
            </a:r>
            <a:r>
              <a:rPr lang="en-US" sz="2000" b="1" dirty="0"/>
              <a:t>x</a:t>
            </a:r>
            <a:r>
              <a:rPr lang="en-US" sz="2000" dirty="0"/>
              <a:t> at the end of this code?</a:t>
            </a:r>
          </a:p>
          <a:p>
            <a:pPr lvl="1"/>
            <a:r>
              <a:rPr lang="en-US" sz="1800" dirty="0"/>
              <a:t>You might be tempted to say 5, since </a:t>
            </a:r>
            <a:r>
              <a:rPr lang="en-US" sz="1800" b="1" dirty="0"/>
              <a:t>x = y</a:t>
            </a:r>
            <a:r>
              <a:rPr lang="en-US" sz="1800" dirty="0"/>
              <a:t> </a:t>
            </a:r>
            <a:r>
              <a:rPr lang="en-US" sz="1800" u="sng" dirty="0"/>
              <a:t>seems</a:t>
            </a:r>
            <a:r>
              <a:rPr lang="en-US" sz="1800" dirty="0"/>
              <a:t> like it’s saying “</a:t>
            </a:r>
            <a:r>
              <a:rPr lang="en-US" sz="1800" b="1" dirty="0"/>
              <a:t>x</a:t>
            </a:r>
            <a:r>
              <a:rPr lang="en-US" sz="1800" dirty="0"/>
              <a:t> and </a:t>
            </a:r>
            <a:r>
              <a:rPr lang="en-US" sz="1800" b="1" dirty="0"/>
              <a:t>y</a:t>
            </a:r>
            <a:r>
              <a:rPr lang="en-US" sz="1800" dirty="0"/>
              <a:t> are the same.”  Then, since you’re assigning the value of 5 to </a:t>
            </a:r>
            <a:r>
              <a:rPr lang="en-US" sz="1800" b="1" dirty="0"/>
              <a:t>y</a:t>
            </a:r>
            <a:r>
              <a:rPr lang="en-US" sz="1800" dirty="0"/>
              <a:t>, it seems like </a:t>
            </a:r>
            <a:r>
              <a:rPr lang="en-US" sz="1800" b="1" dirty="0"/>
              <a:t>x</a:t>
            </a:r>
            <a:r>
              <a:rPr lang="en-US" sz="1800" dirty="0"/>
              <a:t> should become 5 as well.</a:t>
            </a:r>
          </a:p>
          <a:p>
            <a:pPr lvl="1"/>
            <a:r>
              <a:rPr lang="en-US" sz="1800" dirty="0"/>
              <a:t>But that’s not how variable assignment works!  </a:t>
            </a:r>
            <a:r>
              <a:rPr lang="en-US" sz="1800" b="1" dirty="0"/>
              <a:t>x</a:t>
            </a:r>
            <a:r>
              <a:rPr lang="en-US" sz="1800" dirty="0"/>
              <a:t> is actually 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Line by line analysis: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0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/>
              <a:t>“Create a new variable named </a:t>
            </a:r>
            <a:r>
              <a:rPr lang="en-US" sz="2000" b="1" dirty="0"/>
              <a:t>x</a:t>
            </a:r>
            <a:r>
              <a:rPr lang="en-US" sz="2000" dirty="0"/>
              <a:t>, and assign it a value of 0.”</a:t>
            </a:r>
            <a:br>
              <a:rPr lang="en-US" sz="2000" dirty="0"/>
            </a:br>
            <a:r>
              <a:rPr lang="en-US" sz="2000" dirty="0"/>
              <a:t>Current variables: </a:t>
            </a:r>
            <a:r>
              <a:rPr lang="en-US" sz="2000" b="1" dirty="0"/>
              <a:t>x</a:t>
            </a:r>
            <a:r>
              <a:rPr lang="en-US" sz="2000" dirty="0"/>
              <a:t> (value = 0)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 = 1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/>
              <a:t>“Create a new variable named </a:t>
            </a:r>
            <a:r>
              <a:rPr lang="en-US" sz="2000" b="1" dirty="0"/>
              <a:t>y</a:t>
            </a:r>
            <a:r>
              <a:rPr lang="en-US" sz="2000" dirty="0"/>
              <a:t>, and assign it a value of 1.”</a:t>
            </a:r>
            <a:br>
              <a:rPr lang="en-US" sz="2000" dirty="0"/>
            </a:br>
            <a:r>
              <a:rPr lang="en-US" sz="2000" dirty="0"/>
              <a:t>Current variables: </a:t>
            </a:r>
            <a:r>
              <a:rPr lang="en-US" sz="2000" b="1" dirty="0"/>
              <a:t>x</a:t>
            </a:r>
            <a:r>
              <a:rPr lang="en-US" sz="2000" dirty="0"/>
              <a:t> (value = 0), </a:t>
            </a:r>
            <a:r>
              <a:rPr lang="en-US" sz="2000" b="1" dirty="0"/>
              <a:t>y</a:t>
            </a:r>
            <a:r>
              <a:rPr lang="en-US" sz="2000" dirty="0"/>
              <a:t> (value = 1)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Line by line analysis, cont’d.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y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/>
              <a:t>“Replace the value of </a:t>
            </a:r>
            <a:r>
              <a:rPr lang="en-US" sz="2000" b="1" dirty="0"/>
              <a:t>x</a:t>
            </a:r>
            <a:r>
              <a:rPr lang="en-US" sz="2000" dirty="0"/>
              <a:t> with the value currently stored in </a:t>
            </a:r>
            <a:r>
              <a:rPr lang="en-US" sz="2000" b="1" dirty="0"/>
              <a:t>y</a:t>
            </a:r>
            <a:r>
              <a:rPr lang="en-US" sz="2000" dirty="0"/>
              <a:t>.”</a:t>
            </a:r>
            <a:br>
              <a:rPr lang="en-US" sz="2000" dirty="0"/>
            </a:br>
            <a:r>
              <a:rPr lang="en-US" sz="2000" dirty="0"/>
              <a:t>Current variables: </a:t>
            </a:r>
            <a:r>
              <a:rPr lang="en-US" sz="2000" b="1" dirty="0"/>
              <a:t>x</a:t>
            </a:r>
            <a:r>
              <a:rPr lang="en-US" sz="2000" dirty="0"/>
              <a:t> (value = 1), </a:t>
            </a:r>
            <a:r>
              <a:rPr lang="en-US" sz="2000" b="1" dirty="0"/>
              <a:t>y</a:t>
            </a:r>
            <a:r>
              <a:rPr lang="en-US" sz="2000" dirty="0"/>
              <a:t> (value = 1)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 = 5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/>
              <a:t>“Replace the value of </a:t>
            </a:r>
            <a:r>
              <a:rPr lang="en-US" sz="2000" b="1" dirty="0"/>
              <a:t>y</a:t>
            </a:r>
            <a:r>
              <a:rPr lang="en-US" sz="2000" dirty="0"/>
              <a:t> with 5.”</a:t>
            </a:r>
            <a:br>
              <a:rPr lang="en-US" sz="2000" dirty="0"/>
            </a:br>
            <a:r>
              <a:rPr lang="en-US" sz="2000" dirty="0"/>
              <a:t>Current variables: </a:t>
            </a:r>
            <a:r>
              <a:rPr lang="en-US" sz="2000" b="1" dirty="0"/>
              <a:t>x</a:t>
            </a:r>
            <a:r>
              <a:rPr lang="en-US" sz="2000" dirty="0"/>
              <a:t> (value = 1), </a:t>
            </a:r>
            <a:r>
              <a:rPr lang="en-US" sz="2000" b="1" dirty="0"/>
              <a:t>y</a:t>
            </a:r>
            <a:r>
              <a:rPr lang="en-US" sz="2000" dirty="0"/>
              <a:t> (value = 5)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last line modifies only </a:t>
            </a:r>
            <a:r>
              <a:rPr lang="en-US" sz="2000" b="1" dirty="0"/>
              <a:t>y</a:t>
            </a:r>
            <a:r>
              <a:rPr lang="en-US" sz="2000" dirty="0"/>
              <a:t>!  It does not affect </a:t>
            </a:r>
            <a:r>
              <a:rPr lang="en-US" sz="2000" b="1" dirty="0"/>
              <a:t>x</a:t>
            </a:r>
            <a:r>
              <a:rPr lang="en-US" sz="2000" dirty="0"/>
              <a:t> in any way.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 far the Python code we’ve written has been quite simple.  As programs get more involved, it’s important that you include </a:t>
            </a:r>
            <a:r>
              <a:rPr lang="en-US" sz="2400" b="1" dirty="0"/>
              <a:t>comments</a:t>
            </a:r>
            <a:r>
              <a:rPr lang="en-US" sz="2400" dirty="0"/>
              <a:t> in your code.</a:t>
            </a:r>
          </a:p>
          <a:p>
            <a:r>
              <a:rPr lang="en-US" sz="2400" dirty="0"/>
              <a:t>Comments allow you to write notes about what the code is doing (for the benefit of both yourself, and other people who may read your code)</a:t>
            </a:r>
          </a:p>
          <a:p>
            <a:pPr lvl="1"/>
            <a:r>
              <a:rPr lang="en-US" sz="2000" dirty="0"/>
              <a:t>The Python interpreter ignores comments, so they can be written in any language or format that you want</a:t>
            </a:r>
          </a:p>
          <a:p>
            <a:r>
              <a:rPr lang="en-US" sz="2400" dirty="0"/>
              <a:t>To add a comment to a program, just write a #</a:t>
            </a:r>
          </a:p>
          <a:p>
            <a:pPr lvl="1"/>
            <a:r>
              <a:rPr lang="en-US" sz="2000" dirty="0"/>
              <a:t>Python will ignore anything after the # on that line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with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Python program that uses variables to solve this problem: (see posted solution on </a:t>
            </a:r>
            <a:r>
              <a:rPr lang="en-US" sz="2400" dirty="0" err="1"/>
              <a:t>eCourseware</a:t>
            </a:r>
            <a:r>
              <a:rPr lang="en-US" sz="2400" dirty="0"/>
              <a:t>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Suppose you depart your home for a run at 7:24:08 pm.  You warm up with 1 mile at a pace of 12:37 (12 minutes, 37 seconds), followed by 3 miles at a 8:13 pace, followed by 1 mile of cool down at a 20:28 pace.  What time is it when you finish the run?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  <a:endParaRPr lang="en-US" b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343400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b="1"/>
              <a:t>variable</a:t>
            </a:r>
            <a:r>
              <a:rPr lang="en-US"/>
              <a:t> is a named value that you can access later in the program</a:t>
            </a:r>
          </a:p>
          <a:p>
            <a:pPr lvl="1" eaLnBrk="1" hangingPunct="1"/>
            <a:r>
              <a:rPr lang="en-US"/>
              <a:t>Technically a variable is just a named location in memory – you are storing some information in a particular memory address and giving it a name so that you can retrieve that information later</a:t>
            </a:r>
          </a:p>
          <a:p>
            <a:pPr lvl="1" eaLnBrk="1" hangingPunct="1"/>
            <a:r>
              <a:rPr lang="en-US"/>
              <a:t>Very useful for many things – we’ll see numerous applications of variables throughout the rest of the class!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variable in Python, simply give it a name and </a:t>
            </a:r>
            <a:r>
              <a:rPr lang="en-US" sz="2400" b="1" dirty="0"/>
              <a:t>assign</a:t>
            </a:r>
            <a:r>
              <a:rPr lang="en-US" sz="2400" dirty="0"/>
              <a:t> it a value, using the syntax</a:t>
            </a:r>
            <a:br>
              <a:rPr lang="en-US" sz="2400" dirty="0"/>
            </a:br>
            <a:br>
              <a:rPr lang="en-US" sz="2400" dirty="0"/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[name] = [value or expression]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dirty="0"/>
              <a:t>The variable name can be almost any combination of letters, numbers, and underscores, as long as:</a:t>
            </a:r>
          </a:p>
          <a:p>
            <a:pPr lvl="1"/>
            <a:r>
              <a:rPr lang="en-US" sz="2000" dirty="0"/>
              <a:t>It doesn’t begin with a number</a:t>
            </a:r>
          </a:p>
          <a:p>
            <a:pPr lvl="1"/>
            <a:r>
              <a:rPr lang="en-US" sz="2000" dirty="0"/>
              <a:t>It doesn’t contain spaces</a:t>
            </a:r>
          </a:p>
          <a:p>
            <a:pPr lvl="1"/>
            <a:r>
              <a:rPr lang="en-US" sz="2000" dirty="0"/>
              <a:t>It doesn’t conflict with one of Python’s </a:t>
            </a:r>
            <a:r>
              <a:rPr lang="en-US" sz="2000" b="1" dirty="0"/>
              <a:t>keywords</a:t>
            </a:r>
            <a:r>
              <a:rPr lang="en-US" sz="2000" dirty="0"/>
              <a:t> or </a:t>
            </a:r>
            <a:r>
              <a:rPr lang="en-US" sz="2000" b="1" dirty="0"/>
              <a:t>reserved words</a:t>
            </a:r>
            <a:r>
              <a:rPr lang="en-US" sz="2000" dirty="0"/>
              <a:t> (words that have specific meanings to Python)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895600"/>
            <a:ext cx="2895600" cy="838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= sign is known as the </a:t>
            </a:r>
            <a:r>
              <a:rPr lang="en-US" b="1" dirty="0"/>
              <a:t>assignment operator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numStudents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38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creates a variable named </a:t>
            </a:r>
            <a:r>
              <a:rPr lang="en-US" sz="2400" b="1" dirty="0" err="1"/>
              <a:t>numStudents</a:t>
            </a:r>
            <a:r>
              <a:rPr lang="en-US" sz="2400" dirty="0"/>
              <a:t> and assigns it a value of 38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(175 + 176.3 + 180)/3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creates a variable named </a:t>
            </a:r>
            <a:r>
              <a:rPr lang="en-US" sz="2400" b="1" dirty="0" err="1"/>
              <a:t>avg</a:t>
            </a:r>
            <a:r>
              <a:rPr lang="en-US" sz="2400" dirty="0"/>
              <a:t> and</a:t>
            </a:r>
            <a:br>
              <a:rPr lang="en-US" sz="2400" dirty="0"/>
            </a:br>
            <a:r>
              <a:rPr lang="en-US" sz="2400" dirty="0"/>
              <a:t>assigns it a value of 177.1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myDogsName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3*"rover"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creates a variable named </a:t>
            </a:r>
            <a:r>
              <a:rPr lang="en-US" sz="2400" b="1" dirty="0" err="1"/>
              <a:t>myDogsName</a:t>
            </a:r>
            <a:r>
              <a:rPr lang="en-US" sz="2400" dirty="0"/>
              <a:t> and assigns it the value “</a:t>
            </a:r>
            <a:r>
              <a:rPr lang="en-US" sz="2400" dirty="0" err="1"/>
              <a:t>roverroverrover</a:t>
            </a:r>
            <a:r>
              <a:rPr lang="en-US" sz="2400" dirty="0"/>
              <a:t>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3048000"/>
            <a:ext cx="2895600" cy="25146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Since variable names can’t contain spaces, a common programming convention is to write names in lower-case except for the first letter of each word after the first word (“</a:t>
            </a:r>
            <a:r>
              <a:rPr lang="en-US" b="1" dirty="0" err="1"/>
              <a:t>camelCase</a:t>
            </a:r>
            <a:r>
              <a:rPr lang="en-US" dirty="0"/>
              <a:t>”).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assignment examples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 grade = 84</a:t>
            </a:r>
          </a:p>
          <a:p>
            <a:pPr>
              <a:buNone/>
            </a:pPr>
            <a:r>
              <a:rPr lang="en-US" sz="2400" dirty="0"/>
              <a:t>results in a syntax error because a variable name can’t contain spaces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2day = "Thursday"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results in a syntax error because a variable name can’t begin with a number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84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myGrade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/>
              <a:t>results in a syntax error because the variable name must always be on the left side of an assignment</a:t>
            </a:r>
            <a:endParaRPr lang="en-US" sz="24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variable values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Unlike the </a:t>
            </a:r>
            <a:r>
              <a:rPr lang="en-US" sz="2400" b="1" dirty="0"/>
              <a:t>print</a:t>
            </a:r>
            <a:r>
              <a:rPr lang="en-US" sz="2400" dirty="0"/>
              <a:t> statement, the assignment statement by itself produces no output on the screen</a:t>
            </a:r>
          </a:p>
          <a:p>
            <a:r>
              <a:rPr lang="en-US" sz="2400" dirty="0"/>
              <a:t>If you want to display the value being stored in a variable, you can include the variable’s name (without quotes) in a </a:t>
            </a:r>
            <a:r>
              <a:rPr lang="en-US" sz="2400" b="1" dirty="0"/>
              <a:t>print</a:t>
            </a:r>
            <a:r>
              <a:rPr lang="en-US" sz="2400" dirty="0"/>
              <a:t> statement</a:t>
            </a:r>
          </a:p>
          <a:p>
            <a:r>
              <a:rPr lang="en-US" sz="2400" u="sng" dirty="0"/>
              <a:t>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2.5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print(x)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would display 2.5 on the screen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4648200"/>
            <a:ext cx="3048000" cy="838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What would </a:t>
            </a:r>
            <a:r>
              <a:rPr lang="en-US" b="1" dirty="0"/>
              <a:t>print(“x”)</a:t>
            </a:r>
            <a:r>
              <a:rPr lang="en-US" dirty="0"/>
              <a:t> do?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variable values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Remember that you can’t concatenate strings with non-string values in Python: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2.5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print("The value of x is" + x)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results in a syntax error</a:t>
            </a:r>
          </a:p>
          <a:p>
            <a:r>
              <a:rPr lang="en-US" sz="2400" dirty="0"/>
              <a:t>However, you can use </a:t>
            </a:r>
            <a:r>
              <a:rPr lang="en-US" sz="2400" b="1" dirty="0" err="1"/>
              <a:t>str</a:t>
            </a:r>
            <a:r>
              <a:rPr lang="en-US" sz="2400" b="1" dirty="0"/>
              <a:t>()</a:t>
            </a:r>
            <a:r>
              <a:rPr lang="en-US" sz="2400" dirty="0"/>
              <a:t> to convert the variable to a string, like we discussed before: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2.5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print("The value of x is"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Displaying variable values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also do this (note the comma):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2.5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print("The value of x is"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endParaRPr lang="en-US" sz="2400" dirty="0"/>
          </a:p>
          <a:p>
            <a:r>
              <a:rPr lang="en-US" sz="2400" dirty="0"/>
              <a:t>The comma tells Python to print a </a:t>
            </a:r>
            <a:r>
              <a:rPr lang="en-US" sz="2400" b="1" dirty="0"/>
              <a:t>list</a:t>
            </a:r>
            <a:r>
              <a:rPr lang="en-US" sz="2400" dirty="0"/>
              <a:t> of items.  First print the string </a:t>
            </a:r>
            <a:r>
              <a:rPr lang="en-US" sz="2400" b="1" dirty="0"/>
              <a:t>“The value of x is”</a:t>
            </a:r>
            <a:r>
              <a:rPr lang="en-US" sz="2400" dirty="0"/>
              <a:t>, then print the value currently stored in the variable </a:t>
            </a:r>
            <a:r>
              <a:rPr lang="en-US" sz="2400" b="1" dirty="0"/>
              <a:t>x</a:t>
            </a:r>
          </a:p>
          <a:p>
            <a:pPr lvl="1"/>
            <a:r>
              <a:rPr lang="en-US" sz="2000" dirty="0">
                <a:cs typeface="Courier New" pitchFamily="49" charset="0"/>
              </a:rPr>
              <a:t>Note that Python automatically adds a space between each list item when printing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variables in expressions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include variables in the same kinds of mathematical expressions that we saw from before</a:t>
            </a:r>
          </a:p>
          <a:p>
            <a:r>
              <a:rPr lang="en-US" dirty="0"/>
              <a:t>Whenever Python sees a variable in an expression, it replaces it with that variable’s current value</a:t>
            </a:r>
          </a:p>
          <a:p>
            <a:r>
              <a:rPr lang="en-US" dirty="0"/>
              <a:t>Common error: trying to use a variable that hasn’t been assigned a value yet!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5180</TotalTime>
  <Words>792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Wingdings</vt:lpstr>
      <vt:lpstr>LeeModel1</vt:lpstr>
      <vt:lpstr>Variables</vt:lpstr>
      <vt:lpstr>Variables</vt:lpstr>
      <vt:lpstr>Variables</vt:lpstr>
      <vt:lpstr>Variable assignment examples</vt:lpstr>
      <vt:lpstr>Variable assignment examples</vt:lpstr>
      <vt:lpstr>Displaying variable values</vt:lpstr>
      <vt:lpstr>Displaying variable values</vt:lpstr>
      <vt:lpstr>Displaying variable values</vt:lpstr>
      <vt:lpstr>Using variables in expressions</vt:lpstr>
      <vt:lpstr>Using variables in expressions</vt:lpstr>
      <vt:lpstr>Using variables in expressions</vt:lpstr>
      <vt:lpstr>Changing variable values</vt:lpstr>
      <vt:lpstr>Changing variable values</vt:lpstr>
      <vt:lpstr>Changing variable values</vt:lpstr>
      <vt:lpstr>Changing variable values</vt:lpstr>
      <vt:lpstr>Changing variable values</vt:lpstr>
      <vt:lpstr>Changing variable values</vt:lpstr>
      <vt:lpstr>Comments</vt:lpstr>
      <vt:lpstr>Practice with variables</vt:lpstr>
    </vt:vector>
  </TitlesOfParts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Top</cp:lastModifiedBy>
  <cp:revision>296</cp:revision>
  <dcterms:created xsi:type="dcterms:W3CDTF">2007-01-30T15:49:58Z</dcterms:created>
  <dcterms:modified xsi:type="dcterms:W3CDTF">2016-09-23T00:15:13Z</dcterms:modified>
</cp:coreProperties>
</file>