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Helvetica Neue"/>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HelveticaNeu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HelveticaNeue-italic.fntdata"/><Relationship Id="rId12" Type="http://schemas.openxmlformats.org/officeDocument/2006/relationships/slide" Target="slides/slide7.xml"/><Relationship Id="rId34" Type="http://schemas.openxmlformats.org/officeDocument/2006/relationships/font" Target="fonts/HelveticaNeue-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HelveticaNeue-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1cbc8f7b8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1cbc8f7b8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1cbc8f7b8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1cbc8f7b8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1cbc8f7b8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1cbc8f7b8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1cbc8f7b8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1cbc8f7b8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1cbc8f7b8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1cbc8f7b8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2378f9b7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2378f9b7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2378f9b7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2378f9b7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2378f9b7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2378f9b7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2378f9b7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2378f9b7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2378f9b7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2378f9b7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2378f9b7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2378f9b7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2378f9b7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2378f9b7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2378f9b7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2378f9b7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2378f9b7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62378f9b7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2378f9b7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2378f9b7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2378f9b7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2378f9b7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2378f9b7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62378f9b7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2378f9b7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62378f9b7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2378f9b7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62378f9b7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1cbc8f7b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1cbc8f7b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1cbc8f7b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1cbc8f7b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1cbc8f7b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1cbc8f7b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1cbc8f7b8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1cbc8f7b8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1cbc8f7b8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1cbc8f7b8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1cbc8f7b8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1cbc8f7b8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1cbc8f7b8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1cbc8f7b8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reativecommons.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hyperlink" Target="https://www.contributor-covenant.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ithub.com/en/repositories/managing-your-repositorys-settings-and-features/customizing-your-repository/licensing-a-repository#choosing-the-right-license" TargetMode="External"/><Relationship Id="rId4" Type="http://schemas.openxmlformats.org/officeDocument/2006/relationships/image" Target="../media/image2.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CA"/>
              <a:t>Lesson 2: </a:t>
            </a:r>
            <a:endParaRPr/>
          </a:p>
          <a:p>
            <a:pPr indent="0" lvl="0" marL="0" rtl="0" algn="ctr">
              <a:spcBef>
                <a:spcPts val="0"/>
              </a:spcBef>
              <a:spcAft>
                <a:spcPts val="0"/>
              </a:spcAft>
              <a:buNone/>
            </a:pPr>
            <a:r>
              <a:rPr lang="en-CA"/>
              <a:t>Working in Teams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CA"/>
              <a:t>Creating a culture of collaboration</a:t>
            </a:r>
            <a:endParaRPr/>
          </a:p>
        </p:txBody>
      </p:sp>
      <p:sp>
        <p:nvSpPr>
          <p:cNvPr id="56" name="Google Shape;56;p13"/>
          <p:cNvSpPr txBox="1"/>
          <p:nvPr/>
        </p:nvSpPr>
        <p:spPr>
          <a:xfrm>
            <a:off x="155850" y="3626725"/>
            <a:ext cx="8832300" cy="10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800">
                <a:solidFill>
                  <a:srgbClr val="595959"/>
                </a:solidFill>
              </a:rPr>
              <a:t>Reference:</a:t>
            </a:r>
            <a:endParaRPr sz="1800">
              <a:solidFill>
                <a:srgbClr val="595959"/>
              </a:solidFill>
            </a:endParaRPr>
          </a:p>
          <a:p>
            <a:pPr indent="0" lvl="0" marL="0" rtl="0" algn="l">
              <a:spcBef>
                <a:spcPts val="0"/>
              </a:spcBef>
              <a:spcAft>
                <a:spcPts val="0"/>
              </a:spcAft>
              <a:buNone/>
            </a:pPr>
            <a:r>
              <a:rPr lang="en-CA" sz="1800">
                <a:solidFill>
                  <a:srgbClr val="595959"/>
                </a:solidFill>
              </a:rPr>
              <a:t>Research Software Engineering with Python by Damien Irving, Kate Hertweck, Luke Johnston, Joel Ostblom, Charlotte Wickham, and Greg Wilson</a:t>
            </a:r>
            <a:endParaRPr sz="1800">
              <a:solidFill>
                <a:srgbClr val="595959"/>
              </a:solidFill>
            </a:endParaRPr>
          </a:p>
          <a:p>
            <a:pPr indent="0" lvl="0" marL="0" rtl="0" algn="l">
              <a:spcBef>
                <a:spcPts val="0"/>
              </a:spcBef>
              <a:spcAft>
                <a:spcPts val="0"/>
              </a:spcAft>
              <a:buNone/>
            </a:pPr>
            <a:r>
              <a:rPr lang="en-CA" sz="1800">
                <a:solidFill>
                  <a:srgbClr val="595959"/>
                </a:solidFill>
              </a:rPr>
              <a:t>https://merely-useful.tech/py-rse/teams.html</a:t>
            </a:r>
            <a:endParaRPr sz="1800">
              <a:solidFill>
                <a:srgbClr val="595959"/>
              </a:solidFill>
            </a:endParaRPr>
          </a:p>
          <a:p>
            <a:pPr indent="0" lvl="0" marL="0" rtl="0" algn="l">
              <a:lnSpc>
                <a:spcPct val="115000"/>
              </a:lnSpc>
              <a:spcBef>
                <a:spcPts val="2900"/>
              </a:spcBef>
              <a:spcAft>
                <a:spcPts val="0"/>
              </a:spcAft>
              <a:buClr>
                <a:srgbClr val="000000"/>
              </a:buClr>
              <a:buSzPts val="1100"/>
              <a:buFont typeface="Arial"/>
              <a:buNone/>
            </a:pPr>
            <a:r>
              <a:t/>
            </a:r>
            <a:endParaRPr b="1" sz="2300">
              <a:solidFill>
                <a:srgbClr val="333333"/>
              </a:solidFill>
              <a:highlight>
                <a:srgbClr val="FFFFFF"/>
              </a:highlight>
              <a:latin typeface="Helvetica Neue"/>
              <a:ea typeface="Helvetica Neue"/>
              <a:cs typeface="Helvetica Neue"/>
              <a:sym typeface="Helvetica Neue"/>
            </a:endParaRPr>
          </a:p>
          <a:p>
            <a:pPr indent="0" lvl="0" marL="0" rtl="0" algn="l">
              <a:spcBef>
                <a:spcPts val="2000"/>
              </a:spcBef>
              <a:spcAft>
                <a:spcPts val="0"/>
              </a:spcAft>
              <a:buNone/>
            </a:pPr>
            <a:r>
              <a:t/>
            </a:r>
            <a:endParaRPr sz="18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Common Licenses for Data and Reports</a:t>
            </a:r>
            <a:endParaRPr/>
          </a:p>
        </p:txBody>
      </p:sp>
      <p:sp>
        <p:nvSpPr>
          <p:cNvPr id="120" name="Google Shape;120;p22"/>
          <p:cNvSpPr txBox="1"/>
          <p:nvPr>
            <p:ph idx="1" type="body"/>
          </p:nvPr>
        </p:nvSpPr>
        <p:spPr>
          <a:xfrm>
            <a:off x="157375" y="1107900"/>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CA" sz="6600"/>
              <a:t>The most widely used family of licenses are those produced by Creative Commons. </a:t>
            </a:r>
            <a:r>
              <a:rPr lang="en-CA" sz="6600" u="sng">
                <a:solidFill>
                  <a:schemeClr val="hlink"/>
                </a:solidFill>
                <a:hlinkClick r:id="rId3"/>
              </a:rPr>
              <a:t>https://creativecommons.org/</a:t>
            </a:r>
            <a:endParaRPr sz="6600"/>
          </a:p>
          <a:p>
            <a:pPr indent="-322552" lvl="0" marL="457200" rtl="0" algn="l">
              <a:lnSpc>
                <a:spcPct val="100000"/>
              </a:lnSpc>
              <a:spcBef>
                <a:spcPts val="1200"/>
              </a:spcBef>
              <a:spcAft>
                <a:spcPts val="0"/>
              </a:spcAft>
              <a:buSzPct val="100000"/>
              <a:buChar char="●"/>
            </a:pPr>
            <a:r>
              <a:rPr b="1" lang="en-CA" sz="5918"/>
              <a:t>CC-0 License ("Zero Restrictions"):</a:t>
            </a:r>
            <a:endParaRPr b="1" sz="5918"/>
          </a:p>
          <a:p>
            <a:pPr indent="-322552" lvl="1" marL="914400" rtl="0" algn="l">
              <a:lnSpc>
                <a:spcPct val="100000"/>
              </a:lnSpc>
              <a:spcBef>
                <a:spcPts val="0"/>
              </a:spcBef>
              <a:spcAft>
                <a:spcPts val="0"/>
              </a:spcAft>
              <a:buSzPct val="100000"/>
              <a:buChar char="○"/>
            </a:pPr>
            <a:r>
              <a:rPr lang="en-CA" sz="5918"/>
              <a:t>Puts work in the public domain, allowing unrestricted use</a:t>
            </a:r>
            <a:endParaRPr sz="5918"/>
          </a:p>
          <a:p>
            <a:pPr indent="-322552" lvl="1" marL="914400" rtl="0" algn="l">
              <a:lnSpc>
                <a:spcPct val="100000"/>
              </a:lnSpc>
              <a:spcBef>
                <a:spcPts val="0"/>
              </a:spcBef>
              <a:spcAft>
                <a:spcPts val="0"/>
              </a:spcAft>
              <a:buSzPct val="100000"/>
              <a:buChar char="○"/>
            </a:pPr>
            <a:r>
              <a:rPr lang="en-CA" sz="5918"/>
              <a:t>Ideal for data, since it simplifies aggregate analysis involving dataset from different sources</a:t>
            </a:r>
            <a:endParaRPr sz="5918"/>
          </a:p>
          <a:p>
            <a:pPr indent="-322552" lvl="1" marL="914400" rtl="0" algn="l">
              <a:lnSpc>
                <a:spcPct val="100000"/>
              </a:lnSpc>
              <a:spcBef>
                <a:spcPts val="0"/>
              </a:spcBef>
              <a:spcAft>
                <a:spcPts val="0"/>
              </a:spcAft>
              <a:buSzPct val="100000"/>
              <a:buChar char="○"/>
            </a:pPr>
            <a:r>
              <a:rPr lang="en-CA" sz="5918"/>
              <a:t>Does not legally mandate, but encourages,citing sources</a:t>
            </a:r>
            <a:endParaRPr sz="5918"/>
          </a:p>
          <a:p>
            <a:pPr indent="-322552" lvl="0" marL="457200" rtl="0" algn="l">
              <a:lnSpc>
                <a:spcPct val="100000"/>
              </a:lnSpc>
              <a:spcBef>
                <a:spcPts val="0"/>
              </a:spcBef>
              <a:spcAft>
                <a:spcPts val="0"/>
              </a:spcAft>
              <a:buSzPct val="100000"/>
              <a:buChar char="●"/>
            </a:pPr>
            <a:r>
              <a:rPr b="1" lang="en-CA" sz="5918"/>
              <a:t>CC-BY (Creative Commons–Attribution):</a:t>
            </a:r>
            <a:endParaRPr b="1" sz="5918"/>
          </a:p>
          <a:p>
            <a:pPr indent="-322552" lvl="1" marL="914400" rtl="0" algn="l">
              <a:lnSpc>
                <a:spcPct val="100000"/>
              </a:lnSpc>
              <a:spcBef>
                <a:spcPts val="0"/>
              </a:spcBef>
              <a:spcAft>
                <a:spcPts val="0"/>
              </a:spcAft>
              <a:buSzPct val="100000"/>
              <a:buChar char="○"/>
            </a:pPr>
            <a:r>
              <a:rPr lang="en-CA" sz="5918"/>
              <a:t>Allows any use with the requirement of crediting the original source</a:t>
            </a:r>
            <a:endParaRPr sz="5918"/>
          </a:p>
          <a:p>
            <a:pPr indent="-322552" lvl="1" marL="914400" rtl="0" algn="l">
              <a:lnSpc>
                <a:spcPct val="100000"/>
              </a:lnSpc>
              <a:spcBef>
                <a:spcPts val="0"/>
              </a:spcBef>
              <a:spcAft>
                <a:spcPts val="0"/>
              </a:spcAft>
              <a:buSzPct val="100000"/>
              <a:buChar char="○"/>
            </a:pPr>
            <a:r>
              <a:rPr lang="en-CA" sz="5918"/>
              <a:t>Recommended for manuscripts to ensure credit while promoting wide sharing</a:t>
            </a:r>
            <a:endParaRPr sz="5918"/>
          </a:p>
          <a:p>
            <a:pPr indent="-322552" lvl="0" marL="457200" rtl="0" algn="l">
              <a:lnSpc>
                <a:spcPct val="100000"/>
              </a:lnSpc>
              <a:spcBef>
                <a:spcPts val="0"/>
              </a:spcBef>
              <a:spcAft>
                <a:spcPts val="0"/>
              </a:spcAft>
              <a:buSzPct val="100000"/>
              <a:buChar char="●"/>
            </a:pPr>
            <a:r>
              <a:rPr b="1" lang="en-CA" sz="5918"/>
              <a:t>Other CC Licenses:</a:t>
            </a:r>
            <a:endParaRPr b="1" sz="5918"/>
          </a:p>
          <a:p>
            <a:pPr indent="-322552" lvl="1" marL="914400" rtl="0" algn="l">
              <a:lnSpc>
                <a:spcPct val="100000"/>
              </a:lnSpc>
              <a:spcBef>
                <a:spcPts val="0"/>
              </a:spcBef>
              <a:spcAft>
                <a:spcPts val="0"/>
              </a:spcAft>
              <a:buSzPct val="100000"/>
              <a:buChar char="○"/>
            </a:pPr>
            <a:r>
              <a:rPr lang="en-CA" sz="5918"/>
              <a:t>ND (No Derivative Works): Prohibits modifications of the work</a:t>
            </a:r>
            <a:endParaRPr sz="5918"/>
          </a:p>
          <a:p>
            <a:pPr indent="-322552" lvl="1" marL="914400" rtl="0" algn="l">
              <a:lnSpc>
                <a:spcPct val="100000"/>
              </a:lnSpc>
              <a:spcBef>
                <a:spcPts val="0"/>
              </a:spcBef>
              <a:spcAft>
                <a:spcPts val="0"/>
              </a:spcAft>
              <a:buSzPct val="100000"/>
              <a:buChar char="○"/>
            </a:pPr>
            <a:r>
              <a:rPr lang="en-CA" sz="5918"/>
              <a:t>SA (Share-Alike): Requires sharing derivative works under identical terms</a:t>
            </a:r>
            <a:endParaRPr sz="5918"/>
          </a:p>
          <a:p>
            <a:pPr indent="-322552" lvl="1" marL="914400" rtl="0" algn="l">
              <a:lnSpc>
                <a:spcPct val="100000"/>
              </a:lnSpc>
              <a:spcBef>
                <a:spcPts val="0"/>
              </a:spcBef>
              <a:spcAft>
                <a:spcPts val="0"/>
              </a:spcAft>
              <a:buSzPct val="100000"/>
              <a:buChar char="○"/>
            </a:pPr>
            <a:r>
              <a:rPr lang="en-CA" sz="5918"/>
              <a:t>NC (No Commercial Use): Restricts commercial use without explicit permission</a:t>
            </a:r>
            <a:endParaRPr sz="5918"/>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Planning</a:t>
            </a:r>
            <a:endParaRPr/>
          </a:p>
        </p:txBody>
      </p:sp>
      <p:sp>
        <p:nvSpPr>
          <p:cNvPr id="126" name="Google Shape;126;p23"/>
          <p:cNvSpPr txBox="1"/>
          <p:nvPr/>
        </p:nvSpPr>
        <p:spPr>
          <a:xfrm>
            <a:off x="527300" y="1324650"/>
            <a:ext cx="7112100" cy="35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800">
                <a:solidFill>
                  <a:schemeClr val="dk2"/>
                </a:solidFill>
              </a:rPr>
              <a:t>How do contributors know what they should actually be doing?</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en-CA" sz="1800">
                <a:solidFill>
                  <a:schemeClr val="dk2"/>
                </a:solidFill>
              </a:rPr>
              <a:t>Issue tracking systems</a:t>
            </a:r>
            <a:r>
              <a:rPr lang="en-CA" sz="1800">
                <a:solidFill>
                  <a:schemeClr val="dk2"/>
                </a:solidFill>
              </a:rPr>
              <a:t> keep track of tasks we need to complete or problems to fix.</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en-CA" sz="1800">
                <a:solidFill>
                  <a:schemeClr val="dk2"/>
                </a:solidFill>
              </a:rPr>
              <a:t>Issues</a:t>
            </a:r>
            <a:r>
              <a:rPr lang="en-CA" sz="1800">
                <a:solidFill>
                  <a:schemeClr val="dk2"/>
                </a:solidFill>
              </a:rPr>
              <a:t> are sometimes called </a:t>
            </a:r>
            <a:r>
              <a:rPr b="1" lang="en-CA" sz="1800">
                <a:solidFill>
                  <a:schemeClr val="dk2"/>
                </a:solidFill>
              </a:rPr>
              <a:t>tickets</a:t>
            </a:r>
            <a:r>
              <a:rPr lang="en-CA" sz="1800">
                <a:solidFill>
                  <a:schemeClr val="dk2"/>
                </a:solidFill>
              </a:rPr>
              <a:t>, so issue tracking systems are sometimes called </a:t>
            </a:r>
            <a:r>
              <a:rPr b="1" lang="en-CA" sz="1800">
                <a:solidFill>
                  <a:schemeClr val="dk2"/>
                </a:solidFill>
              </a:rPr>
              <a:t>ticketing systems</a:t>
            </a:r>
            <a:r>
              <a:rPr lang="en-CA" sz="1800">
                <a:solidFill>
                  <a:schemeClr val="dk2"/>
                </a:solidFill>
              </a:rPr>
              <a:t>.</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GitHub issues</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sz="1400"/>
              <a:t>GitHub allows participants to create issues for a project, comment on existing issues, and search all available issues. </a:t>
            </a:r>
            <a:endParaRPr sz="1400"/>
          </a:p>
          <a:p>
            <a:pPr indent="0" lvl="0" marL="0" rtl="0" algn="l">
              <a:spcBef>
                <a:spcPts val="1200"/>
              </a:spcBef>
              <a:spcAft>
                <a:spcPts val="0"/>
              </a:spcAft>
              <a:buNone/>
            </a:pPr>
            <a:r>
              <a:rPr lang="en-CA" sz="1400"/>
              <a:t>Every issue can hold:</a:t>
            </a:r>
            <a:endParaRPr sz="1400"/>
          </a:p>
          <a:p>
            <a:pPr indent="-317500" lvl="0" marL="457200" rtl="0" algn="l">
              <a:spcBef>
                <a:spcPts val="1200"/>
              </a:spcBef>
              <a:spcAft>
                <a:spcPts val="0"/>
              </a:spcAft>
              <a:buSzPts val="1400"/>
              <a:buChar char="●"/>
            </a:pPr>
            <a:r>
              <a:rPr lang="en-CA" sz="1400"/>
              <a:t>A </a:t>
            </a:r>
            <a:r>
              <a:rPr b="1" lang="en-CA" sz="1400"/>
              <a:t>unique ID,</a:t>
            </a:r>
            <a:r>
              <a:rPr lang="en-CA" sz="1400"/>
              <a:t> such as #123, which is also part of its URL. </a:t>
            </a:r>
            <a:endParaRPr sz="1400"/>
          </a:p>
          <a:p>
            <a:pPr indent="-317500" lvl="0" marL="457200" rtl="0" algn="l">
              <a:spcBef>
                <a:spcPts val="0"/>
              </a:spcBef>
              <a:spcAft>
                <a:spcPts val="0"/>
              </a:spcAft>
              <a:buSzPts val="1400"/>
              <a:buChar char="●"/>
            </a:pPr>
            <a:r>
              <a:rPr lang="en-CA" sz="1400"/>
              <a:t>A one-line </a:t>
            </a:r>
            <a:r>
              <a:rPr b="1" lang="en-CA" sz="1400"/>
              <a:t>title</a:t>
            </a:r>
            <a:r>
              <a:rPr lang="en-CA" sz="1400"/>
              <a:t> to aid browsing and search.</a:t>
            </a:r>
            <a:endParaRPr sz="1400"/>
          </a:p>
          <a:p>
            <a:pPr indent="-317500" lvl="0" marL="457200" rtl="0" algn="l">
              <a:spcBef>
                <a:spcPts val="0"/>
              </a:spcBef>
              <a:spcAft>
                <a:spcPts val="0"/>
              </a:spcAft>
              <a:buSzPts val="1400"/>
              <a:buChar char="●"/>
            </a:pPr>
            <a:r>
              <a:rPr lang="en-CA" sz="1400"/>
              <a:t>The issue’s </a:t>
            </a:r>
            <a:r>
              <a:rPr b="1" lang="en-CA" sz="1400"/>
              <a:t>current status</a:t>
            </a:r>
            <a:r>
              <a:rPr lang="en-CA" sz="1400"/>
              <a:t>. In simple systems (like GitHub’s) each issue is either open or closed, and by default, only open issues are displayed. </a:t>
            </a:r>
            <a:endParaRPr sz="1400"/>
          </a:p>
          <a:p>
            <a:pPr indent="-317500" lvl="0" marL="457200" rtl="0" algn="l">
              <a:spcBef>
                <a:spcPts val="0"/>
              </a:spcBef>
              <a:spcAft>
                <a:spcPts val="0"/>
              </a:spcAft>
              <a:buSzPts val="1400"/>
              <a:buChar char="●"/>
            </a:pPr>
            <a:r>
              <a:rPr lang="en-CA" sz="1400"/>
              <a:t>The </a:t>
            </a:r>
            <a:r>
              <a:rPr b="1" lang="en-CA" sz="1400"/>
              <a:t>user ID of the issue’s creator</a:t>
            </a:r>
            <a:r>
              <a:rPr lang="en-CA" sz="1400"/>
              <a:t>. Just as #123 refers to a particular issue, @name is automatically translated into a link to that person. The IDs of people who have commented on it or modified it are embedded in the issue’s history, which helps figure out who to talk to about what.</a:t>
            </a:r>
            <a:endParaRPr sz="1400"/>
          </a:p>
          <a:p>
            <a:pPr indent="-317500" lvl="0" marL="457200" rtl="0" algn="l">
              <a:spcBef>
                <a:spcPts val="0"/>
              </a:spcBef>
              <a:spcAft>
                <a:spcPts val="0"/>
              </a:spcAft>
              <a:buSzPts val="1400"/>
              <a:buChar char="●"/>
            </a:pPr>
            <a:r>
              <a:rPr lang="en-CA" sz="1400"/>
              <a:t>The </a:t>
            </a:r>
            <a:r>
              <a:rPr b="1" lang="en-CA" sz="1400"/>
              <a:t>user ID of the person assigned </a:t>
            </a:r>
            <a:r>
              <a:rPr lang="en-CA" sz="1400"/>
              <a:t>to review the issue, if someone is assigned.</a:t>
            </a:r>
            <a:endParaRPr sz="1400"/>
          </a:p>
          <a:p>
            <a:pPr indent="-317500" lvl="0" marL="457200" rtl="0" algn="l">
              <a:spcBef>
                <a:spcPts val="0"/>
              </a:spcBef>
              <a:spcAft>
                <a:spcPts val="0"/>
              </a:spcAft>
              <a:buSzPts val="1400"/>
              <a:buChar char="●"/>
            </a:pPr>
            <a:r>
              <a:rPr lang="en-CA" sz="1400"/>
              <a:t>A</a:t>
            </a:r>
            <a:r>
              <a:rPr b="1" lang="en-CA" sz="1400"/>
              <a:t> full description </a:t>
            </a:r>
            <a:r>
              <a:rPr lang="en-CA" sz="1400"/>
              <a:t>that may include screenshots, error messages, and anything else that can be put in a web page.</a:t>
            </a:r>
            <a:endParaRPr sz="1400"/>
          </a:p>
          <a:p>
            <a:pPr indent="-317500" lvl="0" marL="457200" rtl="0" algn="l">
              <a:spcBef>
                <a:spcPts val="0"/>
              </a:spcBef>
              <a:spcAft>
                <a:spcPts val="0"/>
              </a:spcAft>
              <a:buSzPts val="1400"/>
              <a:buChar char="●"/>
            </a:pPr>
            <a:r>
              <a:rPr lang="en-CA" sz="1400"/>
              <a:t>Replies, counter-replies, and so on from people who are interested in the issue.</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GitHub issues</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solidFill>
                  <a:srgbClr val="333333"/>
                </a:solidFill>
                <a:highlight>
                  <a:srgbClr val="FFFFFF"/>
                </a:highlight>
                <a:latin typeface="Helvetica Neue"/>
                <a:ea typeface="Helvetica Neue"/>
                <a:cs typeface="Helvetica Neue"/>
                <a:sym typeface="Helvetica Neue"/>
              </a:rPr>
              <a:t>Broadly speaking, people create three kinds of issues:</a:t>
            </a:r>
            <a:endParaRPr>
              <a:solidFill>
                <a:srgbClr val="333333"/>
              </a:solidFill>
              <a:highlight>
                <a:srgbClr val="FFFFFF"/>
              </a:highlight>
              <a:latin typeface="Helvetica Neue"/>
              <a:ea typeface="Helvetica Neue"/>
              <a:cs typeface="Helvetica Neue"/>
              <a:sym typeface="Helvetica Neue"/>
            </a:endParaRPr>
          </a:p>
          <a:p>
            <a:pPr indent="-342900" lvl="0" marL="457200" rtl="0" algn="l">
              <a:spcBef>
                <a:spcPts val="1000"/>
              </a:spcBef>
              <a:spcAft>
                <a:spcPts val="0"/>
              </a:spcAft>
              <a:buClr>
                <a:srgbClr val="333333"/>
              </a:buClr>
              <a:buSzPts val="1800"/>
              <a:buFont typeface="Helvetica Neue"/>
              <a:buAutoNum type="arabicPeriod"/>
            </a:pPr>
            <a:r>
              <a:rPr b="1" lang="en-CA">
                <a:solidFill>
                  <a:srgbClr val="333333"/>
                </a:solidFill>
                <a:highlight>
                  <a:srgbClr val="FFFFFF"/>
                </a:highlight>
                <a:latin typeface="Helvetica Neue"/>
                <a:ea typeface="Helvetica Neue"/>
                <a:cs typeface="Helvetica Neue"/>
                <a:sym typeface="Helvetica Neue"/>
              </a:rPr>
              <a:t>Bug reports </a:t>
            </a:r>
            <a:r>
              <a:rPr lang="en-CA">
                <a:solidFill>
                  <a:srgbClr val="333333"/>
                </a:solidFill>
                <a:highlight>
                  <a:srgbClr val="FFFFFF"/>
                </a:highlight>
                <a:latin typeface="Helvetica Neue"/>
                <a:ea typeface="Helvetica Neue"/>
                <a:cs typeface="Helvetica Neue"/>
                <a:sym typeface="Helvetica Neue"/>
              </a:rPr>
              <a:t>to describe problems they have encountered.</a:t>
            </a:r>
            <a:endParaRPr>
              <a:solidFill>
                <a:srgbClr val="333333"/>
              </a:solidFill>
              <a:highlight>
                <a:srgbClr val="FFFFFF"/>
              </a:highlight>
              <a:latin typeface="Helvetica Neue"/>
              <a:ea typeface="Helvetica Neue"/>
              <a:cs typeface="Helvetica Neue"/>
              <a:sym typeface="Helvetica Neue"/>
            </a:endParaRPr>
          </a:p>
          <a:p>
            <a:pPr indent="-342900" lvl="0" marL="457200" rtl="0" algn="l">
              <a:spcBef>
                <a:spcPts val="0"/>
              </a:spcBef>
              <a:spcAft>
                <a:spcPts val="0"/>
              </a:spcAft>
              <a:buClr>
                <a:srgbClr val="333333"/>
              </a:buClr>
              <a:buSzPts val="1800"/>
              <a:buFont typeface="Helvetica Neue"/>
              <a:buAutoNum type="arabicPeriod"/>
            </a:pPr>
            <a:r>
              <a:rPr b="1" lang="en-CA">
                <a:solidFill>
                  <a:srgbClr val="333333"/>
                </a:solidFill>
                <a:highlight>
                  <a:srgbClr val="FFFFFF"/>
                </a:highlight>
                <a:latin typeface="Helvetica Neue"/>
                <a:ea typeface="Helvetica Neue"/>
                <a:cs typeface="Helvetica Neue"/>
                <a:sym typeface="Helvetica Neue"/>
              </a:rPr>
              <a:t>Feature requests</a:t>
            </a:r>
            <a:r>
              <a:rPr lang="en-CA">
                <a:solidFill>
                  <a:srgbClr val="333333"/>
                </a:solidFill>
                <a:highlight>
                  <a:srgbClr val="FFFFFF"/>
                </a:highlight>
                <a:latin typeface="Helvetica Neue"/>
                <a:ea typeface="Helvetica Neue"/>
                <a:cs typeface="Helvetica Neue"/>
                <a:sym typeface="Helvetica Neue"/>
              </a:rPr>
              <a:t> describing what could be done next, such as “add this function to this package” or “add a menu to the website.”</a:t>
            </a:r>
            <a:endParaRPr>
              <a:solidFill>
                <a:srgbClr val="333333"/>
              </a:solidFill>
              <a:highlight>
                <a:srgbClr val="FFFFFF"/>
              </a:highlight>
              <a:latin typeface="Helvetica Neue"/>
              <a:ea typeface="Helvetica Neue"/>
              <a:cs typeface="Helvetica Neue"/>
              <a:sym typeface="Helvetica Neue"/>
            </a:endParaRPr>
          </a:p>
          <a:p>
            <a:pPr indent="-342900" lvl="0" marL="457200" rtl="0" algn="l">
              <a:spcBef>
                <a:spcPts val="0"/>
              </a:spcBef>
              <a:spcAft>
                <a:spcPts val="0"/>
              </a:spcAft>
              <a:buClr>
                <a:srgbClr val="333333"/>
              </a:buClr>
              <a:buSzPts val="1800"/>
              <a:buFont typeface="Helvetica Neue"/>
              <a:buAutoNum type="arabicPeriod"/>
            </a:pPr>
            <a:r>
              <a:rPr b="1" lang="en-CA">
                <a:solidFill>
                  <a:srgbClr val="333333"/>
                </a:solidFill>
                <a:highlight>
                  <a:srgbClr val="FFFFFF"/>
                </a:highlight>
                <a:latin typeface="Helvetica Neue"/>
                <a:ea typeface="Helvetica Neue"/>
                <a:cs typeface="Helvetica Neue"/>
                <a:sym typeface="Helvetica Neue"/>
              </a:rPr>
              <a:t>Questions</a:t>
            </a:r>
            <a:r>
              <a:rPr lang="en-CA">
                <a:solidFill>
                  <a:srgbClr val="333333"/>
                </a:solidFill>
                <a:highlight>
                  <a:srgbClr val="FFFFFF"/>
                </a:highlight>
                <a:latin typeface="Helvetica Neue"/>
                <a:ea typeface="Helvetica Neue"/>
                <a:cs typeface="Helvetica Neue"/>
                <a:sym typeface="Helvetica Neue"/>
              </a:rPr>
              <a:t> about how to use the software, how parts of the project work, or its future directions. These can eventually turn into </a:t>
            </a:r>
            <a:r>
              <a:rPr b="1" lang="en-CA">
                <a:solidFill>
                  <a:srgbClr val="333333"/>
                </a:solidFill>
                <a:highlight>
                  <a:srgbClr val="FFFFFF"/>
                </a:highlight>
                <a:latin typeface="Helvetica Neue"/>
                <a:ea typeface="Helvetica Neue"/>
                <a:cs typeface="Helvetica Neue"/>
                <a:sym typeface="Helvetica Neue"/>
              </a:rPr>
              <a:t>bug reports or feature requests</a:t>
            </a:r>
            <a:r>
              <a:rPr lang="en-CA">
                <a:solidFill>
                  <a:srgbClr val="333333"/>
                </a:solidFill>
                <a:highlight>
                  <a:srgbClr val="FFFFFF"/>
                </a:highlight>
                <a:latin typeface="Helvetica Neue"/>
                <a:ea typeface="Helvetica Neue"/>
                <a:cs typeface="Helvetica Neue"/>
                <a:sym typeface="Helvetica Neue"/>
              </a:rPr>
              <a:t>, and can often be </a:t>
            </a:r>
            <a:r>
              <a:rPr b="1" lang="en-CA">
                <a:solidFill>
                  <a:srgbClr val="333333"/>
                </a:solidFill>
                <a:highlight>
                  <a:srgbClr val="FFFFFF"/>
                </a:highlight>
                <a:latin typeface="Helvetica Neue"/>
                <a:ea typeface="Helvetica Neue"/>
                <a:cs typeface="Helvetica Neue"/>
                <a:sym typeface="Helvetica Neue"/>
              </a:rPr>
              <a:t>recycled as documentation</a:t>
            </a:r>
            <a:r>
              <a:rPr lang="en-CA">
                <a:solidFill>
                  <a:srgbClr val="333333"/>
                </a:solidFill>
                <a:highlight>
                  <a:srgbClr val="FFFFFF"/>
                </a:highlight>
                <a:latin typeface="Helvetica Neue"/>
                <a:ea typeface="Helvetica Neue"/>
                <a:cs typeface="Helvetica Neue"/>
                <a:sym typeface="Helvetica Neue"/>
              </a:rPr>
              <a:t>.</a:t>
            </a:r>
            <a:endParaRPr>
              <a:solidFill>
                <a:srgbClr val="333333"/>
              </a:solidFill>
              <a:highlight>
                <a:srgbClr val="FFFFFF"/>
              </a:highlight>
              <a:latin typeface="Helvetica Neue"/>
              <a:ea typeface="Helvetica Neue"/>
              <a:cs typeface="Helvetica Neue"/>
              <a:sym typeface="Helvetica Neue"/>
            </a:endParaRPr>
          </a:p>
          <a:p>
            <a:pPr indent="0" lvl="0" marL="457200" rtl="0" algn="l">
              <a:spcBef>
                <a:spcPts val="1000"/>
              </a:spcBef>
              <a:spcAft>
                <a:spcPts val="12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Labels</a:t>
            </a:r>
            <a:endParaRPr/>
          </a:p>
        </p:txBody>
      </p:sp>
      <p:pic>
        <p:nvPicPr>
          <p:cNvPr descr="Labels for GitHub issues." id="144" name="Google Shape;144;p26"/>
          <p:cNvPicPr preferRelativeResize="0"/>
          <p:nvPr/>
        </p:nvPicPr>
        <p:blipFill>
          <a:blip r:embed="rId3">
            <a:alphaModFix/>
          </a:blip>
          <a:stretch>
            <a:fillRect/>
          </a:stretch>
        </p:blipFill>
        <p:spPr>
          <a:xfrm>
            <a:off x="1378061" y="1131900"/>
            <a:ext cx="6387875" cy="3665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Labelling Issues</a:t>
            </a:r>
            <a:endParaRPr/>
          </a:p>
        </p:txBody>
      </p:sp>
      <p:sp>
        <p:nvSpPr>
          <p:cNvPr id="150" name="Google Shape;150;p27"/>
          <p:cNvSpPr txBox="1"/>
          <p:nvPr/>
        </p:nvSpPr>
        <p:spPr>
          <a:xfrm>
            <a:off x="158900" y="1017725"/>
            <a:ext cx="7326000" cy="37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700">
                <a:solidFill>
                  <a:schemeClr val="dk2"/>
                </a:solidFill>
              </a:rPr>
              <a:t>A small project should always use some variation on these three:</a:t>
            </a:r>
            <a:endParaRPr sz="1700">
              <a:solidFill>
                <a:schemeClr val="dk2"/>
              </a:solidFill>
            </a:endParaRPr>
          </a:p>
          <a:p>
            <a:pPr indent="0" lvl="0" marL="0" rtl="0" algn="l">
              <a:spcBef>
                <a:spcPts val="0"/>
              </a:spcBef>
              <a:spcAft>
                <a:spcPts val="0"/>
              </a:spcAft>
              <a:buNone/>
            </a:pPr>
            <a:r>
              <a:t/>
            </a:r>
            <a:endParaRPr sz="1700">
              <a:solidFill>
                <a:schemeClr val="dk2"/>
              </a:solidFill>
            </a:endParaRPr>
          </a:p>
          <a:p>
            <a:pPr indent="-355600" lvl="0" marL="457200" rtl="0" algn="l">
              <a:lnSpc>
                <a:spcPct val="115000"/>
              </a:lnSpc>
              <a:spcBef>
                <a:spcPts val="0"/>
              </a:spcBef>
              <a:spcAft>
                <a:spcPts val="0"/>
              </a:spcAft>
              <a:buClr>
                <a:srgbClr val="333333"/>
              </a:buClr>
              <a:buSzPts val="2000"/>
              <a:buFont typeface="Helvetica Neue"/>
              <a:buChar char="●"/>
            </a:pPr>
            <a:r>
              <a:rPr b="1" i="1" lang="en-CA" sz="2000">
                <a:solidFill>
                  <a:srgbClr val="333333"/>
                </a:solidFill>
                <a:highlight>
                  <a:srgbClr val="FFFFFF"/>
                </a:highlight>
                <a:latin typeface="Helvetica Neue"/>
                <a:ea typeface="Helvetica Neue"/>
                <a:cs typeface="Helvetica Neue"/>
                <a:sym typeface="Helvetica Neue"/>
              </a:rPr>
              <a:t>Bug</a:t>
            </a:r>
            <a:r>
              <a:rPr b="1" lang="en-CA" sz="2000">
                <a:solidFill>
                  <a:srgbClr val="333333"/>
                </a:solidFill>
                <a:highlight>
                  <a:srgbClr val="FFFFFF"/>
                </a:highlight>
                <a:latin typeface="Helvetica Neue"/>
                <a:ea typeface="Helvetica Neue"/>
                <a:cs typeface="Helvetica Neue"/>
                <a:sym typeface="Helvetica Neue"/>
              </a:rPr>
              <a:t>:</a:t>
            </a:r>
            <a:r>
              <a:rPr lang="en-CA" sz="2000">
                <a:solidFill>
                  <a:srgbClr val="333333"/>
                </a:solidFill>
                <a:highlight>
                  <a:srgbClr val="FFFFFF"/>
                </a:highlight>
                <a:latin typeface="Helvetica Neue"/>
                <a:ea typeface="Helvetica Neue"/>
                <a:cs typeface="Helvetica Neue"/>
                <a:sym typeface="Helvetica Neue"/>
              </a:rPr>
              <a:t> something should work but doesn’t.</a:t>
            </a:r>
            <a:endParaRPr sz="2000">
              <a:solidFill>
                <a:srgbClr val="333333"/>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33333"/>
              </a:buClr>
              <a:buSzPts val="2000"/>
              <a:buFont typeface="Helvetica Neue"/>
              <a:buChar char="●"/>
            </a:pPr>
            <a:r>
              <a:rPr b="1" i="1" lang="en-CA" sz="2000">
                <a:solidFill>
                  <a:srgbClr val="333333"/>
                </a:solidFill>
                <a:highlight>
                  <a:srgbClr val="FFFFFF"/>
                </a:highlight>
                <a:latin typeface="Helvetica Neue"/>
                <a:ea typeface="Helvetica Neue"/>
                <a:cs typeface="Helvetica Neue"/>
                <a:sym typeface="Helvetica Neue"/>
              </a:rPr>
              <a:t>Enhancement</a:t>
            </a:r>
            <a:r>
              <a:rPr b="1" lang="en-CA" sz="2000">
                <a:solidFill>
                  <a:srgbClr val="333333"/>
                </a:solidFill>
                <a:highlight>
                  <a:srgbClr val="FFFFFF"/>
                </a:highlight>
                <a:latin typeface="Helvetica Neue"/>
                <a:ea typeface="Helvetica Neue"/>
                <a:cs typeface="Helvetica Neue"/>
                <a:sym typeface="Helvetica Neue"/>
              </a:rPr>
              <a:t>:</a:t>
            </a:r>
            <a:r>
              <a:rPr lang="en-CA" sz="2000">
                <a:solidFill>
                  <a:srgbClr val="333333"/>
                </a:solidFill>
                <a:highlight>
                  <a:srgbClr val="FFFFFF"/>
                </a:highlight>
                <a:latin typeface="Helvetica Neue"/>
                <a:ea typeface="Helvetica Neue"/>
                <a:cs typeface="Helvetica Neue"/>
                <a:sym typeface="Helvetica Neue"/>
              </a:rPr>
              <a:t> something that someone wants added to the software.</a:t>
            </a:r>
            <a:endParaRPr sz="2000">
              <a:solidFill>
                <a:srgbClr val="333333"/>
              </a:solidFill>
              <a:highlight>
                <a:srgbClr val="FFFFFF"/>
              </a:highlight>
              <a:latin typeface="Helvetica Neue"/>
              <a:ea typeface="Helvetica Neue"/>
              <a:cs typeface="Helvetica Neue"/>
              <a:sym typeface="Helvetica Neue"/>
            </a:endParaRPr>
          </a:p>
          <a:p>
            <a:pPr indent="-355600" lvl="0" marL="457200" rtl="0" algn="l">
              <a:lnSpc>
                <a:spcPct val="115000"/>
              </a:lnSpc>
              <a:spcBef>
                <a:spcPts val="0"/>
              </a:spcBef>
              <a:spcAft>
                <a:spcPts val="0"/>
              </a:spcAft>
              <a:buClr>
                <a:srgbClr val="333333"/>
              </a:buClr>
              <a:buSzPts val="2000"/>
              <a:buFont typeface="Helvetica Neue"/>
              <a:buChar char="●"/>
            </a:pPr>
            <a:r>
              <a:rPr b="1" i="1" lang="en-CA" sz="2000">
                <a:solidFill>
                  <a:srgbClr val="333333"/>
                </a:solidFill>
                <a:highlight>
                  <a:srgbClr val="FFFFFF"/>
                </a:highlight>
                <a:latin typeface="Helvetica Neue"/>
                <a:ea typeface="Helvetica Neue"/>
                <a:cs typeface="Helvetica Neue"/>
                <a:sym typeface="Helvetica Neue"/>
              </a:rPr>
              <a:t>Task</a:t>
            </a:r>
            <a:r>
              <a:rPr b="1" lang="en-CA" sz="2000">
                <a:solidFill>
                  <a:srgbClr val="333333"/>
                </a:solidFill>
                <a:highlight>
                  <a:srgbClr val="FFFFFF"/>
                </a:highlight>
                <a:latin typeface="Helvetica Neue"/>
                <a:ea typeface="Helvetica Neue"/>
                <a:cs typeface="Helvetica Neue"/>
                <a:sym typeface="Helvetica Neue"/>
              </a:rPr>
              <a:t>:</a:t>
            </a:r>
            <a:r>
              <a:rPr lang="en-CA" sz="2000">
                <a:solidFill>
                  <a:srgbClr val="333333"/>
                </a:solidFill>
                <a:highlight>
                  <a:srgbClr val="FFFFFF"/>
                </a:highlight>
                <a:latin typeface="Helvetica Neue"/>
                <a:ea typeface="Helvetica Neue"/>
                <a:cs typeface="Helvetica Neue"/>
                <a:sym typeface="Helvetica Neue"/>
              </a:rPr>
              <a:t> something needs to be done, but won’t show up in code (e.g., organizing the next team meeting).</a:t>
            </a:r>
            <a:endParaRPr sz="2000">
              <a:solidFill>
                <a:srgbClr val="333333"/>
              </a:solidFill>
              <a:highlight>
                <a:srgbClr val="FFFFFF"/>
              </a:highlight>
              <a:latin typeface="Helvetica Neue"/>
              <a:ea typeface="Helvetica Neue"/>
              <a:cs typeface="Helvetica Neue"/>
              <a:sym typeface="Helvetica Neue"/>
            </a:endParaRPr>
          </a:p>
          <a:p>
            <a:pPr indent="0" lvl="0" marL="0" rtl="0" algn="l">
              <a:spcBef>
                <a:spcPts val="1000"/>
              </a:spcBef>
              <a:spcAft>
                <a:spcPts val="0"/>
              </a:spcAft>
              <a:buNone/>
            </a:pPr>
            <a:r>
              <a:t/>
            </a:r>
            <a:endParaRPr sz="2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Labelling Issues</a:t>
            </a:r>
            <a:endParaRPr/>
          </a:p>
        </p:txBody>
      </p:sp>
      <p:sp>
        <p:nvSpPr>
          <p:cNvPr id="156" name="Google Shape;156;p28"/>
          <p:cNvSpPr txBox="1"/>
          <p:nvPr/>
        </p:nvSpPr>
        <p:spPr>
          <a:xfrm>
            <a:off x="194200" y="709500"/>
            <a:ext cx="7326000" cy="37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2"/>
              </a:solidFill>
            </a:endParaRPr>
          </a:p>
          <a:p>
            <a:pPr indent="0" lvl="0" marL="0" rtl="0" algn="l">
              <a:lnSpc>
                <a:spcPct val="115000"/>
              </a:lnSpc>
              <a:spcBef>
                <a:spcPts val="0"/>
              </a:spcBef>
              <a:spcAft>
                <a:spcPts val="0"/>
              </a:spcAft>
              <a:buNone/>
            </a:pPr>
            <a:r>
              <a:rPr lang="en-CA" sz="1500">
                <a:solidFill>
                  <a:srgbClr val="333333"/>
                </a:solidFill>
                <a:highlight>
                  <a:srgbClr val="FFFFFF"/>
                </a:highlight>
                <a:latin typeface="Helvetica Neue"/>
                <a:ea typeface="Helvetica Neue"/>
                <a:cs typeface="Helvetica Neue"/>
                <a:sym typeface="Helvetica Neue"/>
              </a:rPr>
              <a:t>Projects also often use:</a:t>
            </a:r>
            <a:endParaRPr sz="1500">
              <a:solidFill>
                <a:srgbClr val="333333"/>
              </a:solidFill>
              <a:highlight>
                <a:srgbClr val="FFFFFF"/>
              </a:highlight>
              <a:latin typeface="Helvetica Neue"/>
              <a:ea typeface="Helvetica Neue"/>
              <a:cs typeface="Helvetica Neue"/>
              <a:sym typeface="Helvetica Neue"/>
            </a:endParaRPr>
          </a:p>
          <a:p>
            <a:pPr indent="-342900" lvl="0" marL="457200" rtl="0" algn="l">
              <a:lnSpc>
                <a:spcPct val="115000"/>
              </a:lnSpc>
              <a:spcBef>
                <a:spcPts val="1000"/>
              </a:spcBef>
              <a:spcAft>
                <a:spcPts val="0"/>
              </a:spcAft>
              <a:buClr>
                <a:srgbClr val="333333"/>
              </a:buClr>
              <a:buSzPts val="1800"/>
              <a:buFont typeface="Helvetica Neue"/>
              <a:buChar char="●"/>
            </a:pPr>
            <a:r>
              <a:rPr b="1" i="1" lang="en-CA" sz="1800">
                <a:solidFill>
                  <a:srgbClr val="333333"/>
                </a:solidFill>
                <a:highlight>
                  <a:srgbClr val="FFFFFF"/>
                </a:highlight>
                <a:latin typeface="Helvetica Neue"/>
                <a:ea typeface="Helvetica Neue"/>
                <a:cs typeface="Helvetica Neue"/>
                <a:sym typeface="Helvetica Neue"/>
              </a:rPr>
              <a:t>Question</a:t>
            </a:r>
            <a:r>
              <a:rPr b="1" lang="en-CA" sz="1800">
                <a:solidFill>
                  <a:srgbClr val="333333"/>
                </a:solidFill>
                <a:highlight>
                  <a:srgbClr val="FFFFFF"/>
                </a:highlight>
                <a:latin typeface="Helvetica Neue"/>
                <a:ea typeface="Helvetica Neue"/>
                <a:cs typeface="Helvetica Neue"/>
                <a:sym typeface="Helvetica Neue"/>
              </a:rPr>
              <a:t>: </a:t>
            </a:r>
            <a:r>
              <a:rPr lang="en-CA" sz="1800">
                <a:solidFill>
                  <a:srgbClr val="333333"/>
                </a:solidFill>
                <a:highlight>
                  <a:srgbClr val="FFFFFF"/>
                </a:highlight>
                <a:latin typeface="Helvetica Neue"/>
                <a:ea typeface="Helvetica Neue"/>
                <a:cs typeface="Helvetica Neue"/>
                <a:sym typeface="Helvetica Neue"/>
              </a:rPr>
              <a:t>where is something or how is something supposed to work? These can be recycled as documentation.</a:t>
            </a:r>
            <a:endParaRPr sz="1800">
              <a:solidFill>
                <a:srgbClr val="333333"/>
              </a:solidFill>
              <a:highlight>
                <a:srgbClr val="FFFFFF"/>
              </a:highlight>
              <a:latin typeface="Helvetica Neue"/>
              <a:ea typeface="Helvetica Neue"/>
              <a:cs typeface="Helvetica Neue"/>
              <a:sym typeface="Helvetica Neue"/>
            </a:endParaRPr>
          </a:p>
          <a:p>
            <a:pPr indent="-342900" lvl="0" marL="457200" rtl="0" algn="l">
              <a:lnSpc>
                <a:spcPct val="115000"/>
              </a:lnSpc>
              <a:spcBef>
                <a:spcPts val="0"/>
              </a:spcBef>
              <a:spcAft>
                <a:spcPts val="0"/>
              </a:spcAft>
              <a:buClr>
                <a:srgbClr val="333333"/>
              </a:buClr>
              <a:buSzPts val="1800"/>
              <a:buFont typeface="Helvetica Neue"/>
              <a:buChar char="●"/>
            </a:pPr>
            <a:r>
              <a:rPr b="1" i="1" lang="en-CA" sz="1800">
                <a:solidFill>
                  <a:srgbClr val="333333"/>
                </a:solidFill>
                <a:highlight>
                  <a:srgbClr val="FFFFFF"/>
                </a:highlight>
                <a:latin typeface="Helvetica Neue"/>
                <a:ea typeface="Helvetica Neue"/>
                <a:cs typeface="Helvetica Neue"/>
                <a:sym typeface="Helvetica Neue"/>
              </a:rPr>
              <a:t>Discussion</a:t>
            </a:r>
            <a:r>
              <a:rPr b="1" lang="en-CA" sz="1800">
                <a:solidFill>
                  <a:srgbClr val="333333"/>
                </a:solidFill>
                <a:highlight>
                  <a:srgbClr val="FFFFFF"/>
                </a:highlight>
                <a:latin typeface="Helvetica Neue"/>
                <a:ea typeface="Helvetica Neue"/>
                <a:cs typeface="Helvetica Neue"/>
                <a:sym typeface="Helvetica Neue"/>
              </a:rPr>
              <a:t> or </a:t>
            </a:r>
            <a:r>
              <a:rPr b="1" i="1" lang="en-CA" sz="1800">
                <a:solidFill>
                  <a:srgbClr val="333333"/>
                </a:solidFill>
                <a:highlight>
                  <a:srgbClr val="FFFFFF"/>
                </a:highlight>
                <a:latin typeface="Helvetica Neue"/>
                <a:ea typeface="Helvetica Neue"/>
                <a:cs typeface="Helvetica Neue"/>
                <a:sym typeface="Helvetica Neue"/>
              </a:rPr>
              <a:t>Proposal</a:t>
            </a:r>
            <a:r>
              <a:rPr b="1" lang="en-CA" sz="1800">
                <a:solidFill>
                  <a:srgbClr val="333333"/>
                </a:solidFill>
                <a:highlight>
                  <a:srgbClr val="FFFFFF"/>
                </a:highlight>
                <a:latin typeface="Helvetica Neue"/>
                <a:ea typeface="Helvetica Neue"/>
                <a:cs typeface="Helvetica Neue"/>
                <a:sym typeface="Helvetica Neue"/>
              </a:rPr>
              <a:t>: </a:t>
            </a:r>
            <a:r>
              <a:rPr lang="en-CA" sz="1800">
                <a:solidFill>
                  <a:srgbClr val="333333"/>
                </a:solidFill>
                <a:highlight>
                  <a:srgbClr val="FFFFFF"/>
                </a:highlight>
                <a:latin typeface="Helvetica Neue"/>
                <a:ea typeface="Helvetica Neue"/>
                <a:cs typeface="Helvetica Neue"/>
                <a:sym typeface="Helvetica Neue"/>
              </a:rPr>
              <a:t>something the team needs to make a decision about or a concrete proposal to resolve such a discussion. All issues can have discussion: this category is for issues that start that way. (Issues that are initially labeled </a:t>
            </a:r>
            <a:r>
              <a:rPr i="1" lang="en-CA" sz="1800">
                <a:solidFill>
                  <a:srgbClr val="333333"/>
                </a:solidFill>
                <a:highlight>
                  <a:srgbClr val="FFFFFF"/>
                </a:highlight>
                <a:latin typeface="Helvetica Neue"/>
                <a:ea typeface="Helvetica Neue"/>
                <a:cs typeface="Helvetica Neue"/>
                <a:sym typeface="Helvetica Neue"/>
              </a:rPr>
              <a:t>Question</a:t>
            </a:r>
            <a:r>
              <a:rPr lang="en-CA" sz="1800">
                <a:solidFill>
                  <a:srgbClr val="333333"/>
                </a:solidFill>
                <a:highlight>
                  <a:srgbClr val="FFFFFF"/>
                </a:highlight>
                <a:latin typeface="Helvetica Neue"/>
                <a:ea typeface="Helvetica Neue"/>
                <a:cs typeface="Helvetica Neue"/>
                <a:sym typeface="Helvetica Neue"/>
              </a:rPr>
              <a:t> are often relabeled </a:t>
            </a:r>
            <a:r>
              <a:rPr i="1" lang="en-CA" sz="1800">
                <a:solidFill>
                  <a:srgbClr val="333333"/>
                </a:solidFill>
                <a:highlight>
                  <a:srgbClr val="FFFFFF"/>
                </a:highlight>
                <a:latin typeface="Helvetica Neue"/>
                <a:ea typeface="Helvetica Neue"/>
                <a:cs typeface="Helvetica Neue"/>
                <a:sym typeface="Helvetica Neue"/>
              </a:rPr>
              <a:t>Discussion</a:t>
            </a:r>
            <a:r>
              <a:rPr lang="en-CA" sz="1800">
                <a:solidFill>
                  <a:srgbClr val="333333"/>
                </a:solidFill>
                <a:highlight>
                  <a:srgbClr val="FFFFFF"/>
                </a:highlight>
                <a:latin typeface="Helvetica Neue"/>
                <a:ea typeface="Helvetica Neue"/>
                <a:cs typeface="Helvetica Neue"/>
                <a:sym typeface="Helvetica Neue"/>
              </a:rPr>
              <a:t> or </a:t>
            </a:r>
            <a:r>
              <a:rPr i="1" lang="en-CA" sz="1800">
                <a:solidFill>
                  <a:srgbClr val="333333"/>
                </a:solidFill>
                <a:highlight>
                  <a:srgbClr val="FFFFFF"/>
                </a:highlight>
                <a:latin typeface="Helvetica Neue"/>
                <a:ea typeface="Helvetica Neue"/>
                <a:cs typeface="Helvetica Neue"/>
                <a:sym typeface="Helvetica Neue"/>
              </a:rPr>
              <a:t>Proposal</a:t>
            </a:r>
            <a:r>
              <a:rPr lang="en-CA" sz="1800">
                <a:solidFill>
                  <a:srgbClr val="333333"/>
                </a:solidFill>
                <a:highlight>
                  <a:srgbClr val="FFFFFF"/>
                </a:highlight>
                <a:latin typeface="Helvetica Neue"/>
                <a:ea typeface="Helvetica Neue"/>
                <a:cs typeface="Helvetica Neue"/>
                <a:sym typeface="Helvetica Neue"/>
              </a:rPr>
              <a:t> after some back and forth.)</a:t>
            </a:r>
            <a:endParaRPr sz="1800">
              <a:solidFill>
                <a:srgbClr val="333333"/>
              </a:solidFill>
              <a:highlight>
                <a:srgbClr val="FFFFFF"/>
              </a:highlight>
              <a:latin typeface="Helvetica Neue"/>
              <a:ea typeface="Helvetica Neue"/>
              <a:cs typeface="Helvetica Neue"/>
              <a:sym typeface="Helvetica Neue"/>
            </a:endParaRPr>
          </a:p>
          <a:p>
            <a:pPr indent="-342900" lvl="0" marL="457200" rtl="0" algn="l">
              <a:lnSpc>
                <a:spcPct val="115000"/>
              </a:lnSpc>
              <a:spcBef>
                <a:spcPts val="0"/>
              </a:spcBef>
              <a:spcAft>
                <a:spcPts val="0"/>
              </a:spcAft>
              <a:buClr>
                <a:srgbClr val="333333"/>
              </a:buClr>
              <a:buSzPts val="1800"/>
              <a:buFont typeface="Helvetica Neue"/>
              <a:buChar char="●"/>
            </a:pPr>
            <a:r>
              <a:rPr b="1" i="1" lang="en-CA" sz="1800">
                <a:solidFill>
                  <a:srgbClr val="333333"/>
                </a:solidFill>
                <a:highlight>
                  <a:srgbClr val="FFFFFF"/>
                </a:highlight>
                <a:latin typeface="Helvetica Neue"/>
                <a:ea typeface="Helvetica Neue"/>
                <a:cs typeface="Helvetica Neue"/>
                <a:sym typeface="Helvetica Neue"/>
              </a:rPr>
              <a:t>Suitable for Newcomer</a:t>
            </a:r>
            <a:r>
              <a:rPr b="1" lang="en-CA" sz="1800">
                <a:solidFill>
                  <a:srgbClr val="333333"/>
                </a:solidFill>
                <a:highlight>
                  <a:srgbClr val="FFFFFF"/>
                </a:highlight>
                <a:latin typeface="Helvetica Neue"/>
                <a:ea typeface="Helvetica Neue"/>
                <a:cs typeface="Helvetica Neue"/>
                <a:sym typeface="Helvetica Neue"/>
              </a:rPr>
              <a:t> or </a:t>
            </a:r>
            <a:r>
              <a:rPr b="1" i="1" lang="en-CA" sz="1800">
                <a:solidFill>
                  <a:srgbClr val="333333"/>
                </a:solidFill>
                <a:highlight>
                  <a:srgbClr val="FFFFFF"/>
                </a:highlight>
                <a:latin typeface="Helvetica Neue"/>
                <a:ea typeface="Helvetica Neue"/>
                <a:cs typeface="Helvetica Neue"/>
                <a:sym typeface="Helvetica Neue"/>
              </a:rPr>
              <a:t>Beginner-Friendly</a:t>
            </a:r>
            <a:r>
              <a:rPr lang="en-CA" sz="1800">
                <a:solidFill>
                  <a:srgbClr val="333333"/>
                </a:solidFill>
                <a:highlight>
                  <a:srgbClr val="FFFFFF"/>
                </a:highlight>
                <a:latin typeface="Helvetica Neue"/>
                <a:ea typeface="Helvetica Neue"/>
                <a:cs typeface="Helvetica Neue"/>
                <a:sym typeface="Helvetica Neue"/>
              </a:rPr>
              <a:t>: to identify an easy starting point for someone who has just joined the project. </a:t>
            </a:r>
            <a:endParaRPr sz="2300">
              <a:solidFill>
                <a:schemeClr val="dk2"/>
              </a:solidFill>
            </a:endParaRPr>
          </a:p>
          <a:p>
            <a:pPr indent="0" lvl="0" marL="0" rtl="0" algn="l">
              <a:lnSpc>
                <a:spcPct val="115000"/>
              </a:lnSpc>
              <a:spcBef>
                <a:spcPts val="1000"/>
              </a:spcBef>
              <a:spcAft>
                <a:spcPts val="0"/>
              </a:spcAft>
              <a:buNone/>
            </a:pPr>
            <a:r>
              <a:t/>
            </a:r>
            <a:endParaRPr sz="1200">
              <a:solidFill>
                <a:srgbClr val="333333"/>
              </a:solidFill>
              <a:highlight>
                <a:srgbClr val="FFFFFF"/>
              </a:highlight>
              <a:latin typeface="Helvetica Neue"/>
              <a:ea typeface="Helvetica Neue"/>
              <a:cs typeface="Helvetica Neue"/>
              <a:sym typeface="Helvetica Neue"/>
            </a:endParaRPr>
          </a:p>
          <a:p>
            <a:pPr indent="0" lvl="0" marL="0" rtl="0" algn="l">
              <a:lnSpc>
                <a:spcPct val="115000"/>
              </a:lnSpc>
              <a:spcBef>
                <a:spcPts val="1000"/>
              </a:spcBef>
              <a:spcAft>
                <a:spcPts val="0"/>
              </a:spcAft>
              <a:buNone/>
            </a:pPr>
            <a:r>
              <a:t/>
            </a:r>
            <a:endParaRPr sz="1600">
              <a:solidFill>
                <a:srgbClr val="333333"/>
              </a:solidFill>
              <a:highlight>
                <a:srgbClr val="FFFFFF"/>
              </a:highlight>
              <a:latin typeface="Helvetica Neue"/>
              <a:ea typeface="Helvetica Neue"/>
              <a:cs typeface="Helvetica Neue"/>
              <a:sym typeface="Helvetica Neue"/>
            </a:endParaRPr>
          </a:p>
          <a:p>
            <a:pPr indent="0" lvl="0" marL="0" rtl="0" algn="l">
              <a:spcBef>
                <a:spcPts val="1000"/>
              </a:spcBef>
              <a:spcAft>
                <a:spcPts val="0"/>
              </a:spcAft>
              <a:buNone/>
            </a:pPr>
            <a:r>
              <a:t/>
            </a:r>
            <a:endParaRPr sz="2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Labelling Issues</a:t>
            </a:r>
            <a:endParaRPr/>
          </a:p>
        </p:txBody>
      </p:sp>
      <p:sp>
        <p:nvSpPr>
          <p:cNvPr id="162" name="Google Shape;162;p29"/>
          <p:cNvSpPr txBox="1"/>
          <p:nvPr/>
        </p:nvSpPr>
        <p:spPr>
          <a:xfrm>
            <a:off x="194200" y="709500"/>
            <a:ext cx="7326000" cy="37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2"/>
              </a:solidFill>
            </a:endParaRPr>
          </a:p>
          <a:p>
            <a:pPr indent="0" lvl="0" marL="0" rtl="0" algn="l">
              <a:lnSpc>
                <a:spcPct val="115000"/>
              </a:lnSpc>
              <a:spcBef>
                <a:spcPts val="0"/>
              </a:spcBef>
              <a:spcAft>
                <a:spcPts val="0"/>
              </a:spcAft>
              <a:buNone/>
            </a:pPr>
            <a:r>
              <a:rPr lang="en-CA" sz="1500">
                <a:solidFill>
                  <a:srgbClr val="333333"/>
                </a:solidFill>
                <a:highlight>
                  <a:srgbClr val="FFFFFF"/>
                </a:highlight>
                <a:latin typeface="Helvetica Neue"/>
                <a:ea typeface="Helvetica Neue"/>
                <a:cs typeface="Helvetica Neue"/>
                <a:sym typeface="Helvetica Neue"/>
              </a:rPr>
              <a:t>Indicating the state of an issue:</a:t>
            </a:r>
            <a:endParaRPr sz="1500">
              <a:solidFill>
                <a:srgbClr val="333333"/>
              </a:solidFill>
              <a:highlight>
                <a:srgbClr val="FFFFFF"/>
              </a:highlight>
              <a:latin typeface="Helvetica Neue"/>
              <a:ea typeface="Helvetica Neue"/>
              <a:cs typeface="Helvetica Neue"/>
              <a:sym typeface="Helvetica Neue"/>
            </a:endParaRPr>
          </a:p>
          <a:p>
            <a:pPr indent="-317500" lvl="0" marL="457200" rtl="0" algn="l">
              <a:lnSpc>
                <a:spcPct val="115000"/>
              </a:lnSpc>
              <a:spcBef>
                <a:spcPts val="1000"/>
              </a:spcBef>
              <a:spcAft>
                <a:spcPts val="0"/>
              </a:spcAft>
              <a:buClr>
                <a:srgbClr val="333333"/>
              </a:buClr>
              <a:buSzPts val="1400"/>
              <a:buFont typeface="Helvetica Neue"/>
              <a:buChar char="●"/>
            </a:pPr>
            <a:r>
              <a:rPr b="1" i="1" lang="en-CA">
                <a:solidFill>
                  <a:srgbClr val="333333"/>
                </a:solidFill>
                <a:highlight>
                  <a:srgbClr val="FFFFFF"/>
                </a:highlight>
                <a:latin typeface="Helvetica Neue"/>
                <a:ea typeface="Helvetica Neue"/>
                <a:cs typeface="Helvetica Neue"/>
                <a:sym typeface="Helvetica Neue"/>
              </a:rPr>
              <a:t>Urgent</a:t>
            </a:r>
            <a:r>
              <a:rPr b="1" lang="en-CA">
                <a:solidFill>
                  <a:srgbClr val="333333"/>
                </a:solidFill>
                <a:highlight>
                  <a:srgbClr val="FFFFFF"/>
                </a:highlight>
                <a:latin typeface="Helvetica Neue"/>
                <a:ea typeface="Helvetica Neue"/>
                <a:cs typeface="Helvetica Neue"/>
                <a:sym typeface="Helvetica Neue"/>
              </a:rPr>
              <a:t>:</a:t>
            </a:r>
            <a:r>
              <a:rPr lang="en-CA">
                <a:solidFill>
                  <a:srgbClr val="333333"/>
                </a:solidFill>
                <a:highlight>
                  <a:srgbClr val="FFFFFF"/>
                </a:highlight>
                <a:latin typeface="Helvetica Neue"/>
                <a:ea typeface="Helvetica Neue"/>
                <a:cs typeface="Helvetica Neue"/>
                <a:sym typeface="Helvetica Neue"/>
              </a:rPr>
              <a:t> work needs to be done right away. (This label is typically reserved for security fixes).</a:t>
            </a:r>
            <a:endParaRPr>
              <a:solidFill>
                <a:srgbClr val="333333"/>
              </a:solidFill>
              <a:highlight>
                <a:srgbClr val="FFFFFF"/>
              </a:highlight>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333333"/>
              </a:buClr>
              <a:buSzPts val="1400"/>
              <a:buFont typeface="Helvetica Neue"/>
              <a:buChar char="●"/>
            </a:pPr>
            <a:r>
              <a:rPr b="1" i="1" lang="en-CA">
                <a:solidFill>
                  <a:srgbClr val="333333"/>
                </a:solidFill>
                <a:highlight>
                  <a:srgbClr val="FFFFFF"/>
                </a:highlight>
                <a:latin typeface="Helvetica Neue"/>
                <a:ea typeface="Helvetica Neue"/>
                <a:cs typeface="Helvetica Neue"/>
                <a:sym typeface="Helvetica Neue"/>
              </a:rPr>
              <a:t>Current</a:t>
            </a:r>
            <a:r>
              <a:rPr b="1" lang="en-CA">
                <a:solidFill>
                  <a:srgbClr val="333333"/>
                </a:solidFill>
                <a:highlight>
                  <a:srgbClr val="FFFFFF"/>
                </a:highlight>
                <a:latin typeface="Helvetica Neue"/>
                <a:ea typeface="Helvetica Neue"/>
                <a:cs typeface="Helvetica Neue"/>
                <a:sym typeface="Helvetica Neue"/>
              </a:rPr>
              <a:t>: </a:t>
            </a:r>
            <a:r>
              <a:rPr lang="en-CA">
                <a:solidFill>
                  <a:srgbClr val="333333"/>
                </a:solidFill>
                <a:highlight>
                  <a:srgbClr val="FFFFFF"/>
                </a:highlight>
                <a:latin typeface="Helvetica Neue"/>
                <a:ea typeface="Helvetica Neue"/>
                <a:cs typeface="Helvetica Neue"/>
                <a:sym typeface="Helvetica Neue"/>
              </a:rPr>
              <a:t>this issue is included in the current round of work.</a:t>
            </a:r>
            <a:endParaRPr>
              <a:solidFill>
                <a:srgbClr val="333333"/>
              </a:solidFill>
              <a:highlight>
                <a:srgbClr val="FFFFFF"/>
              </a:highlight>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333333"/>
              </a:buClr>
              <a:buSzPts val="1400"/>
              <a:buFont typeface="Helvetica Neue"/>
              <a:buChar char="●"/>
            </a:pPr>
            <a:r>
              <a:rPr b="1" i="1" lang="en-CA">
                <a:solidFill>
                  <a:srgbClr val="333333"/>
                </a:solidFill>
                <a:highlight>
                  <a:srgbClr val="FFFFFF"/>
                </a:highlight>
                <a:latin typeface="Helvetica Neue"/>
                <a:ea typeface="Helvetica Neue"/>
                <a:cs typeface="Helvetica Neue"/>
                <a:sym typeface="Helvetica Neue"/>
              </a:rPr>
              <a:t>Next</a:t>
            </a:r>
            <a:r>
              <a:rPr b="1" lang="en-CA">
                <a:solidFill>
                  <a:srgbClr val="333333"/>
                </a:solidFill>
                <a:highlight>
                  <a:srgbClr val="FFFFFF"/>
                </a:highlight>
                <a:latin typeface="Helvetica Neue"/>
                <a:ea typeface="Helvetica Neue"/>
                <a:cs typeface="Helvetica Neue"/>
                <a:sym typeface="Helvetica Neue"/>
              </a:rPr>
              <a:t>: </a:t>
            </a:r>
            <a:r>
              <a:rPr lang="en-CA">
                <a:solidFill>
                  <a:srgbClr val="333333"/>
                </a:solidFill>
                <a:highlight>
                  <a:srgbClr val="FFFFFF"/>
                </a:highlight>
                <a:latin typeface="Helvetica Neue"/>
                <a:ea typeface="Helvetica Neue"/>
                <a:cs typeface="Helvetica Neue"/>
                <a:sym typeface="Helvetica Neue"/>
              </a:rPr>
              <a:t>this issue is (probably) going to be included in the next round.</a:t>
            </a:r>
            <a:endParaRPr>
              <a:solidFill>
                <a:srgbClr val="333333"/>
              </a:solidFill>
              <a:highlight>
                <a:srgbClr val="FFFFFF"/>
              </a:highlight>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333333"/>
              </a:buClr>
              <a:buSzPts val="1400"/>
              <a:buFont typeface="Helvetica Neue"/>
              <a:buChar char="●"/>
            </a:pPr>
            <a:r>
              <a:rPr b="1" i="1" lang="en-CA">
                <a:solidFill>
                  <a:srgbClr val="333333"/>
                </a:solidFill>
                <a:highlight>
                  <a:srgbClr val="FFFFFF"/>
                </a:highlight>
                <a:latin typeface="Helvetica Neue"/>
                <a:ea typeface="Helvetica Neue"/>
                <a:cs typeface="Helvetica Neue"/>
                <a:sym typeface="Helvetica Neue"/>
              </a:rPr>
              <a:t>Eventually</a:t>
            </a:r>
            <a:r>
              <a:rPr b="1" lang="en-CA">
                <a:solidFill>
                  <a:srgbClr val="333333"/>
                </a:solidFill>
                <a:highlight>
                  <a:srgbClr val="FFFFFF"/>
                </a:highlight>
                <a:latin typeface="Helvetica Neue"/>
                <a:ea typeface="Helvetica Neue"/>
                <a:cs typeface="Helvetica Neue"/>
                <a:sym typeface="Helvetica Neue"/>
              </a:rPr>
              <a:t>:</a:t>
            </a:r>
            <a:r>
              <a:rPr lang="en-CA">
                <a:solidFill>
                  <a:srgbClr val="333333"/>
                </a:solidFill>
                <a:highlight>
                  <a:srgbClr val="FFFFFF"/>
                </a:highlight>
                <a:latin typeface="Helvetica Neue"/>
                <a:ea typeface="Helvetica Neue"/>
                <a:cs typeface="Helvetica Neue"/>
                <a:sym typeface="Helvetica Neue"/>
              </a:rPr>
              <a:t> someone has looked at the issue and believes it needs to be tackled, but there’s no immediate plan to do it.</a:t>
            </a:r>
            <a:endParaRPr>
              <a:solidFill>
                <a:srgbClr val="333333"/>
              </a:solidFill>
              <a:highlight>
                <a:srgbClr val="FFFFFF"/>
              </a:highlight>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333333"/>
              </a:buClr>
              <a:buSzPts val="1400"/>
              <a:buFont typeface="Helvetica Neue"/>
              <a:buChar char="●"/>
            </a:pPr>
            <a:r>
              <a:rPr b="1" i="1" lang="en-CA">
                <a:solidFill>
                  <a:srgbClr val="333333"/>
                </a:solidFill>
                <a:highlight>
                  <a:srgbClr val="FFFFFF"/>
                </a:highlight>
                <a:latin typeface="Helvetica Neue"/>
                <a:ea typeface="Helvetica Neue"/>
                <a:cs typeface="Helvetica Neue"/>
                <a:sym typeface="Helvetica Neue"/>
              </a:rPr>
              <a:t>Won’t Fix</a:t>
            </a:r>
            <a:r>
              <a:rPr b="1" lang="en-CA">
                <a:solidFill>
                  <a:srgbClr val="333333"/>
                </a:solidFill>
                <a:highlight>
                  <a:srgbClr val="FFFFFF"/>
                </a:highlight>
                <a:latin typeface="Helvetica Neue"/>
                <a:ea typeface="Helvetica Neue"/>
                <a:cs typeface="Helvetica Neue"/>
                <a:sym typeface="Helvetica Neue"/>
              </a:rPr>
              <a:t>:</a:t>
            </a:r>
            <a:r>
              <a:rPr lang="en-CA">
                <a:solidFill>
                  <a:srgbClr val="333333"/>
                </a:solidFill>
                <a:highlight>
                  <a:srgbClr val="FFFFFF"/>
                </a:highlight>
                <a:latin typeface="Helvetica Neue"/>
                <a:ea typeface="Helvetica Neue"/>
                <a:cs typeface="Helvetica Neue"/>
                <a:sym typeface="Helvetica Neue"/>
              </a:rPr>
              <a:t> someone has decided that the issue isn’t going to be addressed, either because it’s out of scope or because it’s not actually a bug. Once an issue has been marked this way, it is usually then closed. When this happens, send the issue’s creator a note explaining why the issue won’t be addressed and encourage them to continue working with the project.</a:t>
            </a:r>
            <a:endParaRPr>
              <a:solidFill>
                <a:srgbClr val="333333"/>
              </a:solidFill>
              <a:highlight>
                <a:srgbClr val="FFFFFF"/>
              </a:highlight>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333333"/>
              </a:buClr>
              <a:buSzPts val="1400"/>
              <a:buFont typeface="Helvetica Neue"/>
              <a:buChar char="●"/>
            </a:pPr>
            <a:r>
              <a:rPr b="1" i="1" lang="en-CA">
                <a:solidFill>
                  <a:srgbClr val="333333"/>
                </a:solidFill>
                <a:highlight>
                  <a:srgbClr val="FFFFFF"/>
                </a:highlight>
                <a:latin typeface="Helvetica Neue"/>
                <a:ea typeface="Helvetica Neue"/>
                <a:cs typeface="Helvetica Neue"/>
                <a:sym typeface="Helvetica Neue"/>
              </a:rPr>
              <a:t>Duplicate</a:t>
            </a:r>
            <a:r>
              <a:rPr b="1" lang="en-CA">
                <a:solidFill>
                  <a:srgbClr val="333333"/>
                </a:solidFill>
                <a:highlight>
                  <a:srgbClr val="FFFFFF"/>
                </a:highlight>
                <a:latin typeface="Helvetica Neue"/>
                <a:ea typeface="Helvetica Neue"/>
                <a:cs typeface="Helvetica Neue"/>
                <a:sym typeface="Helvetica Neue"/>
              </a:rPr>
              <a:t>: </a:t>
            </a:r>
            <a:r>
              <a:rPr lang="en-CA">
                <a:solidFill>
                  <a:srgbClr val="333333"/>
                </a:solidFill>
                <a:highlight>
                  <a:srgbClr val="FFFFFF"/>
                </a:highlight>
                <a:latin typeface="Helvetica Neue"/>
                <a:ea typeface="Helvetica Neue"/>
                <a:cs typeface="Helvetica Neue"/>
                <a:sym typeface="Helvetica Neue"/>
              </a:rPr>
              <a:t>this issue is a duplicate of one that’s already in the system. Issues marked this way are usually also then closed; this is another opportunity to encourage people to stay involved.</a:t>
            </a:r>
            <a:endParaRPr>
              <a:solidFill>
                <a:srgbClr val="333333"/>
              </a:solidFill>
              <a:highlight>
                <a:srgbClr val="FFFFFF"/>
              </a:highlight>
              <a:latin typeface="Helvetica Neue"/>
              <a:ea typeface="Helvetica Neue"/>
              <a:cs typeface="Helvetica Neue"/>
              <a:sym typeface="Helvetica Neue"/>
            </a:endParaRPr>
          </a:p>
          <a:p>
            <a:pPr indent="0" lvl="0" marL="0" rtl="0" algn="l">
              <a:lnSpc>
                <a:spcPct val="115000"/>
              </a:lnSpc>
              <a:spcBef>
                <a:spcPts val="1000"/>
              </a:spcBef>
              <a:spcAft>
                <a:spcPts val="0"/>
              </a:spcAft>
              <a:buNone/>
            </a:pPr>
            <a:r>
              <a:t/>
            </a:r>
            <a:endParaRPr b="1" i="1" sz="1800">
              <a:solidFill>
                <a:srgbClr val="333333"/>
              </a:solidFill>
              <a:highlight>
                <a:srgbClr val="FFFFFF"/>
              </a:highlight>
              <a:latin typeface="Helvetica Neue"/>
              <a:ea typeface="Helvetica Neue"/>
              <a:cs typeface="Helvetica Neue"/>
              <a:sym typeface="Helvetica Neue"/>
            </a:endParaRPr>
          </a:p>
          <a:p>
            <a:pPr indent="0" lvl="0" marL="0" rtl="0" algn="l">
              <a:lnSpc>
                <a:spcPct val="115000"/>
              </a:lnSpc>
              <a:spcBef>
                <a:spcPts val="1000"/>
              </a:spcBef>
              <a:spcAft>
                <a:spcPts val="0"/>
              </a:spcAft>
              <a:buNone/>
            </a:pPr>
            <a:r>
              <a:t/>
            </a:r>
            <a:endParaRPr sz="1600">
              <a:solidFill>
                <a:srgbClr val="333333"/>
              </a:solidFill>
              <a:highlight>
                <a:srgbClr val="FFFFFF"/>
              </a:highlight>
              <a:latin typeface="Helvetica Neue"/>
              <a:ea typeface="Helvetica Neue"/>
              <a:cs typeface="Helvetica Neue"/>
              <a:sym typeface="Helvetica Neue"/>
            </a:endParaRPr>
          </a:p>
          <a:p>
            <a:pPr indent="0" lvl="0" marL="0" rtl="0" algn="l">
              <a:spcBef>
                <a:spcPts val="1000"/>
              </a:spcBef>
              <a:spcAft>
                <a:spcPts val="0"/>
              </a:spcAft>
              <a:buNone/>
            </a:pPr>
            <a:r>
              <a:t/>
            </a:r>
            <a:endParaRPr sz="2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Labelling Issues</a:t>
            </a:r>
            <a:endParaRPr/>
          </a:p>
        </p:txBody>
      </p:sp>
      <p:pic>
        <p:nvPicPr>
          <p:cNvPr id="168" name="Google Shape;168;p30"/>
          <p:cNvPicPr preferRelativeResize="0"/>
          <p:nvPr/>
        </p:nvPicPr>
        <p:blipFill>
          <a:blip r:embed="rId3">
            <a:alphaModFix/>
          </a:blip>
          <a:stretch>
            <a:fillRect/>
          </a:stretch>
        </p:blipFill>
        <p:spPr>
          <a:xfrm>
            <a:off x="152400" y="1170125"/>
            <a:ext cx="8839200" cy="365923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Prioritizing</a:t>
            </a:r>
            <a:endParaRPr/>
          </a:p>
        </p:txBody>
      </p:sp>
      <p:sp>
        <p:nvSpPr>
          <p:cNvPr id="174" name="Google Shape;174;p31"/>
          <p:cNvSpPr txBox="1"/>
          <p:nvPr/>
        </p:nvSpPr>
        <p:spPr>
          <a:xfrm>
            <a:off x="784650" y="1271600"/>
            <a:ext cx="7574700" cy="31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CA" sz="1800">
                <a:solidFill>
                  <a:schemeClr val="dk2"/>
                </a:solidFill>
              </a:rPr>
              <a:t>The challenge: </a:t>
            </a:r>
            <a:r>
              <a:rPr lang="en-CA" sz="1800">
                <a:solidFill>
                  <a:schemeClr val="dk2"/>
                </a:solidFill>
              </a:rPr>
              <a:t>Balancing bug fixes, feature development, and project cleanup, especially in research projects where "done" is hard to define.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24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What makes up a project?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CA"/>
              <a:t>A</a:t>
            </a:r>
            <a:r>
              <a:rPr b="1" lang="en-CA"/>
              <a:t> dataset </a:t>
            </a:r>
            <a:r>
              <a:rPr lang="en-CA"/>
              <a:t>being used by several research projects?</a:t>
            </a:r>
            <a:endParaRPr/>
          </a:p>
          <a:p>
            <a:pPr indent="-317500" lvl="1" marL="914400" rtl="0" algn="l">
              <a:spcBef>
                <a:spcPts val="0"/>
              </a:spcBef>
              <a:spcAft>
                <a:spcPts val="0"/>
              </a:spcAft>
              <a:buSzPts val="1400"/>
              <a:buChar char="○"/>
            </a:pPr>
            <a:r>
              <a:rPr lang="en-CA"/>
              <a:t>raw data, programs used to tidy the data, tidied data, text files describing license and provenance</a:t>
            </a:r>
            <a:endParaRPr/>
          </a:p>
          <a:p>
            <a:pPr indent="-342900" lvl="0" marL="457200" rtl="0" algn="l">
              <a:spcBef>
                <a:spcPts val="0"/>
              </a:spcBef>
              <a:spcAft>
                <a:spcPts val="0"/>
              </a:spcAft>
              <a:buSzPts val="1800"/>
              <a:buChar char="●"/>
            </a:pPr>
            <a:r>
              <a:rPr lang="en-CA"/>
              <a:t>A </a:t>
            </a:r>
            <a:r>
              <a:rPr b="1" lang="en-CA"/>
              <a:t>set of annual reports </a:t>
            </a:r>
            <a:r>
              <a:rPr lang="en-CA"/>
              <a:t>written for an NGO?</a:t>
            </a:r>
            <a:endParaRPr/>
          </a:p>
          <a:p>
            <a:pPr indent="-317500" lvl="1" marL="914400" rtl="0" algn="l">
              <a:spcBef>
                <a:spcPts val="0"/>
              </a:spcBef>
              <a:spcAft>
                <a:spcPts val="0"/>
              </a:spcAft>
              <a:buSzPts val="1400"/>
              <a:buChar char="○"/>
            </a:pPr>
            <a:r>
              <a:rPr lang="en-CA"/>
              <a:t>jupyter notebooks, copies of html and pdf versions of the report, a text file containing links to datasets used in the report (which can’t be store don Github since they contain personal identifying information)</a:t>
            </a:r>
            <a:endParaRPr/>
          </a:p>
          <a:p>
            <a:pPr indent="-342900" lvl="0" marL="457200" rtl="0" algn="l">
              <a:spcBef>
                <a:spcPts val="0"/>
              </a:spcBef>
              <a:spcAft>
                <a:spcPts val="0"/>
              </a:spcAft>
              <a:buSzPts val="1800"/>
              <a:buChar char="●"/>
            </a:pPr>
            <a:r>
              <a:rPr lang="en-CA"/>
              <a:t>A </a:t>
            </a:r>
            <a:r>
              <a:rPr b="1" lang="en-CA"/>
              <a:t>software library</a:t>
            </a:r>
            <a:r>
              <a:rPr lang="en-CA"/>
              <a:t> providing an interactive glossary of data science terms in both Python and R?</a:t>
            </a:r>
            <a:endParaRPr/>
          </a:p>
          <a:p>
            <a:pPr indent="-317500" lvl="1" marL="914400" rtl="0" algn="l">
              <a:spcBef>
                <a:spcPts val="0"/>
              </a:spcBef>
              <a:spcAft>
                <a:spcPts val="0"/>
              </a:spcAft>
              <a:buSzPts val="1400"/>
              <a:buChar char="○"/>
            </a:pPr>
            <a:r>
              <a:rPr lang="en-CA"/>
              <a:t>files needed to create a package, a Markdown full of terms and definitions, a Makefile with targets to check cross references, etc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Prioritizing</a:t>
            </a:r>
            <a:endParaRPr/>
          </a:p>
        </p:txBody>
      </p:sp>
      <p:sp>
        <p:nvSpPr>
          <p:cNvPr id="180" name="Google Shape;180;p32"/>
          <p:cNvSpPr txBox="1"/>
          <p:nvPr/>
        </p:nvSpPr>
        <p:spPr>
          <a:xfrm>
            <a:off x="784650" y="1271600"/>
            <a:ext cx="7574700" cy="31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CA" sz="1800">
                <a:solidFill>
                  <a:schemeClr val="dk2"/>
                </a:solidFill>
              </a:rPr>
              <a:t>The challenge: </a:t>
            </a:r>
            <a:r>
              <a:rPr lang="en-CA" sz="1800">
                <a:solidFill>
                  <a:schemeClr val="dk2"/>
                </a:solidFill>
              </a:rPr>
              <a:t>Balancing bug fixes, feature development, and project cleanup, especially in research projects where "done" is hard to define.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en-CA" sz="1800">
                <a:solidFill>
                  <a:schemeClr val="dk2"/>
                </a:solidFill>
              </a:rPr>
              <a:t>The solution</a:t>
            </a:r>
            <a:r>
              <a:rPr lang="en-CA" sz="1800">
                <a:solidFill>
                  <a:schemeClr val="dk2"/>
                </a:solidFill>
              </a:rPr>
              <a:t>: Sprints</a:t>
            </a:r>
            <a:endParaRPr sz="1800">
              <a:solidFill>
                <a:schemeClr val="dk2"/>
              </a:solidFill>
            </a:endParaRPr>
          </a:p>
          <a:p>
            <a:pPr indent="-342900" lvl="0" marL="457200" rtl="0" algn="l">
              <a:spcBef>
                <a:spcPts val="0"/>
              </a:spcBef>
              <a:spcAft>
                <a:spcPts val="0"/>
              </a:spcAft>
              <a:buClr>
                <a:schemeClr val="dk2"/>
              </a:buClr>
              <a:buSzPts val="1800"/>
              <a:buChar char="●"/>
            </a:pPr>
            <a:r>
              <a:rPr lang="en-CA" sz="1800">
                <a:solidFill>
                  <a:schemeClr val="dk2"/>
                </a:solidFill>
              </a:rPr>
              <a:t>Typically a 1-2 week long cycle where specific tasks are chosen and completed. </a:t>
            </a:r>
            <a:endParaRPr sz="1800">
              <a:solidFill>
                <a:schemeClr val="dk2"/>
              </a:solidFill>
            </a:endParaRPr>
          </a:p>
          <a:p>
            <a:pPr indent="-342900" lvl="0" marL="457200" rtl="0" algn="l">
              <a:spcBef>
                <a:spcPts val="0"/>
              </a:spcBef>
              <a:spcAft>
                <a:spcPts val="0"/>
              </a:spcAft>
              <a:buClr>
                <a:srgbClr val="333333"/>
              </a:buClr>
              <a:buSzPts val="1800"/>
              <a:buFont typeface="Helvetica Neue"/>
              <a:buChar char="●"/>
            </a:pPr>
            <a:r>
              <a:rPr lang="en-CA" sz="1800">
                <a:solidFill>
                  <a:srgbClr val="333333"/>
                </a:solidFill>
                <a:highlight>
                  <a:srgbClr val="FFFFFF"/>
                </a:highlight>
                <a:latin typeface="Helvetica Neue"/>
                <a:ea typeface="Helvetica Neue"/>
                <a:cs typeface="Helvetica Neue"/>
                <a:sym typeface="Helvetica Neue"/>
              </a:rPr>
              <a:t>Starts with a planning session in which the successes and failures of the previous sprint are reviewed and issues to be resolved in the current sprint are selected</a:t>
            </a:r>
            <a:endParaRPr sz="24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Sprints</a:t>
            </a:r>
            <a:endParaRPr/>
          </a:p>
        </p:txBody>
      </p:sp>
      <p:pic>
        <p:nvPicPr>
          <p:cNvPr descr="Guide to Scrum Sprints | Wrike Scrum Guide" id="186" name="Google Shape;186;p33"/>
          <p:cNvPicPr preferRelativeResize="0"/>
          <p:nvPr/>
        </p:nvPicPr>
        <p:blipFill rotWithShape="1">
          <a:blip r:embed="rId3">
            <a:alphaModFix/>
          </a:blip>
          <a:srcRect b="-968" l="0" r="4425" t="12894"/>
          <a:stretch/>
        </p:blipFill>
        <p:spPr>
          <a:xfrm>
            <a:off x="311700" y="907000"/>
            <a:ext cx="8520600" cy="4236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9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Sprints: Prioritizing</a:t>
            </a:r>
            <a:endParaRPr/>
          </a:p>
        </p:txBody>
      </p:sp>
      <p:pic>
        <p:nvPicPr>
          <p:cNvPr id="192" name="Google Shape;192;p34"/>
          <p:cNvPicPr preferRelativeResize="0"/>
          <p:nvPr/>
        </p:nvPicPr>
        <p:blipFill>
          <a:blip r:embed="rId3">
            <a:alphaModFix/>
          </a:blip>
          <a:stretch>
            <a:fillRect/>
          </a:stretch>
        </p:blipFill>
        <p:spPr>
          <a:xfrm>
            <a:off x="2111025" y="622625"/>
            <a:ext cx="4766899" cy="4289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9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Decision Making</a:t>
            </a:r>
            <a:endParaRPr/>
          </a:p>
        </p:txBody>
      </p:sp>
      <p:sp>
        <p:nvSpPr>
          <p:cNvPr id="198" name="Google Shape;198;p35"/>
          <p:cNvSpPr txBox="1"/>
          <p:nvPr/>
        </p:nvSpPr>
        <p:spPr>
          <a:xfrm>
            <a:off x="573825" y="814450"/>
            <a:ext cx="7182000" cy="3516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CA" sz="1800">
                <a:solidFill>
                  <a:schemeClr val="dk2"/>
                </a:solidFill>
              </a:rPr>
              <a:t>Every team has a power structure: formal (accountable) or informal (unaccountable).</a:t>
            </a:r>
            <a:endParaRPr sz="1800">
              <a:solidFill>
                <a:schemeClr val="dk2"/>
              </a:solidFill>
            </a:endParaRPr>
          </a:p>
          <a:p>
            <a:pPr indent="-342900" lvl="0" marL="457200" rtl="0" algn="l">
              <a:spcBef>
                <a:spcPts val="0"/>
              </a:spcBef>
              <a:spcAft>
                <a:spcPts val="0"/>
              </a:spcAft>
              <a:buClr>
                <a:schemeClr val="dk2"/>
              </a:buClr>
              <a:buSzPts val="1800"/>
              <a:buChar char="●"/>
            </a:pPr>
            <a:r>
              <a:rPr lang="en-CA" sz="1800">
                <a:solidFill>
                  <a:schemeClr val="dk2"/>
                </a:solidFill>
              </a:rPr>
              <a:t>Importance of explicit governance in groups larger than six people.</a:t>
            </a:r>
            <a:endParaRPr sz="1800">
              <a:solidFill>
                <a:schemeClr val="dk2"/>
              </a:solidFill>
            </a:endParaRPr>
          </a:p>
          <a:p>
            <a:pPr indent="-342900" lvl="0" marL="457200" rtl="0" algn="l">
              <a:spcBef>
                <a:spcPts val="0"/>
              </a:spcBef>
              <a:spcAft>
                <a:spcPts val="0"/>
              </a:spcAft>
              <a:buClr>
                <a:schemeClr val="dk2"/>
              </a:buClr>
              <a:buSzPts val="1800"/>
              <a:buChar char="●"/>
            </a:pPr>
            <a:r>
              <a:rPr lang="en-CA" sz="1800">
                <a:solidFill>
                  <a:schemeClr val="dk2"/>
                </a:solidFill>
              </a:rPr>
              <a:t>Objective: Establish </a:t>
            </a:r>
            <a:r>
              <a:rPr b="1" lang="en-CA" sz="1800">
                <a:solidFill>
                  <a:schemeClr val="dk2"/>
                </a:solidFill>
              </a:rPr>
              <a:t>who makes decisions</a:t>
            </a:r>
            <a:r>
              <a:rPr lang="en-CA" sz="1800">
                <a:solidFill>
                  <a:schemeClr val="dk2"/>
                </a:solidFill>
              </a:rPr>
              <a:t> and </a:t>
            </a:r>
            <a:r>
              <a:rPr b="1" lang="en-CA" sz="1800">
                <a:solidFill>
                  <a:schemeClr val="dk2"/>
                </a:solidFill>
              </a:rPr>
              <a:t>how to reach consensus</a:t>
            </a:r>
            <a:r>
              <a:rPr lang="en-CA" sz="1800">
                <a:solidFill>
                  <a:schemeClr val="dk2"/>
                </a:solidFill>
              </a:rPr>
              <a:t>.</a:t>
            </a:r>
            <a:endParaRPr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49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Decision Making: Martha’s Rules</a:t>
            </a:r>
            <a:endParaRPr/>
          </a:p>
        </p:txBody>
      </p:sp>
      <p:sp>
        <p:nvSpPr>
          <p:cNvPr id="204" name="Google Shape;204;p36"/>
          <p:cNvSpPr txBox="1"/>
          <p:nvPr/>
        </p:nvSpPr>
        <p:spPr>
          <a:xfrm>
            <a:off x="573825" y="814450"/>
            <a:ext cx="7182000" cy="3516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CA" sz="1800">
                <a:solidFill>
                  <a:schemeClr val="dk2"/>
                </a:solidFill>
              </a:rPr>
              <a:t>Anyone who wants to sponsor a proposal must file one at least 24 hours in advance. It must include:</a:t>
            </a:r>
            <a:endParaRPr sz="1800">
              <a:solidFill>
                <a:schemeClr val="dk2"/>
              </a:solidFill>
            </a:endParaRPr>
          </a:p>
          <a:p>
            <a:pPr indent="-304800" lvl="1" marL="914400" rtl="0" algn="l">
              <a:lnSpc>
                <a:spcPct val="115000"/>
              </a:lnSpc>
              <a:spcBef>
                <a:spcPts val="0"/>
              </a:spcBef>
              <a:spcAft>
                <a:spcPts val="0"/>
              </a:spcAft>
              <a:buClr>
                <a:srgbClr val="333333"/>
              </a:buClr>
              <a:buSzPts val="1200"/>
              <a:buFont typeface="Helvetica Neue"/>
              <a:buChar char="○"/>
            </a:pPr>
            <a:r>
              <a:rPr lang="en-CA" sz="1200">
                <a:solidFill>
                  <a:srgbClr val="333333"/>
                </a:solidFill>
                <a:highlight>
                  <a:srgbClr val="FFFFFF"/>
                </a:highlight>
                <a:latin typeface="Helvetica Neue"/>
                <a:ea typeface="Helvetica Neue"/>
                <a:cs typeface="Helvetica Neue"/>
                <a:sym typeface="Helvetica Neue"/>
              </a:rPr>
              <a:t>a one-line summary</a:t>
            </a:r>
            <a:endParaRPr sz="1200">
              <a:solidFill>
                <a:srgbClr val="333333"/>
              </a:solidFill>
              <a:highlight>
                <a:srgbClr val="FFFFFF"/>
              </a:highlight>
              <a:latin typeface="Helvetica Neue"/>
              <a:ea typeface="Helvetica Neue"/>
              <a:cs typeface="Helvetica Neue"/>
              <a:sym typeface="Helvetica Neue"/>
            </a:endParaRPr>
          </a:p>
          <a:p>
            <a:pPr indent="-304800" lvl="1" marL="914400" rtl="0" algn="l">
              <a:lnSpc>
                <a:spcPct val="115000"/>
              </a:lnSpc>
              <a:spcBef>
                <a:spcPts val="0"/>
              </a:spcBef>
              <a:spcAft>
                <a:spcPts val="0"/>
              </a:spcAft>
              <a:buClr>
                <a:srgbClr val="333333"/>
              </a:buClr>
              <a:buSzPts val="1200"/>
              <a:buFont typeface="Helvetica Neue"/>
              <a:buChar char="○"/>
            </a:pPr>
            <a:r>
              <a:rPr lang="en-CA" sz="1200">
                <a:solidFill>
                  <a:srgbClr val="333333"/>
                </a:solidFill>
                <a:highlight>
                  <a:srgbClr val="FFFFFF"/>
                </a:highlight>
                <a:latin typeface="Helvetica Neue"/>
                <a:ea typeface="Helvetica Neue"/>
                <a:cs typeface="Helvetica Neue"/>
                <a:sym typeface="Helvetica Neue"/>
              </a:rPr>
              <a:t>the full text of the proposal</a:t>
            </a:r>
            <a:endParaRPr sz="1200">
              <a:solidFill>
                <a:srgbClr val="333333"/>
              </a:solidFill>
              <a:highlight>
                <a:srgbClr val="FFFFFF"/>
              </a:highlight>
              <a:latin typeface="Helvetica Neue"/>
              <a:ea typeface="Helvetica Neue"/>
              <a:cs typeface="Helvetica Neue"/>
              <a:sym typeface="Helvetica Neue"/>
            </a:endParaRPr>
          </a:p>
          <a:p>
            <a:pPr indent="-304800" lvl="1" marL="914400" rtl="0" algn="l">
              <a:lnSpc>
                <a:spcPct val="115000"/>
              </a:lnSpc>
              <a:spcBef>
                <a:spcPts val="0"/>
              </a:spcBef>
              <a:spcAft>
                <a:spcPts val="0"/>
              </a:spcAft>
              <a:buClr>
                <a:srgbClr val="333333"/>
              </a:buClr>
              <a:buSzPts val="1200"/>
              <a:buFont typeface="Helvetica Neue"/>
              <a:buChar char="○"/>
            </a:pPr>
            <a:r>
              <a:rPr lang="en-CA" sz="1200">
                <a:solidFill>
                  <a:srgbClr val="333333"/>
                </a:solidFill>
                <a:highlight>
                  <a:srgbClr val="FFFFFF"/>
                </a:highlight>
                <a:latin typeface="Helvetica Neue"/>
                <a:ea typeface="Helvetica Neue"/>
                <a:cs typeface="Helvetica Neue"/>
                <a:sym typeface="Helvetica Neue"/>
              </a:rPr>
              <a:t>any required background information</a:t>
            </a:r>
            <a:endParaRPr sz="1200">
              <a:solidFill>
                <a:srgbClr val="333333"/>
              </a:solidFill>
              <a:highlight>
                <a:srgbClr val="FFFFFF"/>
              </a:highlight>
              <a:latin typeface="Helvetica Neue"/>
              <a:ea typeface="Helvetica Neue"/>
              <a:cs typeface="Helvetica Neue"/>
              <a:sym typeface="Helvetica Neue"/>
            </a:endParaRPr>
          </a:p>
          <a:p>
            <a:pPr indent="-304800" lvl="1" marL="914400" rtl="0" algn="l">
              <a:lnSpc>
                <a:spcPct val="115000"/>
              </a:lnSpc>
              <a:spcBef>
                <a:spcPts val="0"/>
              </a:spcBef>
              <a:spcAft>
                <a:spcPts val="0"/>
              </a:spcAft>
              <a:buClr>
                <a:srgbClr val="333333"/>
              </a:buClr>
              <a:buSzPts val="1200"/>
              <a:buFont typeface="Helvetica Neue"/>
              <a:buChar char="○"/>
            </a:pPr>
            <a:r>
              <a:rPr lang="en-CA" sz="1200">
                <a:solidFill>
                  <a:srgbClr val="333333"/>
                </a:solidFill>
                <a:highlight>
                  <a:srgbClr val="FFFFFF"/>
                </a:highlight>
                <a:latin typeface="Helvetica Neue"/>
                <a:ea typeface="Helvetica Neue"/>
                <a:cs typeface="Helvetica Neue"/>
                <a:sym typeface="Helvetica Neue"/>
              </a:rPr>
              <a:t>pros and cons</a:t>
            </a:r>
            <a:endParaRPr sz="1200">
              <a:solidFill>
                <a:srgbClr val="333333"/>
              </a:solidFill>
              <a:highlight>
                <a:srgbClr val="FFFFFF"/>
              </a:highlight>
              <a:latin typeface="Helvetica Neue"/>
              <a:ea typeface="Helvetica Neue"/>
              <a:cs typeface="Helvetica Neue"/>
              <a:sym typeface="Helvetica Neue"/>
            </a:endParaRPr>
          </a:p>
          <a:p>
            <a:pPr indent="-304800" lvl="1" marL="914400" rtl="0" algn="l">
              <a:lnSpc>
                <a:spcPct val="115000"/>
              </a:lnSpc>
              <a:spcBef>
                <a:spcPts val="0"/>
              </a:spcBef>
              <a:spcAft>
                <a:spcPts val="0"/>
              </a:spcAft>
              <a:buClr>
                <a:srgbClr val="333333"/>
              </a:buClr>
              <a:buSzPts val="1200"/>
              <a:buFont typeface="Helvetica Neue"/>
              <a:buChar char="○"/>
            </a:pPr>
            <a:r>
              <a:rPr lang="en-CA" sz="1200">
                <a:solidFill>
                  <a:srgbClr val="333333"/>
                </a:solidFill>
                <a:highlight>
                  <a:srgbClr val="FFFFFF"/>
                </a:highlight>
                <a:latin typeface="Helvetica Neue"/>
                <a:ea typeface="Helvetica Neue"/>
                <a:cs typeface="Helvetica Neue"/>
                <a:sym typeface="Helvetica Neue"/>
              </a:rPr>
              <a:t>possible alternatives</a:t>
            </a:r>
            <a:endParaRPr sz="1200">
              <a:solidFill>
                <a:srgbClr val="333333"/>
              </a:solidFill>
              <a:highlight>
                <a:srgbClr val="FFFFFF"/>
              </a:highlight>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333333"/>
              </a:buClr>
              <a:buSzPts val="1700"/>
              <a:buFont typeface="Helvetica Neue"/>
              <a:buChar char="●"/>
            </a:pPr>
            <a:r>
              <a:rPr lang="en-CA" sz="1700">
                <a:solidFill>
                  <a:srgbClr val="333333"/>
                </a:solidFill>
                <a:highlight>
                  <a:srgbClr val="FFFFFF"/>
                </a:highlight>
                <a:latin typeface="Helvetica Neue"/>
                <a:ea typeface="Helvetica Neue"/>
                <a:cs typeface="Helvetica Neue"/>
                <a:sym typeface="Helvetica Neue"/>
              </a:rPr>
              <a:t>A quorum is established in a meeting if half or more of voting members are present</a:t>
            </a:r>
            <a:endParaRPr sz="1700">
              <a:solidFill>
                <a:srgbClr val="333333"/>
              </a:solidFill>
              <a:highlight>
                <a:srgbClr val="FFFFFF"/>
              </a:highlight>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333333"/>
              </a:buClr>
              <a:buSzPts val="1700"/>
              <a:buFont typeface="Helvetica Neue"/>
              <a:buChar char="●"/>
            </a:pPr>
            <a:r>
              <a:rPr lang="en-CA" sz="1700">
                <a:solidFill>
                  <a:srgbClr val="333333"/>
                </a:solidFill>
                <a:highlight>
                  <a:srgbClr val="FFFFFF"/>
                </a:highlight>
                <a:latin typeface="Helvetica Neue"/>
                <a:ea typeface="Helvetica Neue"/>
                <a:cs typeface="Helvetica Neue"/>
                <a:sym typeface="Helvetica Neue"/>
              </a:rPr>
              <a:t>Once a person has sponsored a proposal, they are responsible. The group may not discuss it unless the sponsor is present</a:t>
            </a:r>
            <a:endParaRPr sz="1700">
              <a:solidFill>
                <a:srgbClr val="333333"/>
              </a:solidFill>
              <a:highlight>
                <a:srgbClr val="FFFFFF"/>
              </a:highlight>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170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9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Decision Making: Martha’s Rules</a:t>
            </a:r>
            <a:endParaRPr/>
          </a:p>
        </p:txBody>
      </p:sp>
      <p:sp>
        <p:nvSpPr>
          <p:cNvPr id="210" name="Google Shape;210;p37"/>
          <p:cNvSpPr txBox="1"/>
          <p:nvPr/>
        </p:nvSpPr>
        <p:spPr>
          <a:xfrm>
            <a:off x="573825" y="814450"/>
            <a:ext cx="7182000" cy="35169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33333"/>
              </a:buClr>
              <a:buSzPts val="1700"/>
              <a:buFont typeface="Helvetica Neue"/>
              <a:buChar char="●"/>
            </a:pPr>
            <a:r>
              <a:rPr lang="en-CA" sz="1800">
                <a:solidFill>
                  <a:schemeClr val="dk2"/>
                </a:solidFill>
              </a:rPr>
              <a:t>After the sponsor presents the proposal, cast a sense vote:</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CA" sz="1800">
                <a:solidFill>
                  <a:schemeClr val="dk2"/>
                </a:solidFill>
              </a:rPr>
              <a:t>Who likes the proposal?</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CA" sz="1800">
                <a:solidFill>
                  <a:schemeClr val="dk2"/>
                </a:solidFill>
              </a:rPr>
              <a:t>Who can live with it?</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CA" sz="1800">
                <a:solidFill>
                  <a:schemeClr val="dk2"/>
                </a:solidFill>
              </a:rPr>
              <a:t>Who is uncomfortable with it?</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CA" sz="1800">
                <a:solidFill>
                  <a:schemeClr val="dk2"/>
                </a:solidFill>
              </a:rPr>
              <a:t>If everyone likes or can live with it, it passes with no further discussion.</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CA" sz="1800">
                <a:solidFill>
                  <a:schemeClr val="dk2"/>
                </a:solidFill>
              </a:rPr>
              <a:t>If most of the group is uncomfortable, it is sent back to the sponsor for further work. (The sponsor can decide to drop it)</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CA" sz="1800">
                <a:solidFill>
                  <a:schemeClr val="dk2"/>
                </a:solidFill>
              </a:rPr>
              <a:t>If some members are uncomfortable, a time is set to discuss, moderated by the meeting moderator. </a:t>
            </a:r>
            <a:endParaRPr sz="1800">
              <a:solidFill>
                <a:schemeClr val="dk2"/>
              </a:solidFill>
            </a:endParaRPr>
          </a:p>
          <a:p>
            <a:pPr indent="-330200" lvl="1" marL="914400" rtl="0" algn="l">
              <a:lnSpc>
                <a:spcPct val="115000"/>
              </a:lnSpc>
              <a:spcBef>
                <a:spcPts val="0"/>
              </a:spcBef>
              <a:spcAft>
                <a:spcPts val="0"/>
              </a:spcAft>
              <a:buClr>
                <a:schemeClr val="dk2"/>
              </a:buClr>
              <a:buSzPts val="1600"/>
              <a:buChar char="○"/>
            </a:pPr>
            <a:r>
              <a:rPr lang="en-CA" sz="1600">
                <a:solidFill>
                  <a:schemeClr val="dk2"/>
                </a:solidFill>
              </a:rPr>
              <a:t>After 10 minutes or so, the moderator calls a yes or no vote. </a:t>
            </a:r>
            <a:endParaRPr sz="1600">
              <a:solidFill>
                <a:schemeClr val="dk2"/>
              </a:solidFill>
            </a:endParaRPr>
          </a:p>
          <a:p>
            <a:pPr indent="-330200" lvl="1" marL="914400" rtl="0" algn="l">
              <a:lnSpc>
                <a:spcPct val="115000"/>
              </a:lnSpc>
              <a:spcBef>
                <a:spcPts val="0"/>
              </a:spcBef>
              <a:spcAft>
                <a:spcPts val="0"/>
              </a:spcAft>
              <a:buClr>
                <a:schemeClr val="dk2"/>
              </a:buClr>
              <a:buSzPts val="1600"/>
              <a:buChar char="○"/>
            </a:pPr>
            <a:r>
              <a:rPr lang="en-CA" sz="1600">
                <a:solidFill>
                  <a:schemeClr val="dk2"/>
                </a:solidFill>
              </a:rPr>
              <a:t>If the majority is yes, it passes. </a:t>
            </a:r>
            <a:endParaRPr sz="1600">
              <a:solidFill>
                <a:schemeClr val="dk2"/>
              </a:solidFill>
            </a:endParaRPr>
          </a:p>
          <a:p>
            <a:pPr indent="-330200" lvl="1" marL="914400" rtl="0" algn="l">
              <a:lnSpc>
                <a:spcPct val="115000"/>
              </a:lnSpc>
              <a:spcBef>
                <a:spcPts val="0"/>
              </a:spcBef>
              <a:spcAft>
                <a:spcPts val="0"/>
              </a:spcAft>
              <a:buClr>
                <a:schemeClr val="dk2"/>
              </a:buClr>
              <a:buSzPts val="1600"/>
              <a:buChar char="○"/>
            </a:pPr>
            <a:r>
              <a:rPr lang="en-CA" sz="1600">
                <a:solidFill>
                  <a:schemeClr val="dk2"/>
                </a:solidFill>
              </a:rPr>
              <a:t>Otherwise, it is returned to sponsor for further work.</a:t>
            </a:r>
            <a:endParaRPr sz="1600">
              <a:solidFill>
                <a:schemeClr val="dk2"/>
              </a:solidFill>
            </a:endParaRPr>
          </a:p>
          <a:p>
            <a:pPr indent="0" lvl="0" marL="457200" rtl="0" algn="l">
              <a:lnSpc>
                <a:spcPct val="115000"/>
              </a:lnSpc>
              <a:spcBef>
                <a:spcPts val="0"/>
              </a:spcBef>
              <a:spcAft>
                <a:spcPts val="0"/>
              </a:spcAft>
              <a:buNone/>
            </a:pPr>
            <a:r>
              <a:t/>
            </a:r>
            <a:endParaRPr sz="170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49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Meetings</a:t>
            </a:r>
            <a:endParaRPr/>
          </a:p>
        </p:txBody>
      </p:sp>
      <p:sp>
        <p:nvSpPr>
          <p:cNvPr id="216" name="Google Shape;216;p38"/>
          <p:cNvSpPr txBox="1"/>
          <p:nvPr/>
        </p:nvSpPr>
        <p:spPr>
          <a:xfrm>
            <a:off x="684900" y="1103875"/>
            <a:ext cx="7774200" cy="3653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900"/>
              </a:spcBef>
              <a:spcAft>
                <a:spcPts val="0"/>
              </a:spcAft>
              <a:buClr>
                <a:srgbClr val="333333"/>
              </a:buClr>
              <a:buSzPts val="1900"/>
              <a:buFont typeface="Helvetica Neue"/>
              <a:buAutoNum type="arabicPeriod"/>
            </a:pPr>
            <a:r>
              <a:rPr b="1" i="1" lang="en-CA" sz="1900">
                <a:solidFill>
                  <a:srgbClr val="333333"/>
                </a:solidFill>
                <a:highlight>
                  <a:srgbClr val="FFFFFF"/>
                </a:highlight>
                <a:latin typeface="Helvetica Neue"/>
                <a:ea typeface="Helvetica Neue"/>
                <a:cs typeface="Helvetica Neue"/>
                <a:sym typeface="Helvetica Neue"/>
              </a:rPr>
              <a:t>Decide if there actually needs to be a meeting.</a:t>
            </a:r>
            <a:endParaRPr b="1" i="1" sz="1900">
              <a:solidFill>
                <a:srgbClr val="333333"/>
              </a:solidFill>
              <a:highlight>
                <a:srgbClr val="FFFFFF"/>
              </a:highlight>
              <a:latin typeface="Helvetica Neue"/>
              <a:ea typeface="Helvetica Neue"/>
              <a:cs typeface="Helvetica Neue"/>
              <a:sym typeface="Helvetica Neue"/>
            </a:endParaRPr>
          </a:p>
          <a:p>
            <a:pPr indent="-349250" lvl="0" marL="457200" rtl="0" algn="l">
              <a:lnSpc>
                <a:spcPct val="115000"/>
              </a:lnSpc>
              <a:spcBef>
                <a:spcPts val="0"/>
              </a:spcBef>
              <a:spcAft>
                <a:spcPts val="0"/>
              </a:spcAft>
              <a:buClr>
                <a:srgbClr val="333333"/>
              </a:buClr>
              <a:buSzPts val="1900"/>
              <a:buFont typeface="Helvetica Neue"/>
              <a:buAutoNum type="arabicPeriod"/>
            </a:pPr>
            <a:r>
              <a:rPr b="1" i="1" lang="en-CA" sz="1900">
                <a:solidFill>
                  <a:srgbClr val="333333"/>
                </a:solidFill>
                <a:highlight>
                  <a:srgbClr val="FFFFFF"/>
                </a:highlight>
                <a:latin typeface="Helvetica Neue"/>
                <a:ea typeface="Helvetica Neue"/>
                <a:cs typeface="Helvetica Neue"/>
                <a:sym typeface="Helvetica Neue"/>
              </a:rPr>
              <a:t>Write an agenda.</a:t>
            </a:r>
            <a:endParaRPr b="1" i="1" sz="1900">
              <a:solidFill>
                <a:srgbClr val="333333"/>
              </a:solidFill>
              <a:highlight>
                <a:srgbClr val="FFFFFF"/>
              </a:highlight>
              <a:latin typeface="Helvetica Neue"/>
              <a:ea typeface="Helvetica Neue"/>
              <a:cs typeface="Helvetica Neue"/>
              <a:sym typeface="Helvetica Neue"/>
            </a:endParaRPr>
          </a:p>
          <a:p>
            <a:pPr indent="-349250" lvl="0" marL="457200" rtl="0" algn="l">
              <a:lnSpc>
                <a:spcPct val="115000"/>
              </a:lnSpc>
              <a:spcBef>
                <a:spcPts val="0"/>
              </a:spcBef>
              <a:spcAft>
                <a:spcPts val="0"/>
              </a:spcAft>
              <a:buClr>
                <a:srgbClr val="333333"/>
              </a:buClr>
              <a:buSzPts val="1900"/>
              <a:buFont typeface="Helvetica Neue"/>
              <a:buAutoNum type="arabicPeriod"/>
            </a:pPr>
            <a:r>
              <a:rPr b="1" i="1" lang="en-CA" sz="1900">
                <a:solidFill>
                  <a:srgbClr val="333333"/>
                </a:solidFill>
                <a:highlight>
                  <a:srgbClr val="FFFFFF"/>
                </a:highlight>
                <a:latin typeface="Helvetica Neue"/>
                <a:ea typeface="Helvetica Neue"/>
                <a:cs typeface="Helvetica Neue"/>
                <a:sym typeface="Helvetica Neue"/>
              </a:rPr>
              <a:t>Include timings in the agenda.</a:t>
            </a:r>
            <a:endParaRPr sz="1900">
              <a:solidFill>
                <a:srgbClr val="333333"/>
              </a:solidFill>
              <a:highlight>
                <a:srgbClr val="FFFFFF"/>
              </a:highlight>
              <a:latin typeface="Helvetica Neue"/>
              <a:ea typeface="Helvetica Neue"/>
              <a:cs typeface="Helvetica Neue"/>
              <a:sym typeface="Helvetica Neue"/>
            </a:endParaRPr>
          </a:p>
          <a:p>
            <a:pPr indent="-349250" lvl="0" marL="457200" rtl="0" algn="l">
              <a:lnSpc>
                <a:spcPct val="115000"/>
              </a:lnSpc>
              <a:spcBef>
                <a:spcPts val="0"/>
              </a:spcBef>
              <a:spcAft>
                <a:spcPts val="0"/>
              </a:spcAft>
              <a:buClr>
                <a:srgbClr val="333333"/>
              </a:buClr>
              <a:buSzPts val="1900"/>
              <a:buFont typeface="Helvetica Neue"/>
              <a:buAutoNum type="arabicPeriod"/>
            </a:pPr>
            <a:r>
              <a:rPr b="1" i="1" lang="en-CA" sz="1900">
                <a:solidFill>
                  <a:srgbClr val="333333"/>
                </a:solidFill>
                <a:highlight>
                  <a:srgbClr val="FFFFFF"/>
                </a:highlight>
                <a:latin typeface="Helvetica Neue"/>
                <a:ea typeface="Helvetica Neue"/>
                <a:cs typeface="Helvetica Neue"/>
                <a:sym typeface="Helvetica Neue"/>
              </a:rPr>
              <a:t>Prioritize.</a:t>
            </a:r>
            <a:endParaRPr sz="1900">
              <a:solidFill>
                <a:srgbClr val="333333"/>
              </a:solidFill>
              <a:highlight>
                <a:srgbClr val="FFFFFF"/>
              </a:highlight>
              <a:latin typeface="Helvetica Neue"/>
              <a:ea typeface="Helvetica Neue"/>
              <a:cs typeface="Helvetica Neue"/>
              <a:sym typeface="Helvetica Neue"/>
            </a:endParaRPr>
          </a:p>
          <a:p>
            <a:pPr indent="-349250" lvl="0" marL="457200" rtl="0" algn="l">
              <a:lnSpc>
                <a:spcPct val="115000"/>
              </a:lnSpc>
              <a:spcBef>
                <a:spcPts val="0"/>
              </a:spcBef>
              <a:spcAft>
                <a:spcPts val="0"/>
              </a:spcAft>
              <a:buClr>
                <a:srgbClr val="333333"/>
              </a:buClr>
              <a:buSzPts val="1900"/>
              <a:buFont typeface="Helvetica Neue"/>
              <a:buAutoNum type="arabicPeriod"/>
            </a:pPr>
            <a:r>
              <a:rPr b="1" i="1" lang="en-CA" sz="1900">
                <a:solidFill>
                  <a:srgbClr val="333333"/>
                </a:solidFill>
                <a:highlight>
                  <a:srgbClr val="FFFFFF"/>
                </a:highlight>
                <a:latin typeface="Helvetica Neue"/>
                <a:ea typeface="Helvetica Neue"/>
                <a:cs typeface="Helvetica Neue"/>
                <a:sym typeface="Helvetica Neue"/>
              </a:rPr>
              <a:t>Make one person responsible for keeping things moving.</a:t>
            </a:r>
            <a:endParaRPr sz="1900">
              <a:solidFill>
                <a:srgbClr val="333333"/>
              </a:solidFill>
              <a:highlight>
                <a:srgbClr val="FFFFFF"/>
              </a:highlight>
              <a:latin typeface="Helvetica Neue"/>
              <a:ea typeface="Helvetica Neue"/>
              <a:cs typeface="Helvetica Neue"/>
              <a:sym typeface="Helvetica Neue"/>
            </a:endParaRPr>
          </a:p>
          <a:p>
            <a:pPr indent="-349250" lvl="0" marL="457200" rtl="0" algn="l">
              <a:lnSpc>
                <a:spcPct val="115000"/>
              </a:lnSpc>
              <a:spcBef>
                <a:spcPts val="0"/>
              </a:spcBef>
              <a:spcAft>
                <a:spcPts val="0"/>
              </a:spcAft>
              <a:buClr>
                <a:srgbClr val="333333"/>
              </a:buClr>
              <a:buSzPts val="1900"/>
              <a:buFont typeface="Helvetica Neue"/>
              <a:buAutoNum type="arabicPeriod"/>
            </a:pPr>
            <a:r>
              <a:rPr b="1" i="1" lang="en-CA" sz="1900">
                <a:solidFill>
                  <a:srgbClr val="333333"/>
                </a:solidFill>
                <a:highlight>
                  <a:srgbClr val="FFFFFF"/>
                </a:highlight>
                <a:latin typeface="Helvetica Neue"/>
                <a:ea typeface="Helvetica Neue"/>
                <a:cs typeface="Helvetica Neue"/>
                <a:sym typeface="Helvetica Neue"/>
              </a:rPr>
              <a:t>Require politeness.</a:t>
            </a:r>
            <a:endParaRPr sz="1900">
              <a:solidFill>
                <a:srgbClr val="333333"/>
              </a:solidFill>
              <a:highlight>
                <a:srgbClr val="FFFFFF"/>
              </a:highlight>
              <a:latin typeface="Helvetica Neue"/>
              <a:ea typeface="Helvetica Neue"/>
              <a:cs typeface="Helvetica Neue"/>
              <a:sym typeface="Helvetica Neue"/>
            </a:endParaRPr>
          </a:p>
          <a:p>
            <a:pPr indent="-349250" lvl="0" marL="457200" rtl="0" algn="l">
              <a:lnSpc>
                <a:spcPct val="115000"/>
              </a:lnSpc>
              <a:spcBef>
                <a:spcPts val="0"/>
              </a:spcBef>
              <a:spcAft>
                <a:spcPts val="0"/>
              </a:spcAft>
              <a:buClr>
                <a:srgbClr val="333333"/>
              </a:buClr>
              <a:buSzPts val="1900"/>
              <a:buFont typeface="Helvetica Neue"/>
              <a:buAutoNum type="arabicPeriod"/>
            </a:pPr>
            <a:r>
              <a:rPr b="1" i="1" lang="en-CA" sz="1900">
                <a:solidFill>
                  <a:srgbClr val="333333"/>
                </a:solidFill>
                <a:highlight>
                  <a:srgbClr val="FFFFFF"/>
                </a:highlight>
                <a:latin typeface="Helvetica Neue"/>
                <a:ea typeface="Helvetica Neue"/>
                <a:cs typeface="Helvetica Neue"/>
                <a:sym typeface="Helvetica Neue"/>
              </a:rPr>
              <a:t>No interruptions.</a:t>
            </a:r>
            <a:endParaRPr sz="1900">
              <a:solidFill>
                <a:srgbClr val="333333"/>
              </a:solidFill>
              <a:highlight>
                <a:srgbClr val="FFFFFF"/>
              </a:highlight>
              <a:latin typeface="Helvetica Neue"/>
              <a:ea typeface="Helvetica Neue"/>
              <a:cs typeface="Helvetica Neue"/>
              <a:sym typeface="Helvetica Neue"/>
            </a:endParaRPr>
          </a:p>
          <a:p>
            <a:pPr indent="-349250" lvl="0" marL="457200" rtl="0" algn="l">
              <a:lnSpc>
                <a:spcPct val="115000"/>
              </a:lnSpc>
              <a:spcBef>
                <a:spcPts val="0"/>
              </a:spcBef>
              <a:spcAft>
                <a:spcPts val="0"/>
              </a:spcAft>
              <a:buClr>
                <a:srgbClr val="333333"/>
              </a:buClr>
              <a:buSzPts val="1900"/>
              <a:buFont typeface="Helvetica Neue"/>
              <a:buAutoNum type="arabicPeriod"/>
            </a:pPr>
            <a:r>
              <a:rPr b="1" i="1" lang="en-CA" sz="1900">
                <a:solidFill>
                  <a:srgbClr val="333333"/>
                </a:solidFill>
                <a:highlight>
                  <a:srgbClr val="FFFFFF"/>
                </a:highlight>
                <a:latin typeface="Helvetica Neue"/>
                <a:ea typeface="Helvetica Neue"/>
                <a:cs typeface="Helvetica Neue"/>
                <a:sym typeface="Helvetica Neue"/>
              </a:rPr>
              <a:t>No distractions.</a:t>
            </a:r>
            <a:endParaRPr sz="1900">
              <a:solidFill>
                <a:srgbClr val="333333"/>
              </a:solidFill>
              <a:highlight>
                <a:srgbClr val="FFFFFF"/>
              </a:highlight>
              <a:latin typeface="Helvetica Neue"/>
              <a:ea typeface="Helvetica Neue"/>
              <a:cs typeface="Helvetica Neue"/>
              <a:sym typeface="Helvetica Neue"/>
            </a:endParaRPr>
          </a:p>
          <a:p>
            <a:pPr indent="-349250" lvl="0" marL="457200" rtl="0" algn="l">
              <a:lnSpc>
                <a:spcPct val="115000"/>
              </a:lnSpc>
              <a:spcBef>
                <a:spcPts val="0"/>
              </a:spcBef>
              <a:spcAft>
                <a:spcPts val="0"/>
              </a:spcAft>
              <a:buClr>
                <a:srgbClr val="333333"/>
              </a:buClr>
              <a:buSzPts val="1900"/>
              <a:buFont typeface="Helvetica Neue"/>
              <a:buAutoNum type="arabicPeriod"/>
            </a:pPr>
            <a:r>
              <a:rPr b="1" i="1" lang="en-CA" sz="1900">
                <a:solidFill>
                  <a:srgbClr val="333333"/>
                </a:solidFill>
                <a:highlight>
                  <a:srgbClr val="FFFFFF"/>
                </a:highlight>
                <a:latin typeface="Helvetica Neue"/>
                <a:ea typeface="Helvetica Neue"/>
                <a:cs typeface="Helvetica Neue"/>
                <a:sym typeface="Helvetica Neue"/>
              </a:rPr>
              <a:t>Take minutes.</a:t>
            </a:r>
            <a:endParaRPr sz="1900">
              <a:solidFill>
                <a:srgbClr val="333333"/>
              </a:solidFill>
              <a:highlight>
                <a:srgbClr val="FFFFFF"/>
              </a:highlight>
              <a:latin typeface="Helvetica Neue"/>
              <a:ea typeface="Helvetica Neue"/>
              <a:cs typeface="Helvetica Neue"/>
              <a:sym typeface="Helvetica Neue"/>
            </a:endParaRPr>
          </a:p>
          <a:p>
            <a:pPr indent="-349250" lvl="0" marL="457200" rtl="0" algn="l">
              <a:lnSpc>
                <a:spcPct val="115000"/>
              </a:lnSpc>
              <a:spcBef>
                <a:spcPts val="0"/>
              </a:spcBef>
              <a:spcAft>
                <a:spcPts val="0"/>
              </a:spcAft>
              <a:buClr>
                <a:srgbClr val="333333"/>
              </a:buClr>
              <a:buSzPts val="1900"/>
              <a:buFont typeface="Helvetica Neue"/>
              <a:buAutoNum type="arabicPeriod"/>
            </a:pPr>
            <a:r>
              <a:rPr b="1" i="1" lang="en-CA" sz="1900">
                <a:solidFill>
                  <a:srgbClr val="333333"/>
                </a:solidFill>
                <a:highlight>
                  <a:srgbClr val="FFFFFF"/>
                </a:highlight>
                <a:latin typeface="Helvetica Neue"/>
                <a:ea typeface="Helvetica Neue"/>
                <a:cs typeface="Helvetica Neue"/>
                <a:sym typeface="Helvetica Neue"/>
              </a:rPr>
              <a:t>End early.</a:t>
            </a:r>
            <a:endParaRPr b="1" i="1" sz="1900">
              <a:solidFill>
                <a:srgbClr val="333333"/>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290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Finally… Make all of this obvious to newcomers!</a:t>
            </a:r>
            <a:endParaRPr/>
          </a:p>
        </p:txBody>
      </p:sp>
      <p:sp>
        <p:nvSpPr>
          <p:cNvPr id="222" name="Google Shape;222;p39"/>
          <p:cNvSpPr txBox="1"/>
          <p:nvPr/>
        </p:nvSpPr>
        <p:spPr>
          <a:xfrm>
            <a:off x="684900" y="1103875"/>
            <a:ext cx="7774200" cy="365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900"/>
              </a:spcBef>
              <a:spcAft>
                <a:spcPts val="0"/>
              </a:spcAft>
              <a:buNone/>
            </a:pPr>
            <a:r>
              <a:t/>
            </a:r>
            <a:endParaRPr b="1" i="1" sz="2600">
              <a:solidFill>
                <a:srgbClr val="333333"/>
              </a:solidFill>
              <a:highlight>
                <a:srgbClr val="FFFFFF"/>
              </a:highlight>
              <a:latin typeface="Helvetica Neue"/>
              <a:ea typeface="Helvetica Neue"/>
              <a:cs typeface="Helvetica Neue"/>
              <a:sym typeface="Helvetica Neue"/>
            </a:endParaRPr>
          </a:p>
          <a:p>
            <a:pPr indent="0" lvl="0" marL="0" rtl="0" algn="ctr">
              <a:spcBef>
                <a:spcPts val="0"/>
              </a:spcBef>
              <a:spcAft>
                <a:spcPts val="0"/>
              </a:spcAft>
              <a:buNone/>
            </a:pPr>
            <a:r>
              <a:rPr lang="en-CA" sz="2500">
                <a:solidFill>
                  <a:schemeClr val="dk2"/>
                </a:solidFill>
              </a:rPr>
              <a:t>Document your workflows, meeting rules, governance, licenses and decision making processes in a README file!</a:t>
            </a:r>
            <a:endParaRPr sz="25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What makes up a project?</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333333"/>
              </a:buClr>
              <a:buSzPts val="2000"/>
              <a:buFont typeface="Helvetica Neue"/>
              <a:buChar char="●"/>
            </a:pPr>
            <a:r>
              <a:rPr lang="en-CA" sz="2000">
                <a:solidFill>
                  <a:srgbClr val="333333"/>
                </a:solidFill>
                <a:highlight>
                  <a:srgbClr val="FFFFFF"/>
                </a:highlight>
                <a:latin typeface="Helvetica Neue"/>
                <a:ea typeface="Helvetica Neue"/>
                <a:cs typeface="Helvetica Neue"/>
                <a:sym typeface="Helvetica Neue"/>
              </a:rPr>
              <a:t>One way to decide what makes up a project is to ask what people have meetings about.</a:t>
            </a:r>
            <a:endParaRPr sz="2000">
              <a:solidFill>
                <a:srgbClr val="333333"/>
              </a:solidFill>
              <a:highlight>
                <a:srgbClr val="FFFFFF"/>
              </a:highlight>
              <a:latin typeface="Helvetica Neue"/>
              <a:ea typeface="Helvetica Neue"/>
              <a:cs typeface="Helvetica Neue"/>
              <a:sym typeface="Helvetica Neue"/>
            </a:endParaRPr>
          </a:p>
          <a:p>
            <a:pPr indent="-355600" lvl="0" marL="457200" rtl="0" algn="l">
              <a:spcBef>
                <a:spcPts val="0"/>
              </a:spcBef>
              <a:spcAft>
                <a:spcPts val="0"/>
              </a:spcAft>
              <a:buClr>
                <a:srgbClr val="333333"/>
              </a:buClr>
              <a:buSzPts val="2000"/>
              <a:buFont typeface="Helvetica Neue"/>
              <a:buChar char="●"/>
            </a:pPr>
            <a:r>
              <a:rPr lang="en-CA" sz="2000">
                <a:solidFill>
                  <a:srgbClr val="333333"/>
                </a:solidFill>
                <a:highlight>
                  <a:srgbClr val="FFFFFF"/>
                </a:highlight>
                <a:latin typeface="Helvetica Neue"/>
                <a:ea typeface="Helvetica Neue"/>
                <a:cs typeface="Helvetica Neue"/>
                <a:sym typeface="Helvetica Neue"/>
              </a:rPr>
              <a:t>If the same group needs to get together on a regular basis to talk about something, that “something” probably deserves its own repository. </a:t>
            </a:r>
            <a:endParaRPr sz="2000">
              <a:solidFill>
                <a:srgbClr val="333333"/>
              </a:solidFill>
              <a:highlight>
                <a:srgbClr val="FFFFFF"/>
              </a:highlight>
              <a:latin typeface="Helvetica Neue"/>
              <a:ea typeface="Helvetica Neue"/>
              <a:cs typeface="Helvetica Neue"/>
              <a:sym typeface="Helvetica Neue"/>
            </a:endParaRPr>
          </a:p>
          <a:p>
            <a:pPr indent="-355600" lvl="0" marL="457200" rtl="0" algn="l">
              <a:spcBef>
                <a:spcPts val="0"/>
              </a:spcBef>
              <a:spcAft>
                <a:spcPts val="0"/>
              </a:spcAft>
              <a:buClr>
                <a:srgbClr val="333333"/>
              </a:buClr>
              <a:buSzPts val="2000"/>
              <a:buFont typeface="Helvetica Neue"/>
              <a:buChar char="●"/>
            </a:pPr>
            <a:r>
              <a:rPr lang="en-CA" sz="2000">
                <a:solidFill>
                  <a:srgbClr val="333333"/>
                </a:solidFill>
                <a:highlight>
                  <a:srgbClr val="FFFFFF"/>
                </a:highlight>
                <a:latin typeface="Helvetica Neue"/>
                <a:ea typeface="Helvetica Neue"/>
                <a:cs typeface="Helvetica Neue"/>
                <a:sym typeface="Helvetica Neue"/>
              </a:rPr>
              <a:t>And if the list of people changes slowly over time but the meetings continue, that’s an even stronger sign.</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Establish a Code of Conduct</a:t>
            </a:r>
            <a:endParaRPr/>
          </a:p>
        </p:txBody>
      </p:sp>
      <p:sp>
        <p:nvSpPr>
          <p:cNvPr id="74" name="Google Shape;74;p16"/>
          <p:cNvSpPr txBox="1"/>
          <p:nvPr/>
        </p:nvSpPr>
        <p:spPr>
          <a:xfrm>
            <a:off x="766925" y="1435500"/>
            <a:ext cx="7322400" cy="2191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AutoNum type="arabicPeriod"/>
            </a:pPr>
            <a:r>
              <a:rPr lang="en-CA" sz="1800">
                <a:solidFill>
                  <a:schemeClr val="dk2"/>
                </a:solidFill>
              </a:rPr>
              <a:t>Promotes fairness within a group</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CA" sz="1800">
                <a:solidFill>
                  <a:schemeClr val="dk2"/>
                </a:solidFill>
              </a:rPr>
              <a:t>Ensures all members that this project takes inclusion seriously</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CA" sz="1800">
                <a:solidFill>
                  <a:schemeClr val="dk2"/>
                </a:solidFill>
              </a:rPr>
              <a:t>Ensures that everyone knows what the rules are</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CA" sz="1800">
                <a:solidFill>
                  <a:schemeClr val="dk2"/>
                </a:solidFill>
              </a:rPr>
              <a:t>Prevents anyone who misbehaves from pretending that they didn’t know what the did was </a:t>
            </a:r>
            <a:r>
              <a:rPr lang="en-CA" sz="1800">
                <a:solidFill>
                  <a:schemeClr val="dk2"/>
                </a:solidFill>
              </a:rPr>
              <a:t>unacceptable</a:t>
            </a:r>
            <a:endParaRPr sz="1800">
              <a:solidFill>
                <a:schemeClr val="dk2"/>
              </a:solidFill>
            </a:endParaRPr>
          </a:p>
        </p:txBody>
      </p:sp>
      <p:pic>
        <p:nvPicPr>
          <p:cNvPr id="75" name="Google Shape;75;p16"/>
          <p:cNvPicPr preferRelativeResize="0"/>
          <p:nvPr/>
        </p:nvPicPr>
        <p:blipFill>
          <a:blip r:embed="rId3">
            <a:alphaModFix/>
          </a:blip>
          <a:stretch>
            <a:fillRect/>
          </a:stretch>
        </p:blipFill>
        <p:spPr>
          <a:xfrm>
            <a:off x="3494550" y="3371250"/>
            <a:ext cx="1485886" cy="371475"/>
          </a:xfrm>
          <a:prstGeom prst="rect">
            <a:avLst/>
          </a:prstGeom>
          <a:noFill/>
          <a:ln>
            <a:noFill/>
          </a:ln>
        </p:spPr>
      </p:pic>
      <p:sp>
        <p:nvSpPr>
          <p:cNvPr id="76" name="Google Shape;76;p16"/>
          <p:cNvSpPr txBox="1"/>
          <p:nvPr/>
        </p:nvSpPr>
        <p:spPr>
          <a:xfrm>
            <a:off x="194500" y="3371250"/>
            <a:ext cx="4006500" cy="572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CA" sz="1800">
                <a:solidFill>
                  <a:schemeClr val="dk2"/>
                </a:solidFill>
              </a:rPr>
              <a:t>Option: Create a file called</a:t>
            </a:r>
            <a:endParaRPr sz="1800">
              <a:solidFill>
                <a:schemeClr val="dk2"/>
              </a:solidFill>
            </a:endParaRPr>
          </a:p>
        </p:txBody>
      </p:sp>
      <p:sp>
        <p:nvSpPr>
          <p:cNvPr id="77" name="Google Shape;77;p16"/>
          <p:cNvSpPr txBox="1"/>
          <p:nvPr/>
        </p:nvSpPr>
        <p:spPr>
          <a:xfrm>
            <a:off x="4655250" y="3371238"/>
            <a:ext cx="4006500" cy="572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CA" sz="1800">
                <a:solidFill>
                  <a:schemeClr val="dk2"/>
                </a:solidFill>
              </a:rPr>
              <a:t>in the project’s root directory.</a:t>
            </a:r>
            <a:endParaRPr sz="1800">
              <a:solidFill>
                <a:schemeClr val="dk2"/>
              </a:solidFill>
            </a:endParaRPr>
          </a:p>
        </p:txBody>
      </p:sp>
      <p:sp>
        <p:nvSpPr>
          <p:cNvPr id="78" name="Google Shape;78;p16"/>
          <p:cNvSpPr txBox="1"/>
          <p:nvPr/>
        </p:nvSpPr>
        <p:spPr>
          <a:xfrm>
            <a:off x="0" y="4475500"/>
            <a:ext cx="914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CA"/>
              <a:t>(Explore and/or adopt the Contributor Covenant, which is relevant for projects being developed online! </a:t>
            </a:r>
            <a:r>
              <a:rPr lang="en-CA" u="sng">
                <a:solidFill>
                  <a:schemeClr val="hlink"/>
                </a:solidFill>
                <a:hlinkClick r:id="rId4"/>
              </a:rPr>
              <a:t>https://www.contributor-covenant.org/</a:t>
            </a:r>
            <a:r>
              <a:rPr lang="en-CA"/>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Include a License</a:t>
            </a:r>
            <a:endParaRPr/>
          </a:p>
        </p:txBody>
      </p:sp>
      <p:sp>
        <p:nvSpPr>
          <p:cNvPr id="84" name="Google Shape;84;p17"/>
          <p:cNvSpPr txBox="1"/>
          <p:nvPr/>
        </p:nvSpPr>
        <p:spPr>
          <a:xfrm>
            <a:off x="180050" y="758800"/>
            <a:ext cx="8899800" cy="10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333333"/>
              </a:solidFill>
              <a:highlight>
                <a:srgbClr val="FFFFFF"/>
              </a:highlight>
              <a:latin typeface="Helvetica Neue"/>
              <a:ea typeface="Helvetica Neue"/>
              <a:cs typeface="Helvetica Neue"/>
              <a:sym typeface="Helvetica Neue"/>
            </a:endParaRPr>
          </a:p>
          <a:p>
            <a:pPr indent="-342900" lvl="0" marL="457200" rtl="0" algn="l">
              <a:spcBef>
                <a:spcPts val="0"/>
              </a:spcBef>
              <a:spcAft>
                <a:spcPts val="0"/>
              </a:spcAft>
              <a:buClr>
                <a:srgbClr val="333333"/>
              </a:buClr>
              <a:buSzPts val="1800"/>
              <a:buFont typeface="Helvetica Neue"/>
              <a:buChar char="●"/>
            </a:pPr>
            <a:r>
              <a:rPr lang="en-CA" sz="1800">
                <a:solidFill>
                  <a:srgbClr val="333333"/>
                </a:solidFill>
                <a:highlight>
                  <a:srgbClr val="FFFFFF"/>
                </a:highlight>
                <a:latin typeface="Helvetica Neue"/>
                <a:ea typeface="Helvetica Neue"/>
                <a:cs typeface="Helvetica Neue"/>
                <a:sym typeface="Helvetica Neue"/>
              </a:rPr>
              <a:t>A license dictates how project materials can be used and redistributed</a:t>
            </a:r>
            <a:endParaRPr sz="1800">
              <a:solidFill>
                <a:srgbClr val="333333"/>
              </a:solidFill>
              <a:highlight>
                <a:srgbClr val="FFFFFF"/>
              </a:highlight>
              <a:latin typeface="Helvetica Neue"/>
              <a:ea typeface="Helvetica Neue"/>
              <a:cs typeface="Helvetica Neue"/>
              <a:sym typeface="Helvetica Neue"/>
            </a:endParaRPr>
          </a:p>
          <a:p>
            <a:pPr indent="-342900" lvl="0" marL="457200" rtl="0" algn="l">
              <a:spcBef>
                <a:spcPts val="0"/>
              </a:spcBef>
              <a:spcAft>
                <a:spcPts val="0"/>
              </a:spcAft>
              <a:buClr>
                <a:srgbClr val="333333"/>
              </a:buClr>
              <a:buSzPts val="1800"/>
              <a:buFont typeface="Helvetica Neue"/>
              <a:buChar char="●"/>
            </a:pPr>
            <a:r>
              <a:rPr lang="en-CA" sz="1800">
                <a:solidFill>
                  <a:srgbClr val="333333"/>
                </a:solidFill>
                <a:highlight>
                  <a:srgbClr val="FFFFFF"/>
                </a:highlight>
                <a:latin typeface="Helvetica Neue"/>
                <a:ea typeface="Helvetica Neue"/>
                <a:cs typeface="Helvetica Neue"/>
                <a:sym typeface="Helvetica Neue"/>
              </a:rPr>
              <a:t>If the license or a publication agreement makes it difficult for people to contribute, the project is less likely to attract new members</a:t>
            </a:r>
            <a:endParaRPr sz="1800">
              <a:solidFill>
                <a:srgbClr val="333333"/>
              </a:solidFill>
              <a:highlight>
                <a:srgbClr val="FFFFFF"/>
              </a:highlight>
              <a:latin typeface="Helvetica Neue"/>
              <a:ea typeface="Helvetica Neue"/>
              <a:cs typeface="Helvetica Neue"/>
              <a:sym typeface="Helvetica Neue"/>
            </a:endParaRPr>
          </a:p>
          <a:p>
            <a:pPr indent="-342900" lvl="0" marL="457200" rtl="0" algn="l">
              <a:spcBef>
                <a:spcPts val="0"/>
              </a:spcBef>
              <a:spcAft>
                <a:spcPts val="0"/>
              </a:spcAft>
              <a:buClr>
                <a:srgbClr val="333333"/>
              </a:buClr>
              <a:buSzPts val="1800"/>
              <a:buFont typeface="Helvetica Neue"/>
              <a:buChar char="●"/>
            </a:pPr>
            <a:r>
              <a:rPr lang="en-CA" sz="1800">
                <a:solidFill>
                  <a:srgbClr val="333333"/>
                </a:solidFill>
                <a:highlight>
                  <a:srgbClr val="FFFFFF"/>
                </a:highlight>
                <a:latin typeface="Helvetica Neue"/>
                <a:ea typeface="Helvetica Neue"/>
                <a:cs typeface="Helvetica Neue"/>
                <a:sym typeface="Helvetica Neue"/>
              </a:rPr>
              <a:t>The choice of license is crucial to the project’s long-term sustainability</a:t>
            </a:r>
            <a:endParaRPr sz="1800">
              <a:solidFill>
                <a:srgbClr val="333333"/>
              </a:solidFill>
              <a:highlight>
                <a:srgbClr val="FFFFFF"/>
              </a:highlight>
              <a:latin typeface="Helvetica Neue"/>
              <a:ea typeface="Helvetica Neue"/>
              <a:cs typeface="Helvetica Neue"/>
              <a:sym typeface="Helvetica Neue"/>
            </a:endParaRPr>
          </a:p>
          <a:p>
            <a:pPr indent="0" lvl="0" marL="457200" rtl="0" algn="l">
              <a:spcBef>
                <a:spcPts val="0"/>
              </a:spcBef>
              <a:spcAft>
                <a:spcPts val="0"/>
              </a:spcAft>
              <a:buNone/>
            </a:pPr>
            <a:r>
              <a:t/>
            </a:r>
            <a:endParaRPr sz="1800">
              <a:solidFill>
                <a:srgbClr val="333333"/>
              </a:solidFill>
              <a:highlight>
                <a:srgbClr val="FFFFFF"/>
              </a:highlight>
              <a:latin typeface="Helvetica Neue"/>
              <a:ea typeface="Helvetica Neue"/>
              <a:cs typeface="Helvetica Neue"/>
              <a:sym typeface="Helvetica Neue"/>
            </a:endParaRPr>
          </a:p>
          <a:p>
            <a:pPr indent="-342900" lvl="0" marL="457200" rtl="0" algn="l">
              <a:spcBef>
                <a:spcPts val="0"/>
              </a:spcBef>
              <a:spcAft>
                <a:spcPts val="0"/>
              </a:spcAft>
              <a:buClr>
                <a:srgbClr val="333333"/>
              </a:buClr>
              <a:buSzPts val="1800"/>
              <a:buFont typeface="Helvetica Neue"/>
              <a:buChar char="●"/>
            </a:pPr>
            <a:r>
              <a:rPr lang="en-CA" sz="1800">
                <a:solidFill>
                  <a:srgbClr val="333333"/>
                </a:solidFill>
                <a:highlight>
                  <a:srgbClr val="FFFFFF"/>
                </a:highlight>
                <a:latin typeface="Helvetica Neue"/>
                <a:ea typeface="Helvetica Neue"/>
                <a:cs typeface="Helvetica Neue"/>
                <a:sym typeface="Helvetica Neue"/>
              </a:rPr>
              <a:t>Members of the team may have different levels of copyright protection. </a:t>
            </a:r>
            <a:endParaRPr sz="1800">
              <a:solidFill>
                <a:srgbClr val="333333"/>
              </a:solidFill>
              <a:highlight>
                <a:srgbClr val="FFFFFF"/>
              </a:highlight>
              <a:latin typeface="Helvetica Neue"/>
              <a:ea typeface="Helvetica Neue"/>
              <a:cs typeface="Helvetica Neue"/>
              <a:sym typeface="Helvetica Neue"/>
            </a:endParaRPr>
          </a:p>
          <a:p>
            <a:pPr indent="-342900" lvl="1" marL="914400" rtl="0" algn="l">
              <a:spcBef>
                <a:spcPts val="0"/>
              </a:spcBef>
              <a:spcAft>
                <a:spcPts val="0"/>
              </a:spcAft>
              <a:buClr>
                <a:srgbClr val="333333"/>
              </a:buClr>
              <a:buSzPts val="1800"/>
              <a:buFont typeface="Helvetica Neue"/>
              <a:buChar char="○"/>
            </a:pPr>
            <a:r>
              <a:rPr lang="en-CA" sz="1800">
                <a:solidFill>
                  <a:srgbClr val="333333"/>
                </a:solidFill>
                <a:highlight>
                  <a:srgbClr val="FFFFFF"/>
                </a:highlight>
                <a:latin typeface="Helvetica Neue"/>
                <a:ea typeface="Helvetica Neue"/>
                <a:cs typeface="Helvetica Neue"/>
                <a:sym typeface="Helvetica Neue"/>
              </a:rPr>
              <a:t>For example, students and faculty may have a copyright on the research work they produce, but university staff members may not, since their employment agreement may state that what they create on the job belongs to their employer.</a:t>
            </a:r>
            <a:endParaRPr sz="1800">
              <a:solidFill>
                <a:srgbClr val="333333"/>
              </a:solidFill>
              <a:highlight>
                <a:srgbClr val="FFFFFF"/>
              </a:highlight>
              <a:latin typeface="Helvetica Neue"/>
              <a:ea typeface="Helvetica Neue"/>
              <a:cs typeface="Helvetica Neue"/>
              <a:sym typeface="Helvetica Neue"/>
            </a:endParaRPr>
          </a:p>
          <a:p>
            <a:pPr indent="-342900" lvl="0" marL="457200" rtl="0" algn="l">
              <a:spcBef>
                <a:spcPts val="0"/>
              </a:spcBef>
              <a:spcAft>
                <a:spcPts val="0"/>
              </a:spcAft>
              <a:buClr>
                <a:srgbClr val="333333"/>
              </a:buClr>
              <a:buSzPts val="1800"/>
              <a:buFont typeface="Helvetica Neue"/>
              <a:buChar char="●"/>
            </a:pPr>
            <a:r>
              <a:rPr lang="en-CA" sz="1800">
                <a:solidFill>
                  <a:srgbClr val="333333"/>
                </a:solidFill>
                <a:highlight>
                  <a:srgbClr val="FFFFFF"/>
                </a:highlight>
                <a:latin typeface="Helvetica Neue"/>
                <a:ea typeface="Helvetica Neue"/>
                <a:cs typeface="Helvetica Neue"/>
                <a:sym typeface="Helvetica Neue"/>
              </a:rPr>
              <a:t>Including an explicit license avoids legal messiness, and should be chosen early on. (Licenses do not apply retrospectively)</a:t>
            </a:r>
            <a:endParaRPr sz="1800">
              <a:solidFill>
                <a:srgbClr val="333333"/>
              </a:solidFill>
              <a:highlight>
                <a:srgbClr val="FFFFFF"/>
              </a:highlight>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Include a License</a:t>
            </a:r>
            <a:endParaRPr/>
          </a:p>
        </p:txBody>
      </p:sp>
      <p:sp>
        <p:nvSpPr>
          <p:cNvPr id="90" name="Google Shape;90;p18"/>
          <p:cNvSpPr txBox="1"/>
          <p:nvPr/>
        </p:nvSpPr>
        <p:spPr>
          <a:xfrm>
            <a:off x="414525" y="1017725"/>
            <a:ext cx="8215200" cy="25527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rgbClr val="333333"/>
              </a:buClr>
              <a:buSzPts val="1700"/>
              <a:buFont typeface="Helvetica Neue"/>
              <a:buAutoNum type="arabicPeriod"/>
            </a:pPr>
            <a:r>
              <a:rPr lang="en-CA" sz="1700">
                <a:solidFill>
                  <a:srgbClr val="333333"/>
                </a:solidFill>
                <a:highlight>
                  <a:srgbClr val="FFFFFF"/>
                </a:highlight>
                <a:latin typeface="Helvetica Neue"/>
                <a:ea typeface="Helvetica Neue"/>
                <a:cs typeface="Helvetica Neue"/>
                <a:sym typeface="Helvetica Neue"/>
              </a:rPr>
              <a:t>Do we want to license the work at all?</a:t>
            </a:r>
            <a:endParaRPr sz="1700">
              <a:solidFill>
                <a:srgbClr val="333333"/>
              </a:solidFill>
              <a:highlight>
                <a:srgbClr val="FFFFFF"/>
              </a:highlight>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333333"/>
              </a:buClr>
              <a:buSzPts val="1700"/>
              <a:buFont typeface="Helvetica Neue"/>
              <a:buAutoNum type="arabicPeriod"/>
            </a:pPr>
            <a:r>
              <a:rPr lang="en-CA" sz="1700">
                <a:solidFill>
                  <a:srgbClr val="333333"/>
                </a:solidFill>
                <a:highlight>
                  <a:srgbClr val="FFFFFF"/>
                </a:highlight>
                <a:latin typeface="Helvetica Neue"/>
                <a:ea typeface="Helvetica Neue"/>
                <a:cs typeface="Helvetica Neue"/>
                <a:sym typeface="Helvetica Neue"/>
              </a:rPr>
              <a:t>Is the content we are licensing source code?</a:t>
            </a:r>
            <a:endParaRPr sz="1700">
              <a:solidFill>
                <a:srgbClr val="333333"/>
              </a:solidFill>
              <a:highlight>
                <a:srgbClr val="FFFFFF"/>
              </a:highlight>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333333"/>
              </a:buClr>
              <a:buSzPts val="1700"/>
              <a:buFont typeface="Helvetica Neue"/>
              <a:buAutoNum type="arabicPeriod"/>
            </a:pPr>
            <a:r>
              <a:rPr lang="en-CA" sz="1700">
                <a:solidFill>
                  <a:srgbClr val="333333"/>
                </a:solidFill>
                <a:highlight>
                  <a:srgbClr val="FFFFFF"/>
                </a:highlight>
                <a:latin typeface="Helvetica Neue"/>
                <a:ea typeface="Helvetica Neue"/>
                <a:cs typeface="Helvetica Neue"/>
                <a:sym typeface="Helvetica Neue"/>
              </a:rPr>
              <a:t>Do we require people distributing derivative works to also distribute their code?</a:t>
            </a:r>
            <a:endParaRPr sz="1700">
              <a:solidFill>
                <a:srgbClr val="333333"/>
              </a:solidFill>
              <a:highlight>
                <a:srgbClr val="FFFFFF"/>
              </a:highlight>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333333"/>
              </a:buClr>
              <a:buSzPts val="1700"/>
              <a:buFont typeface="Helvetica Neue"/>
              <a:buAutoNum type="arabicPeriod"/>
            </a:pPr>
            <a:r>
              <a:rPr lang="en-CA" sz="1700">
                <a:solidFill>
                  <a:srgbClr val="333333"/>
                </a:solidFill>
                <a:highlight>
                  <a:srgbClr val="FFFFFF"/>
                </a:highlight>
                <a:latin typeface="Helvetica Neue"/>
                <a:ea typeface="Helvetica Neue"/>
                <a:cs typeface="Helvetica Neue"/>
                <a:sym typeface="Helvetica Neue"/>
              </a:rPr>
              <a:t>Do we want to address patent rights?</a:t>
            </a:r>
            <a:endParaRPr sz="1700">
              <a:solidFill>
                <a:srgbClr val="333333"/>
              </a:solidFill>
              <a:highlight>
                <a:srgbClr val="FFFFFF"/>
              </a:highlight>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333333"/>
              </a:buClr>
              <a:buSzPts val="1700"/>
              <a:buFont typeface="Helvetica Neue"/>
              <a:buAutoNum type="arabicPeriod"/>
            </a:pPr>
            <a:r>
              <a:rPr lang="en-CA" sz="1700">
                <a:solidFill>
                  <a:srgbClr val="333333"/>
                </a:solidFill>
                <a:highlight>
                  <a:srgbClr val="FFFFFF"/>
                </a:highlight>
                <a:latin typeface="Helvetica Neue"/>
                <a:ea typeface="Helvetica Neue"/>
                <a:cs typeface="Helvetica Neue"/>
                <a:sym typeface="Helvetica Neue"/>
              </a:rPr>
              <a:t>Is our license compatible with the licenses of the software we depend on?</a:t>
            </a:r>
            <a:endParaRPr sz="1700">
              <a:solidFill>
                <a:srgbClr val="333333"/>
              </a:solidFill>
              <a:highlight>
                <a:srgbClr val="FFFFFF"/>
              </a:highlight>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333333"/>
              </a:buClr>
              <a:buSzPts val="1700"/>
              <a:buFont typeface="Helvetica Neue"/>
              <a:buAutoNum type="arabicPeriod"/>
            </a:pPr>
            <a:r>
              <a:rPr lang="en-CA" sz="1700">
                <a:solidFill>
                  <a:srgbClr val="333333"/>
                </a:solidFill>
                <a:highlight>
                  <a:srgbClr val="FFFFFF"/>
                </a:highlight>
                <a:latin typeface="Helvetica Neue"/>
                <a:ea typeface="Helvetica Neue"/>
                <a:cs typeface="Helvetica Neue"/>
                <a:sym typeface="Helvetica Neue"/>
              </a:rPr>
              <a:t>Do our institutions have any policies that may overrule our choices?</a:t>
            </a:r>
            <a:endParaRPr sz="1700">
              <a:solidFill>
                <a:srgbClr val="333333"/>
              </a:solidFill>
              <a:highlight>
                <a:srgbClr val="FFFFFF"/>
              </a:highlight>
              <a:latin typeface="Helvetica Neue"/>
              <a:ea typeface="Helvetica Neue"/>
              <a:cs typeface="Helvetica Neue"/>
              <a:sym typeface="Helvetica Neue"/>
            </a:endParaRPr>
          </a:p>
          <a:p>
            <a:pPr indent="-336550" lvl="0" marL="457200" rtl="0" algn="l">
              <a:lnSpc>
                <a:spcPct val="115000"/>
              </a:lnSpc>
              <a:spcBef>
                <a:spcPts val="0"/>
              </a:spcBef>
              <a:spcAft>
                <a:spcPts val="0"/>
              </a:spcAft>
              <a:buClr>
                <a:srgbClr val="333333"/>
              </a:buClr>
              <a:buSzPts val="1700"/>
              <a:buFont typeface="Helvetica Neue"/>
              <a:buAutoNum type="arabicPeriod"/>
            </a:pPr>
            <a:r>
              <a:rPr lang="en-CA" sz="1700">
                <a:solidFill>
                  <a:srgbClr val="333333"/>
                </a:solidFill>
                <a:highlight>
                  <a:srgbClr val="FFFFFF"/>
                </a:highlight>
                <a:latin typeface="Helvetica Neue"/>
                <a:ea typeface="Helvetica Neue"/>
                <a:cs typeface="Helvetica Neue"/>
                <a:sym typeface="Helvetica Neue"/>
              </a:rPr>
              <a:t>Are there any copyright experts within our institution who can assist us?</a:t>
            </a:r>
            <a:endParaRPr sz="1700">
              <a:solidFill>
                <a:srgbClr val="333333"/>
              </a:solidFill>
              <a:highlight>
                <a:srgbClr val="FFFFFF"/>
              </a:highlight>
              <a:latin typeface="Helvetica Neue"/>
              <a:ea typeface="Helvetica Neue"/>
              <a:cs typeface="Helvetica Neue"/>
              <a:sym typeface="Helvetica Neue"/>
            </a:endParaRPr>
          </a:p>
        </p:txBody>
      </p:sp>
      <p:pic>
        <p:nvPicPr>
          <p:cNvPr id="91" name="Google Shape;91;p18"/>
          <p:cNvPicPr preferRelativeResize="0"/>
          <p:nvPr/>
        </p:nvPicPr>
        <p:blipFill>
          <a:blip r:embed="rId3">
            <a:alphaModFix/>
          </a:blip>
          <a:stretch>
            <a:fillRect/>
          </a:stretch>
        </p:blipFill>
        <p:spPr>
          <a:xfrm>
            <a:off x="3001050" y="4314425"/>
            <a:ext cx="895350" cy="190500"/>
          </a:xfrm>
          <a:prstGeom prst="rect">
            <a:avLst/>
          </a:prstGeom>
          <a:noFill/>
          <a:ln>
            <a:noFill/>
          </a:ln>
        </p:spPr>
      </p:pic>
      <p:sp>
        <p:nvSpPr>
          <p:cNvPr id="92" name="Google Shape;92;p18"/>
          <p:cNvSpPr txBox="1"/>
          <p:nvPr/>
        </p:nvSpPr>
        <p:spPr>
          <a:xfrm>
            <a:off x="1655650" y="4123325"/>
            <a:ext cx="1257300" cy="572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CA" sz="1800">
                <a:solidFill>
                  <a:schemeClr val="dk2"/>
                </a:solidFill>
              </a:rPr>
              <a:t>Store</a:t>
            </a:r>
            <a:endParaRPr sz="1800">
              <a:solidFill>
                <a:schemeClr val="dk2"/>
              </a:solidFill>
            </a:endParaRPr>
          </a:p>
        </p:txBody>
      </p:sp>
      <p:sp>
        <p:nvSpPr>
          <p:cNvPr id="93" name="Google Shape;93;p18"/>
          <p:cNvSpPr txBox="1"/>
          <p:nvPr/>
        </p:nvSpPr>
        <p:spPr>
          <a:xfrm>
            <a:off x="4097300" y="4123325"/>
            <a:ext cx="3291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800">
                <a:solidFill>
                  <a:schemeClr val="dk2"/>
                </a:solidFill>
              </a:rPr>
              <a:t>in the project’s root directory.</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Include a License   </a:t>
            </a:r>
            <a:endParaRPr/>
          </a:p>
        </p:txBody>
      </p:sp>
      <p:sp>
        <p:nvSpPr>
          <p:cNvPr id="99" name="Google Shape;99;p19"/>
          <p:cNvSpPr txBox="1"/>
          <p:nvPr/>
        </p:nvSpPr>
        <p:spPr>
          <a:xfrm>
            <a:off x="218625" y="4128300"/>
            <a:ext cx="8359500" cy="39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800" u="sng">
                <a:solidFill>
                  <a:schemeClr val="hlink"/>
                </a:solidFill>
                <a:hlinkClick r:id="rId3"/>
              </a:rPr>
              <a:t>https://docs.github.com/en/repositories/managing-your-repositorys-settings-and-features/customizing-your-repository/licensing-a-repository#choosing-the-right-license</a:t>
            </a:r>
            <a:endParaRPr sz="1800">
              <a:solidFill>
                <a:schemeClr val="dk2"/>
              </a:solidFill>
            </a:endParaRPr>
          </a:p>
        </p:txBody>
      </p:sp>
      <p:sp>
        <p:nvSpPr>
          <p:cNvPr id="100" name="Google Shape;100;p19"/>
          <p:cNvSpPr txBox="1"/>
          <p:nvPr/>
        </p:nvSpPr>
        <p:spPr>
          <a:xfrm>
            <a:off x="110850" y="3472425"/>
            <a:ext cx="8922300" cy="140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CA" sz="1800">
                <a:solidFill>
                  <a:schemeClr val="dk2"/>
                </a:solidFill>
              </a:rPr>
              <a:t>GitHub allows us to select one of several common software licenses when creating a repository.</a:t>
            </a:r>
            <a:endParaRPr sz="1800">
              <a:solidFill>
                <a:schemeClr val="dk2"/>
              </a:solidFill>
            </a:endParaRPr>
          </a:p>
        </p:txBody>
      </p:sp>
      <p:pic>
        <p:nvPicPr>
          <p:cNvPr id="101" name="Google Shape;101;p19"/>
          <p:cNvPicPr preferRelativeResize="0"/>
          <p:nvPr/>
        </p:nvPicPr>
        <p:blipFill>
          <a:blip r:embed="rId4">
            <a:alphaModFix/>
          </a:blip>
          <a:stretch>
            <a:fillRect/>
          </a:stretch>
        </p:blipFill>
        <p:spPr>
          <a:xfrm>
            <a:off x="110850" y="1321975"/>
            <a:ext cx="5174924" cy="1823150"/>
          </a:xfrm>
          <a:prstGeom prst="rect">
            <a:avLst/>
          </a:prstGeom>
          <a:noFill/>
          <a:ln>
            <a:noFill/>
          </a:ln>
        </p:spPr>
      </p:pic>
      <p:pic>
        <p:nvPicPr>
          <p:cNvPr id="102" name="Google Shape;102;p19"/>
          <p:cNvPicPr preferRelativeResize="0"/>
          <p:nvPr/>
        </p:nvPicPr>
        <p:blipFill>
          <a:blip r:embed="rId5">
            <a:alphaModFix/>
          </a:blip>
          <a:stretch>
            <a:fillRect/>
          </a:stretch>
        </p:blipFill>
        <p:spPr>
          <a:xfrm>
            <a:off x="6312529" y="0"/>
            <a:ext cx="1843597" cy="3589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Common Licenses for Software</a:t>
            </a:r>
            <a:endParaRPr/>
          </a:p>
        </p:txBody>
      </p:sp>
      <p:sp>
        <p:nvSpPr>
          <p:cNvPr id="108" name="Google Shape;108;p20"/>
          <p:cNvSpPr txBox="1"/>
          <p:nvPr/>
        </p:nvSpPr>
        <p:spPr>
          <a:xfrm>
            <a:off x="681625" y="1170325"/>
            <a:ext cx="7845000" cy="38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CA" sz="1800">
                <a:solidFill>
                  <a:schemeClr val="dk2"/>
                </a:solidFill>
              </a:rPr>
              <a:t>MIT License:</a:t>
            </a:r>
            <a:endParaRPr sz="1800">
              <a:solidFill>
                <a:schemeClr val="dk2"/>
              </a:solidFill>
            </a:endParaRPr>
          </a:p>
          <a:p>
            <a:pPr indent="-342900" lvl="0" marL="457200" rtl="0" algn="l">
              <a:spcBef>
                <a:spcPts val="0"/>
              </a:spcBef>
              <a:spcAft>
                <a:spcPts val="0"/>
              </a:spcAft>
              <a:buClr>
                <a:schemeClr val="dk2"/>
              </a:buClr>
              <a:buSzPts val="1800"/>
              <a:buChar char="●"/>
            </a:pPr>
            <a:r>
              <a:rPr lang="en-CA" sz="1800">
                <a:solidFill>
                  <a:schemeClr val="dk2"/>
                </a:solidFill>
              </a:rPr>
              <a:t>Allows use, modification, merging, publishing, distributing, and sublicensing.</a:t>
            </a:r>
            <a:endParaRPr sz="1800">
              <a:solidFill>
                <a:schemeClr val="dk2"/>
              </a:solidFill>
            </a:endParaRPr>
          </a:p>
          <a:p>
            <a:pPr indent="-342900" lvl="0" marL="457200" rtl="0" algn="l">
              <a:spcBef>
                <a:spcPts val="0"/>
              </a:spcBef>
              <a:spcAft>
                <a:spcPts val="0"/>
              </a:spcAft>
              <a:buClr>
                <a:schemeClr val="dk2"/>
              </a:buClr>
              <a:buSzPts val="1800"/>
              <a:buChar char="●"/>
            </a:pPr>
            <a:r>
              <a:rPr lang="en-CA" sz="1800">
                <a:solidFill>
                  <a:schemeClr val="dk2"/>
                </a:solidFill>
              </a:rPr>
              <a:t>Requires citation of the original source.</a:t>
            </a:r>
            <a:endParaRPr sz="1800">
              <a:solidFill>
                <a:schemeClr val="dk2"/>
              </a:solidFill>
            </a:endParaRPr>
          </a:p>
          <a:p>
            <a:pPr indent="-342900" lvl="0" marL="457200" rtl="0" algn="l">
              <a:spcBef>
                <a:spcPts val="0"/>
              </a:spcBef>
              <a:spcAft>
                <a:spcPts val="0"/>
              </a:spcAft>
              <a:buClr>
                <a:schemeClr val="dk2"/>
              </a:buClr>
              <a:buSzPts val="1800"/>
              <a:buChar char="●"/>
            </a:pPr>
            <a:r>
              <a:rPr lang="en-CA" sz="1800">
                <a:solidFill>
                  <a:schemeClr val="dk2"/>
                </a:solidFill>
              </a:rPr>
              <a:t>Authors disclaim all liability.</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CA" sz="1800">
                <a:solidFill>
                  <a:schemeClr val="dk2"/>
                </a:solidFill>
              </a:rPr>
              <a:t>GNU</a:t>
            </a:r>
            <a:r>
              <a:rPr lang="en-CA" sz="1800">
                <a:solidFill>
                  <a:schemeClr val="dk2"/>
                </a:solidFill>
              </a:rPr>
              <a:t> Public License (GPL):</a:t>
            </a:r>
            <a:endParaRPr sz="1800">
              <a:solidFill>
                <a:schemeClr val="dk2"/>
              </a:solidFill>
            </a:endParaRPr>
          </a:p>
          <a:p>
            <a:pPr indent="-342900" lvl="0" marL="457200" rtl="0" algn="l">
              <a:spcBef>
                <a:spcPts val="0"/>
              </a:spcBef>
              <a:spcAft>
                <a:spcPts val="0"/>
              </a:spcAft>
              <a:buClr>
                <a:schemeClr val="dk2"/>
              </a:buClr>
              <a:buSzPts val="1800"/>
              <a:buChar char="●"/>
            </a:pPr>
            <a:r>
              <a:rPr lang="en-CA" sz="1800">
                <a:solidFill>
                  <a:schemeClr val="dk2"/>
                </a:solidFill>
              </a:rPr>
              <a:t>Similar to MIT but requires users to share modifications under the same GPL terms.</a:t>
            </a:r>
            <a:endParaRPr sz="1800">
              <a:solidFill>
                <a:schemeClr val="dk2"/>
              </a:solidFill>
            </a:endParaRPr>
          </a:p>
          <a:p>
            <a:pPr indent="-342900" lvl="0" marL="457200" rtl="0" algn="l">
              <a:spcBef>
                <a:spcPts val="0"/>
              </a:spcBef>
              <a:spcAft>
                <a:spcPts val="0"/>
              </a:spcAft>
              <a:buClr>
                <a:schemeClr val="dk2"/>
              </a:buClr>
              <a:buSzPts val="1800"/>
              <a:buChar char="●"/>
            </a:pPr>
            <a:r>
              <a:rPr lang="en-CA" sz="1800">
                <a:solidFill>
                  <a:schemeClr val="dk2"/>
                </a:solidFill>
              </a:rPr>
              <a:t>If someone modifies GPL-licensed software or incorporates it into their own project, and then distributes what they’ve created, they have to distribute the source code for their own work at well.</a:t>
            </a:r>
            <a:endParaRPr sz="1800">
              <a:solidFill>
                <a:schemeClr val="dk2"/>
              </a:solidFill>
            </a:endParaRPr>
          </a:p>
          <a:p>
            <a:pPr indent="-342900" lvl="0" marL="457200" rtl="0" algn="l">
              <a:spcBef>
                <a:spcPts val="0"/>
              </a:spcBef>
              <a:spcAft>
                <a:spcPts val="0"/>
              </a:spcAft>
              <a:buClr>
                <a:schemeClr val="dk2"/>
              </a:buClr>
              <a:buSzPts val="1800"/>
              <a:buChar char="●"/>
            </a:pPr>
            <a:r>
              <a:rPr lang="en-CA" sz="1800">
                <a:solidFill>
                  <a:schemeClr val="dk2"/>
                </a:solidFill>
              </a:rPr>
              <a:t>Developed to prevent exploitation of open software without contribution.</a:t>
            </a:r>
            <a:endParaRPr sz="1800">
              <a:solidFill>
                <a:schemeClr val="dk2"/>
              </a:solidFill>
            </a:endParaRPr>
          </a:p>
          <a:p>
            <a:pPr indent="0" lvl="0" marL="457200" rtl="0" algn="l">
              <a:spcBef>
                <a:spcPts val="0"/>
              </a:spcBef>
              <a:spcAft>
                <a:spcPts val="0"/>
              </a:spcAft>
              <a:buNone/>
            </a:pPr>
            <a:r>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CA"/>
              <a:t>Common Licenses for Software</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CA"/>
              <a:t>Hippocratic License:</a:t>
            </a:r>
            <a:endParaRPr/>
          </a:p>
          <a:p>
            <a:pPr indent="-342900" lvl="0" marL="457200" rtl="0" algn="l">
              <a:lnSpc>
                <a:spcPct val="100000"/>
              </a:lnSpc>
              <a:spcBef>
                <a:spcPts val="0"/>
              </a:spcBef>
              <a:spcAft>
                <a:spcPts val="0"/>
              </a:spcAft>
              <a:buClr>
                <a:schemeClr val="dk2"/>
              </a:buClr>
              <a:buSzPts val="1800"/>
              <a:buChar char="●"/>
            </a:pPr>
            <a:r>
              <a:rPr lang="en-CA"/>
              <a:t>A newer option, gaining popularity.</a:t>
            </a:r>
            <a:endParaRPr/>
          </a:p>
          <a:p>
            <a:pPr indent="-342900" lvl="0" marL="457200" rtl="0" algn="l">
              <a:lnSpc>
                <a:spcPct val="100000"/>
              </a:lnSpc>
              <a:spcBef>
                <a:spcPts val="0"/>
              </a:spcBef>
              <a:spcAft>
                <a:spcPts val="0"/>
              </a:spcAft>
              <a:buClr>
                <a:schemeClr val="dk2"/>
              </a:buClr>
              <a:buSzPts val="1800"/>
              <a:buChar char="●"/>
            </a:pPr>
            <a:r>
              <a:rPr lang="en-CA"/>
              <a:t>Requires users to avoid harm, aligned with the Universal Declaration of Human Rights.</a:t>
            </a:r>
            <a:endParaRPr/>
          </a:p>
          <a:p>
            <a:pPr indent="-342900" lvl="0" marL="457200" rtl="0" algn="l">
              <a:lnSpc>
                <a:spcPct val="100000"/>
              </a:lnSpc>
              <a:spcBef>
                <a:spcPts val="0"/>
              </a:spcBef>
              <a:spcAft>
                <a:spcPts val="0"/>
              </a:spcAft>
              <a:buClr>
                <a:schemeClr val="dk2"/>
              </a:buClr>
              <a:buSzPts val="1800"/>
              <a:buChar char="●"/>
            </a:pPr>
            <a:r>
              <a:rPr lang="en-CA"/>
              <a:t>Aimed at preventing misuse of software and science.</a:t>
            </a:r>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