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Helvetica Neue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22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21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237c1908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237c1908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6237c1908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6237c1908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6239c6457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6239c6457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237c1908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237c1908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237c1908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237c190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6237c1908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6237c1908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37c1908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37c1908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37c1908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37c1908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237c1908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237c1908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237c1908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237c1908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Explain that the image is an example of a program that counts the words in text files.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237c1908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237c1908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Point out that the second version of the makefile has even more textfiles and files to </a:t>
            </a:r>
            <a:r>
              <a:rPr lang="en-CA"/>
              <a:t>accommodate</a:t>
            </a:r>
            <a:r>
              <a:rPr lang="en-CA"/>
              <a:t>, but less code.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239c64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239c64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Point out that the second version of the makefile has even more textfiles and files to accommodate, but less code.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gnu.org/software/make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Lesson 3: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Automating Analyses with Make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to deal with multiple files and dependencies in a project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66367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Reference: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Research Software Engineering with Python by Damien Irving, Kate Hertweck, Luke Johnston, Joel Ostblom, Charlotte Wickham, and Greg Wilson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/>
              <a:t>https://merely-useful.tech/py-rse/automate.html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26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Automatic Variables</a:t>
            </a:r>
            <a:endParaRPr sz="2911"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75" y="1025500"/>
            <a:ext cx="4419300" cy="2859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2886" y="4328300"/>
            <a:ext cx="646516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7275" y="1983062"/>
            <a:ext cx="4276725" cy="1203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" name="Google Shape;117;p22"/>
          <p:cNvCxnSpPr>
            <a:stCxn id="114" idx="2"/>
          </p:cNvCxnSpPr>
          <p:nvPr/>
        </p:nvCxnSpPr>
        <p:spPr>
          <a:xfrm>
            <a:off x="2290025" y="3885226"/>
            <a:ext cx="1068600" cy="373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22"/>
          <p:cNvCxnSpPr/>
          <p:nvPr/>
        </p:nvCxnSpPr>
        <p:spPr>
          <a:xfrm flipH="1" rot="10800000">
            <a:off x="5110100" y="3278326"/>
            <a:ext cx="996600" cy="980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26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Automating even further: Defining sets of files</a:t>
            </a:r>
            <a:endParaRPr sz="2911"/>
          </a:p>
        </p:txBody>
      </p:sp>
      <p:sp>
        <p:nvSpPr>
          <p:cNvPr id="124" name="Google Shape;124;p23"/>
          <p:cNvSpPr txBox="1"/>
          <p:nvPr/>
        </p:nvSpPr>
        <p:spPr>
          <a:xfrm>
            <a:off x="534050" y="1107175"/>
            <a:ext cx="7098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But what if we add another book to the data folder?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8767" y="1866425"/>
            <a:ext cx="5544182" cy="70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11700" y="2835700"/>
            <a:ext cx="7098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Here, we are creating a </a:t>
            </a:r>
            <a:r>
              <a:rPr b="1" lang="en-CA" sz="1800">
                <a:solidFill>
                  <a:schemeClr val="dk2"/>
                </a:solidFill>
              </a:rPr>
              <a:t>list</a:t>
            </a:r>
            <a:r>
              <a:rPr lang="en-CA" sz="1800">
                <a:solidFill>
                  <a:schemeClr val="dk2"/>
                </a:solidFill>
              </a:rPr>
              <a:t> of all the text files in the data directory.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 rotWithShape="1">
          <a:blip r:embed="rId4">
            <a:alphaModFix/>
          </a:blip>
          <a:srcRect b="0" l="0" r="0" t="4634"/>
          <a:stretch/>
        </p:blipFill>
        <p:spPr>
          <a:xfrm>
            <a:off x="773125" y="3529550"/>
            <a:ext cx="7597749" cy="15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26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Automating even further: Defining sets of files</a:t>
            </a:r>
            <a:endParaRPr sz="2911"/>
          </a:p>
        </p:txBody>
      </p:sp>
      <p:sp>
        <p:nvSpPr>
          <p:cNvPr id="133" name="Google Shape;133;p24"/>
          <p:cNvSpPr txBox="1"/>
          <p:nvPr/>
        </p:nvSpPr>
        <p:spPr>
          <a:xfrm>
            <a:off x="168425" y="738550"/>
            <a:ext cx="70989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Making a </a:t>
            </a:r>
            <a:r>
              <a:rPr b="1" lang="en-CA" sz="1800">
                <a:solidFill>
                  <a:schemeClr val="dk2"/>
                </a:solidFill>
              </a:rPr>
              <a:t>phony target</a:t>
            </a:r>
            <a:r>
              <a:rPr lang="en-CA" sz="1800">
                <a:solidFill>
                  <a:schemeClr val="dk2"/>
                </a:solidFill>
              </a:rPr>
              <a:t> called settings that </a:t>
            </a:r>
            <a:r>
              <a:rPr lang="en-CA" sz="1900">
                <a:solidFill>
                  <a:schemeClr val="dk2"/>
                </a:solidFill>
                <a:highlight>
                  <a:srgbClr val="FFFFFF"/>
                </a:highlight>
              </a:rPr>
              <a:t>uses the shell command </a:t>
            </a:r>
            <a:r>
              <a:rPr lang="en-CA" sz="1650">
                <a:solidFill>
                  <a:schemeClr val="dk2"/>
                </a:solidFill>
                <a:highlight>
                  <a:srgbClr val="F7F7F7"/>
                </a:highlight>
              </a:rPr>
              <a:t>echo</a:t>
            </a:r>
            <a:r>
              <a:rPr lang="en-CA" sz="1900">
                <a:solidFill>
                  <a:schemeClr val="dk2"/>
                </a:solidFill>
                <a:highlight>
                  <a:srgbClr val="FFFFFF"/>
                </a:highlight>
              </a:rPr>
              <a:t> allows us to print the names and values of our variables:</a:t>
            </a:r>
            <a:endParaRPr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0500"/>
            <a:ext cx="3342975" cy="190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7950" y="1959100"/>
            <a:ext cx="342900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7362" y="3008925"/>
            <a:ext cx="5070174" cy="1970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7" name="Google Shape;137;p24"/>
          <p:cNvCxnSpPr>
            <a:stCxn id="134" idx="3"/>
            <a:endCxn id="135" idx="1"/>
          </p:cNvCxnSpPr>
          <p:nvPr/>
        </p:nvCxnSpPr>
        <p:spPr>
          <a:xfrm flipH="1" rot="10800000">
            <a:off x="3342975" y="2292400"/>
            <a:ext cx="1455000" cy="711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4"/>
          <p:cNvCxnSpPr>
            <a:stCxn id="135" idx="2"/>
            <a:endCxn id="136" idx="0"/>
          </p:cNvCxnSpPr>
          <p:nvPr/>
        </p:nvCxnSpPr>
        <p:spPr>
          <a:xfrm>
            <a:off x="6512450" y="2625850"/>
            <a:ext cx="0" cy="383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-70550"/>
            <a:ext cx="387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Automating even further: </a:t>
            </a:r>
            <a:r>
              <a:rPr lang="en-CA"/>
              <a:t>Documenting Makefiles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208275" y="1366175"/>
            <a:ext cx="3087000" cy="17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CA" sz="1800">
                <a:solidFill>
                  <a:schemeClr val="dk2"/>
                </a:solidFill>
              </a:rPr>
              <a:t>Now that we’ve defined each set of files, our code shrinks even more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urier New"/>
              <a:buChar char="●"/>
            </a:pPr>
            <a:r>
              <a:rPr lang="en-CA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$ make help </a:t>
            </a:r>
            <a:r>
              <a:rPr lang="en-CA" sz="1800">
                <a:solidFill>
                  <a:schemeClr val="dk2"/>
                </a:solidFill>
              </a:rPr>
              <a:t>will display all the comments, to clarify targets and explain the workflow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CA" sz="1800">
                <a:solidFill>
                  <a:schemeClr val="dk2"/>
                </a:solidFill>
              </a:rPr>
              <a:t>making comments as you go will keep the help function continually updated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525" y="77550"/>
            <a:ext cx="3601950" cy="369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0388" y="4419175"/>
            <a:ext cx="1936233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25"/>
          <p:cNvCxnSpPr>
            <a:stCxn id="145" idx="2"/>
            <a:endCxn id="146" idx="0"/>
          </p:cNvCxnSpPr>
          <p:nvPr/>
        </p:nvCxnSpPr>
        <p:spPr>
          <a:xfrm>
            <a:off x="6248500" y="3768075"/>
            <a:ext cx="0" cy="651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Make and Build Management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577525" y="1251275"/>
            <a:ext cx="8254800" cy="35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>
                <a:solidFill>
                  <a:schemeClr val="dk1"/>
                </a:solidFill>
              </a:rPr>
              <a:t>Make is a </a:t>
            </a:r>
            <a:r>
              <a:rPr b="1" lang="en-CA" sz="2100">
                <a:solidFill>
                  <a:schemeClr val="dk1"/>
                </a:solidFill>
              </a:rPr>
              <a:t>build management tool </a:t>
            </a:r>
            <a:r>
              <a:rPr lang="en-CA" sz="2100">
                <a:solidFill>
                  <a:schemeClr val="dk1"/>
                </a:solidFill>
              </a:rPr>
              <a:t>used to automate the process of compiling and linking software projects.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>
                <a:solidFill>
                  <a:schemeClr val="dk1"/>
                </a:solidFill>
              </a:rPr>
              <a:t>Helps </a:t>
            </a:r>
            <a:r>
              <a:rPr b="1" lang="en-CA" sz="2100">
                <a:solidFill>
                  <a:schemeClr val="dk1"/>
                </a:solidFill>
              </a:rPr>
              <a:t>manage and automate tasks in a workflow</a:t>
            </a:r>
            <a:r>
              <a:rPr lang="en-CA" sz="2100">
                <a:solidFill>
                  <a:schemeClr val="dk1"/>
                </a:solidFill>
              </a:rPr>
              <a:t>, especially when dealing with multiple files and dependencies.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CA" sz="2100">
                <a:solidFill>
                  <a:schemeClr val="dk1"/>
                </a:solidFill>
              </a:rPr>
              <a:t>Make uses a file called </a:t>
            </a:r>
            <a:r>
              <a:rPr b="1" lang="en-CA" sz="2100">
                <a:solidFill>
                  <a:schemeClr val="dk1"/>
                </a:solidFill>
              </a:rPr>
              <a:t>'Makefile' </a:t>
            </a:r>
            <a:r>
              <a:rPr lang="en-CA" sz="2100">
                <a:solidFill>
                  <a:schemeClr val="dk1"/>
                </a:solidFill>
              </a:rPr>
              <a:t>to define </a:t>
            </a:r>
            <a:r>
              <a:rPr b="1" lang="en-CA" sz="2100">
                <a:solidFill>
                  <a:schemeClr val="dk1"/>
                </a:solidFill>
              </a:rPr>
              <a:t>how to compile and link</a:t>
            </a:r>
            <a:r>
              <a:rPr lang="en-CA" sz="2100">
                <a:solidFill>
                  <a:schemeClr val="dk1"/>
                </a:solidFill>
              </a:rPr>
              <a:t> a program.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Key Concepts in Make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Build rule: </a:t>
            </a:r>
            <a:r>
              <a:rPr lang="en-CA">
                <a:solidFill>
                  <a:schemeClr val="dk1"/>
                </a:solidFill>
              </a:rPr>
              <a:t>A specification for a build manager that describes how some files depend on others and what to do if those files are out-of-date. A build rule has targets, prerequisites, and a recipe.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Build targets:</a:t>
            </a:r>
            <a:r>
              <a:rPr lang="en-CA">
                <a:solidFill>
                  <a:schemeClr val="dk1"/>
                </a:solidFill>
              </a:rPr>
              <a:t> The file(s) that a build rule will update if they are out-of-date compared to their dependencies.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Default target:</a:t>
            </a:r>
            <a:r>
              <a:rPr lang="en-CA">
                <a:solidFill>
                  <a:schemeClr val="dk1"/>
                </a:solidFill>
              </a:rPr>
              <a:t> The build target that is used when none is specified explicitly.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Prerequisite</a:t>
            </a:r>
            <a:r>
              <a:rPr lang="en-CA">
                <a:solidFill>
                  <a:schemeClr val="dk1"/>
                </a:solidFill>
              </a:rPr>
              <a:t>: Something that a build target depends 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Recipe:</a:t>
            </a:r>
            <a:r>
              <a:rPr lang="en-CA">
                <a:solidFill>
                  <a:schemeClr val="dk1"/>
                </a:solidFill>
              </a:rPr>
              <a:t> The part of a build rule that describes how to update something that has fallen out-of-date.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Make Works: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Helvetica Neue"/>
              <a:buAutoNum type="arabicPeriod"/>
            </a:pP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Every time the </a:t>
            </a:r>
            <a:r>
              <a:rPr b="1"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operating system 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creates, reads, or changes a file, it updates a </a:t>
            </a:r>
            <a:r>
              <a:rPr b="1"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timestamp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on the file to show when the operation took place. Make can compare these timestamps to figure out whether files are newer or older than one another.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Helvetica Neue"/>
              <a:buAutoNum type="arabicPeriod"/>
            </a:pP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user can describe which files depend on each other by writing </a:t>
            </a:r>
            <a:r>
              <a:rPr b="1"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rules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in a </a:t>
            </a:r>
            <a:r>
              <a:rPr b="1"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Makefile.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For example, one rule could say that </a:t>
            </a:r>
            <a:r>
              <a:rPr lang="en-CA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results/moby_dick.csv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depends on </a:t>
            </a:r>
            <a:r>
              <a:rPr lang="en-CA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data/moby_dick.txt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while another could say that the plot </a:t>
            </a:r>
            <a:r>
              <a:rPr lang="en-CA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results/comparison.png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depends on all of the CSV files in the </a:t>
            </a:r>
            <a:r>
              <a:rPr lang="en-CA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results</a:t>
            </a:r>
            <a:r>
              <a:rPr lang="en-CA" sz="15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directory.</a:t>
            </a:r>
            <a:endParaRPr sz="15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Helvetica Neue"/>
              <a:buAutoNum type="arabicPeriod"/>
            </a:pPr>
            <a:r>
              <a:rPr lang="en-CA" sz="13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Each rule also tells Make how to update an out-of-date file.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lphaLcPeriod"/>
            </a:pPr>
            <a:r>
              <a:rPr lang="en-CA" sz="13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For example, the rule for </a:t>
            </a:r>
            <a:r>
              <a:rPr i="1" lang="en-CA" sz="13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Moby Dick</a:t>
            </a:r>
            <a:r>
              <a:rPr lang="en-CA" sz="13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could tell Make to run </a:t>
            </a:r>
            <a:r>
              <a:rPr lang="en-CA" sz="11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  <a:cs typeface="Consolas"/>
                <a:sym typeface="Consolas"/>
              </a:rPr>
              <a:t>bin/countwords.py</a:t>
            </a:r>
            <a:r>
              <a:rPr lang="en-CA" sz="13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if the result file is older than either the raw data file or the program.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Helvetica Neue"/>
              <a:buAutoNum type="arabicPeriod"/>
            </a:pPr>
            <a:r>
              <a:rPr lang="en-CA" sz="13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When the user runs Make, the program checks all of the rules in the Makefile and runs the commands needed to update any that are out of date. </a:t>
            </a:r>
            <a:endParaRPr sz="1300">
              <a:solidFill>
                <a:srgbClr val="33333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-CA" sz="13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If there are</a:t>
            </a:r>
            <a:r>
              <a:rPr b="1" lang="en-CA" sz="13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transitive dependencies</a:t>
            </a:r>
            <a:r>
              <a:rPr lang="en-CA" sz="1300">
                <a:solidFill>
                  <a:srgbClr val="333333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—i.e., if A depends on B and B depends on C—then Make will trace them through and run all of the commands it needs to in the right order.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Installation: </a:t>
            </a:r>
            <a:r>
              <a:rPr lang="en-CA" u="sng">
                <a:solidFill>
                  <a:schemeClr val="hlink"/>
                </a:solidFill>
                <a:hlinkClick r:id="rId3"/>
              </a:rPr>
              <a:t>https://www.gnu.org/software/make/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Clone Repo: [instructor repo]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Testing it out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133"/>
              <a:t>Run this command in the shell: </a:t>
            </a:r>
            <a:r>
              <a:rPr lang="en-CA" sz="2133">
                <a:latin typeface="Courier New"/>
                <a:ea typeface="Courier New"/>
                <a:cs typeface="Courier New"/>
                <a:sym typeface="Courier New"/>
              </a:rPr>
              <a:t>$ make</a:t>
            </a:r>
            <a:endParaRPr sz="2133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33"/>
          </a:p>
          <a:p>
            <a:pPr indent="-35051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133"/>
              <a:t>Make automatically looks for a file called </a:t>
            </a:r>
            <a:r>
              <a:rPr lang="en-CA" sz="2133">
                <a:latin typeface="Courier New"/>
                <a:ea typeface="Courier New"/>
                <a:cs typeface="Courier New"/>
                <a:sym typeface="Courier New"/>
              </a:rPr>
              <a:t>Makefile</a:t>
            </a:r>
            <a:r>
              <a:rPr lang="en-CA" sz="2133"/>
              <a:t>, follows the rules it contains, and prints the commands that were executed</a:t>
            </a:r>
            <a:endParaRPr sz="2133"/>
          </a:p>
          <a:p>
            <a:pPr indent="-350519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133"/>
              <a:t>Make indents a rule with spaces </a:t>
            </a:r>
            <a:r>
              <a:rPr lang="en-CA" sz="2133"/>
              <a:t>rather</a:t>
            </a:r>
            <a:r>
              <a:rPr lang="en-CA" sz="2133"/>
              <a:t> than tabs!</a:t>
            </a:r>
            <a:endParaRPr sz="2133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26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Using variables to avoid repetition</a:t>
            </a:r>
            <a:endParaRPr sz="2911"/>
          </a:p>
        </p:txBody>
      </p:sp>
      <p:pic>
        <p:nvPicPr>
          <p:cNvPr id="90" name="Google Shape;9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6375" y="840950"/>
            <a:ext cx="5756759" cy="399774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321400" y="1783800"/>
            <a:ext cx="2153400" cy="25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CA" sz="1800">
                <a:solidFill>
                  <a:schemeClr val="dk2"/>
                </a:solidFill>
              </a:rPr>
              <a:t>Reduces cognitive load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CA" sz="1800">
                <a:solidFill>
                  <a:schemeClr val="dk2"/>
                </a:solidFill>
              </a:rPr>
              <a:t>Easier to edit the Makefile if a filename changes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26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Automatic Variables: Simplifying even further</a:t>
            </a:r>
            <a:endParaRPr sz="2911"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782" y="1101925"/>
            <a:ext cx="4141644" cy="29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271" y="1071925"/>
            <a:ext cx="4233095" cy="2939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20"/>
          <p:cNvCxnSpPr>
            <a:stCxn id="98" idx="3"/>
            <a:endCxn id="97" idx="1"/>
          </p:cNvCxnSpPr>
          <p:nvPr/>
        </p:nvCxnSpPr>
        <p:spPr>
          <a:xfrm>
            <a:off x="4229824" y="2541750"/>
            <a:ext cx="620100" cy="30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2682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Automatic Variables: Simplifying even further</a:t>
            </a:r>
            <a:endParaRPr sz="2911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782" y="1101925"/>
            <a:ext cx="4141644" cy="29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92400" y="2123425"/>
            <a:ext cx="45480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CA" sz="1500">
                <a:solidFill>
                  <a:schemeClr val="dk1"/>
                </a:solidFill>
              </a:rPr>
              <a:t>$@:</a:t>
            </a:r>
            <a:r>
              <a:rPr lang="en-CA" sz="1500">
                <a:solidFill>
                  <a:schemeClr val="dk1"/>
                </a:solidFill>
              </a:rPr>
              <a:t> Represents the </a:t>
            </a:r>
            <a:r>
              <a:rPr b="1" lang="en-CA" sz="1500">
                <a:solidFill>
                  <a:schemeClr val="dk1"/>
                </a:solidFill>
              </a:rPr>
              <a:t>target of the rule</a:t>
            </a:r>
            <a:r>
              <a:rPr lang="en-CA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CA" sz="1300">
                <a:solidFill>
                  <a:schemeClr val="dk1"/>
                </a:solidFill>
              </a:rPr>
              <a:t>In this case, it will be replaced with results/%.csv where % matches the stem of the target file.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 txBox="1"/>
          <p:nvPr/>
        </p:nvSpPr>
        <p:spPr>
          <a:xfrm>
            <a:off x="0" y="3189875"/>
            <a:ext cx="47328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CA" sz="1500">
                <a:solidFill>
                  <a:schemeClr val="dk1"/>
                </a:solidFill>
              </a:rPr>
              <a:t>$&lt;: </a:t>
            </a:r>
            <a:r>
              <a:rPr lang="en-CA" sz="1500">
                <a:solidFill>
                  <a:schemeClr val="dk1"/>
                </a:solidFill>
              </a:rPr>
              <a:t>Represents the </a:t>
            </a:r>
            <a:r>
              <a:rPr b="1" lang="en-CA" sz="1500">
                <a:solidFill>
                  <a:schemeClr val="dk1"/>
                </a:solidFill>
              </a:rPr>
              <a:t>first prerequisite</a:t>
            </a:r>
            <a:r>
              <a:rPr lang="en-CA" sz="1500">
                <a:solidFill>
                  <a:schemeClr val="dk1"/>
                </a:solidFill>
              </a:rPr>
              <a:t>. 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CA" sz="1300">
                <a:solidFill>
                  <a:schemeClr val="dk1"/>
                </a:solidFill>
              </a:rPr>
              <a:t>In this rule, it will be replaced with data/%.txt, corresponding to the source data file for each book.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92400" y="1101925"/>
            <a:ext cx="45480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-CA" sz="1500">
                <a:solidFill>
                  <a:schemeClr val="dk1"/>
                </a:solidFill>
              </a:rPr>
              <a:t>%</a:t>
            </a:r>
            <a:r>
              <a:rPr b="1" lang="en-CA" sz="1500">
                <a:solidFill>
                  <a:schemeClr val="dk1"/>
                </a:solidFill>
              </a:rPr>
              <a:t>:</a:t>
            </a:r>
            <a:r>
              <a:rPr lang="en-CA" sz="1500">
                <a:solidFill>
                  <a:schemeClr val="dk1"/>
                </a:solidFill>
              </a:rPr>
              <a:t> Also called </a:t>
            </a:r>
            <a:r>
              <a:rPr b="1" lang="en-CA" sz="1500">
                <a:solidFill>
                  <a:schemeClr val="dk1"/>
                </a:solidFill>
              </a:rPr>
              <a:t>wildcard, </a:t>
            </a:r>
            <a:r>
              <a:rPr lang="en-CA" sz="1500">
                <a:solidFill>
                  <a:schemeClr val="dk1"/>
                </a:solidFill>
              </a:rPr>
              <a:t>is a placeholder for pattern matching in rules</a:t>
            </a:r>
            <a:endParaRPr sz="15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-CA" sz="1300">
                <a:solidFill>
                  <a:schemeClr val="dk1"/>
                </a:solidFill>
              </a:rPr>
              <a:t>% cannot be used in recipes, which is why $&lt; and $@ are needed.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