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23ba35e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23ba35e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23ba35e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23ba35e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13f18cd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13f18cd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23ba35e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23ba35e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3ba35e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23ba35e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23ba35e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23ba35e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23ba35e0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23ba35e0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23ba35e0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23ba35e0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13f18c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13f18c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13f18c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13f18c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13f18c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13f18c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213f18c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213f18c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Ask students to open a py file </a:t>
            </a:r>
            <a:r>
              <a:rPr lang="en-CA"/>
              <a:t>and</a:t>
            </a:r>
            <a:r>
              <a:rPr lang="en-CA"/>
              <a:t> write this code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13f18c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13f18c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3ba35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23ba35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13f18c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13f18c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23ba35e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23ba35e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library/exceptions.html#exception-hierarch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Lesson 6: Handling Errors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66367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595959"/>
                </a:solidFill>
              </a:rPr>
              <a:t>Reference: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595959"/>
                </a:solidFill>
              </a:rPr>
              <a:t>Research Software Engineering with Python by Damien Irving, Kate Hertweck, Luke Johnston, Joel Ostblom, Charlotte Wickham, and Greg Wilson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https://merely-useful.tech/py-rse/errors.html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Exceptions: Throw Low, Catch High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Write most of your code without exception handlers, but put a few handlers in the higher-level functions of your program to catch and report all errors.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25" y="2076575"/>
            <a:ext cx="6342551" cy="27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Exceptions: Throw Low, Catch High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511950" y="1173600"/>
            <a:ext cx="81201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Simplified Code Maintenance:</a:t>
            </a:r>
            <a:r>
              <a:rPr lang="en-CA">
                <a:solidFill>
                  <a:schemeClr val="dk1"/>
                </a:solidFill>
              </a:rPr>
              <a:t> Inner functions and methods remain </a:t>
            </a:r>
            <a:r>
              <a:rPr b="1" lang="en-CA">
                <a:solidFill>
                  <a:schemeClr val="dk1"/>
                </a:solidFill>
              </a:rPr>
              <a:t>cleaner</a:t>
            </a:r>
            <a:r>
              <a:rPr lang="en-CA">
                <a:solidFill>
                  <a:schemeClr val="dk1"/>
                </a:solidFill>
              </a:rPr>
              <a:t> and </a:t>
            </a:r>
            <a:r>
              <a:rPr b="1" lang="en-CA">
                <a:solidFill>
                  <a:schemeClr val="dk1"/>
                </a:solidFill>
              </a:rPr>
              <a:t>more </a:t>
            </a:r>
            <a:r>
              <a:rPr b="1" lang="en-CA">
                <a:solidFill>
                  <a:schemeClr val="dk1"/>
                </a:solidFill>
              </a:rPr>
              <a:t>focused</a:t>
            </a:r>
            <a:r>
              <a:rPr lang="en-CA">
                <a:solidFill>
                  <a:schemeClr val="dk1"/>
                </a:solidFill>
              </a:rPr>
              <a:t> on their </a:t>
            </a:r>
            <a:r>
              <a:rPr b="1" lang="en-CA">
                <a:solidFill>
                  <a:schemeClr val="dk1"/>
                </a:solidFill>
              </a:rPr>
              <a:t>specific tasks</a:t>
            </a:r>
            <a:r>
              <a:rPr lang="en-CA">
                <a:solidFill>
                  <a:schemeClr val="dk1"/>
                </a:solidFill>
              </a:rPr>
              <a:t>, making the code easier to maintain and understand.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Enhanced Debugging:</a:t>
            </a:r>
            <a:r>
              <a:rPr lang="en-CA">
                <a:solidFill>
                  <a:schemeClr val="dk1"/>
                </a:solidFill>
              </a:rPr>
              <a:t> Catching exceptions at a higher level allows for more comprehensive error reporting and logging. It </a:t>
            </a:r>
            <a:r>
              <a:rPr b="1" lang="en-CA">
                <a:solidFill>
                  <a:schemeClr val="dk1"/>
                </a:solidFill>
              </a:rPr>
              <a:t>provides a better context for the error</a:t>
            </a:r>
            <a:r>
              <a:rPr lang="en-CA">
                <a:solidFill>
                  <a:schemeClr val="dk1"/>
                </a:solidFill>
              </a:rPr>
              <a:t>, making it easier to trace the root cause.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Scalability: </a:t>
            </a:r>
            <a:r>
              <a:rPr lang="en-CA">
                <a:solidFill>
                  <a:schemeClr val="dk1"/>
                </a:solidFill>
              </a:rPr>
              <a:t>As applications grow, this approach scales better. It's more </a:t>
            </a:r>
            <a:r>
              <a:rPr b="1" lang="en-CA">
                <a:solidFill>
                  <a:schemeClr val="dk1"/>
                </a:solidFill>
              </a:rPr>
              <a:t>efficient</a:t>
            </a:r>
            <a:r>
              <a:rPr lang="en-CA">
                <a:solidFill>
                  <a:schemeClr val="dk1"/>
                </a:solidFill>
              </a:rPr>
              <a:t> to have </a:t>
            </a:r>
            <a:r>
              <a:rPr b="1" lang="en-CA">
                <a:solidFill>
                  <a:schemeClr val="dk1"/>
                </a:solidFill>
              </a:rPr>
              <a:t>centralized error handling</a:t>
            </a:r>
            <a:r>
              <a:rPr lang="en-CA">
                <a:solidFill>
                  <a:schemeClr val="dk1"/>
                </a:solidFill>
              </a:rPr>
              <a:t> rather than scattered exception handling throughout the code.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Writing Useful Error Messages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226575" y="1152475"/>
            <a:ext cx="8605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Tell the user what they did, not what the program did.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Putting it another way, the message shouldn’t state the effect of the error, it should state the cause.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Be spatially correct.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 i.e., point at the actual location of the error. Few things are as frustrating as being pointed at line 28 when the problem is really on line 35.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Be as specific as possible without being or seeming wrong from a user’s point of view.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 For example, “file not found” is very different from “don’t have permissions to open file” or “file is empty.”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Write for your audience’s level of understanding.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 For example, error messages should never use programming terms more advanced than those you would use to describe the code to the user.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Writing Useful Error Messages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Do not blame the user, and do not use words like fatal, illegal, etc.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The former can be frustrating—in many cases, “user error” actually isn’t—and the latter can make people worry that the program has damaged their data, their computer, or their reputation.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Do not try to make the computer sound like a human being.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In particular, avoid humor: very few jokes are funny on the dozenth re-telling, and most users are going to see error messages at least that often.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>
                <a:solidFill>
                  <a:schemeClr val="dk1"/>
                </a:solidFill>
              </a:rPr>
              <a:t>Use a consistent vocabulary.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 This rule can be hard to enforce when error messages are written by several different people, but putting them all in one module makes review easier.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Reporting Errors: Logging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339875" y="1375650"/>
            <a:ext cx="35280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</a:rPr>
              <a:t>Logging frameworks: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let us leave debugging statements in our code and turn them on or off at will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can send an output to any of several destinations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475" y="1466850"/>
            <a:ext cx="49625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Using the Python logging library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04" y="1208650"/>
            <a:ext cx="6559224" cy="30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Logging Levels: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3952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DEBUG</a:t>
            </a:r>
            <a:r>
              <a:rPr lang="en-CA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very detailed information used for localizing errors.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n-CA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confirmation that things are working as expected.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WARNING</a:t>
            </a:r>
            <a:r>
              <a:rPr lang="en-CA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something unexpected happened, but the program will keep going.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-CA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something has gone badly wrong, but the program hasn’t hurt anything.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-CA">
                <a:solidFill>
                  <a:schemeClr val="dk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CRITICAL</a:t>
            </a:r>
            <a:r>
              <a:rPr lang="en-CA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potential loss of data, security breach, etc.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Logging levels: Customizing logging messages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00" y="1149078"/>
            <a:ext cx="6671100" cy="39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Two types of errors: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Internal error:</a:t>
            </a:r>
            <a:r>
              <a:rPr lang="en-CA">
                <a:solidFill>
                  <a:schemeClr val="dk1"/>
                </a:solidFill>
              </a:rPr>
              <a:t> an error in the program itself, like trying to access elements beyond the end of an array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External error:</a:t>
            </a:r>
            <a:r>
              <a:rPr lang="en-CA">
                <a:solidFill>
                  <a:schemeClr val="dk1"/>
                </a:solidFill>
              </a:rPr>
              <a:t> an error caused by something outside the program, like network outages or opening a file that doesn’t exist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Exceptions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5" y="1358275"/>
            <a:ext cx="5308425" cy="300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eption control flow."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590" y="508125"/>
            <a:ext cx="2991710" cy="41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Exceptions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77400" y="1017725"/>
            <a:ext cx="7789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Python (and </a:t>
            </a:r>
            <a:r>
              <a:rPr lang="en-CA" sz="1800">
                <a:solidFill>
                  <a:schemeClr val="dk1"/>
                </a:solidFill>
              </a:rPr>
              <a:t>other languages) store information about the error in an object.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We can catch an exception and inspect it when debugging: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25" y="2417550"/>
            <a:ext cx="5492050" cy="25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Exceptions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5" y="1358275"/>
            <a:ext cx="5308425" cy="300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eption control flow."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590" y="508125"/>
            <a:ext cx="2991710" cy="41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Try it out: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188" y="1295550"/>
            <a:ext cx="6969625" cy="29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Raise Exceptions Explicitly: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92" y="1472750"/>
            <a:ext cx="6581424" cy="1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Most Common Exception Errors: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ArithmeticError</a:t>
            </a:r>
            <a:r>
              <a:rPr lang="en-CA">
                <a:solidFill>
                  <a:schemeClr val="dk1"/>
                </a:solidFill>
              </a:rPr>
              <a:t>: something has gone wrong in a calculation.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IndexError </a:t>
            </a:r>
            <a:r>
              <a:rPr lang="en-CA">
                <a:solidFill>
                  <a:schemeClr val="dk1"/>
                </a:solidFill>
              </a:rPr>
              <a:t>and </a:t>
            </a: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KeyError:</a:t>
            </a:r>
            <a:r>
              <a:rPr lang="en-CA">
                <a:solidFill>
                  <a:schemeClr val="dk1"/>
                </a:solidFill>
              </a:rPr>
              <a:t> something has gone wrong indexing a list or lookup something up in a dictionary.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OSError</a:t>
            </a:r>
            <a:r>
              <a:rPr lang="en-CA">
                <a:solidFill>
                  <a:schemeClr val="dk1"/>
                </a:solidFill>
              </a:rPr>
              <a:t>: thrown when a file is not found, the program doesn’t have permission to read it, and so 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More information on Python’s built-in exceptions at: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https://docs.python.org/3/library/exceptions.html#exception-hierarchy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Exceptions: Throw Low, Catch High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If an exception occurs inside a function and there is no except for it there, Python checks to see if whoever called the function is willing to handle the error.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It keeps working its way up through the call stack until it finds a matching except.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If there isn’t one, Python takes care of the exception itself.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