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cbc8f7b8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1cbc8f7b8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1cbc8f7b8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1cbc8f7b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1cbc8f7b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1cbc8f7b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1cbc8f7b8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1cbc8f7b8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cbc8f7b8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1cbc8f7b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378f9b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378f9b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378f9b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378f9b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378f9b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378f9b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378f9b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378f9b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378f9b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378f9b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1cbc8f7b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1cbc8f7b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378f9b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378f9b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2378f9b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2378f9b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2378f9b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2378f9b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378f9b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378f9b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378f9b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378f9b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2378f9b7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2378f9b7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2378f9b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2378f9b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378f9b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378f9b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2378f9b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2378f9b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1cbc8f7b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1cbc8f7b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1cbc8f7b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1cbc8f7b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1cbc8f7b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1cbc8f7b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cbc8f7b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cbc8f7b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cbc8f7b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cbc8f7b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cbc8f7b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cbc8f7b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reativecommon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contributor-covenan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ithub.com/en/repositories/managing-your-repositorys-settings-and-features/customizing-your-repository/licensing-a-repository#choosing-the-right-license"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Lesson 2: </a:t>
            </a:r>
            <a:endParaRPr/>
          </a:p>
          <a:p>
            <a:pPr indent="0" lvl="0" marL="0" rtl="0" algn="ctr">
              <a:spcBef>
                <a:spcPts val="0"/>
              </a:spcBef>
              <a:spcAft>
                <a:spcPts val="0"/>
              </a:spcAft>
              <a:buNone/>
            </a:pPr>
            <a:r>
              <a:rPr lang="en-CA"/>
              <a:t>Working in Teams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Creating a culture of collaboration</a:t>
            </a:r>
            <a:endParaRPr/>
          </a:p>
        </p:txBody>
      </p:sp>
      <p:sp>
        <p:nvSpPr>
          <p:cNvPr id="56" name="Google Shape;56;p13"/>
          <p:cNvSpPr txBox="1"/>
          <p:nvPr/>
        </p:nvSpPr>
        <p:spPr>
          <a:xfrm>
            <a:off x="155850" y="3626725"/>
            <a:ext cx="88323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rgbClr val="595959"/>
                </a:solidFill>
              </a:rPr>
              <a:t>Reference:</a:t>
            </a:r>
            <a:endParaRPr sz="1800">
              <a:solidFill>
                <a:srgbClr val="595959"/>
              </a:solidFill>
            </a:endParaRPr>
          </a:p>
          <a:p>
            <a:pPr indent="0" lvl="0" marL="0" rtl="0" algn="l">
              <a:spcBef>
                <a:spcPts val="0"/>
              </a:spcBef>
              <a:spcAft>
                <a:spcPts val="0"/>
              </a:spcAft>
              <a:buNone/>
            </a:pPr>
            <a:r>
              <a:rPr lang="en-CA" sz="1800">
                <a:solidFill>
                  <a:srgbClr val="595959"/>
                </a:solidFill>
              </a:rPr>
              <a:t>Research Software Engineering with Python by Damien Irving, Kate Hertweck, Luke Johnston, Joel Ostblom, Charlotte Wickham, and Greg Wilson</a:t>
            </a:r>
            <a:endParaRPr sz="1800">
              <a:solidFill>
                <a:srgbClr val="595959"/>
              </a:solidFill>
            </a:endParaRPr>
          </a:p>
          <a:p>
            <a:pPr indent="0" lvl="0" marL="0" rtl="0" algn="l">
              <a:spcBef>
                <a:spcPts val="0"/>
              </a:spcBef>
              <a:spcAft>
                <a:spcPts val="0"/>
              </a:spcAft>
              <a:buNone/>
            </a:pPr>
            <a:r>
              <a:rPr lang="en-CA" sz="1800">
                <a:solidFill>
                  <a:srgbClr val="595959"/>
                </a:solidFill>
              </a:rPr>
              <a:t>https://merely-useful.tech/py-rse/teams.html</a:t>
            </a:r>
            <a:endParaRPr sz="1800">
              <a:solidFill>
                <a:srgbClr val="595959"/>
              </a:solidFill>
            </a:endParaRPr>
          </a:p>
          <a:p>
            <a:pPr indent="0" lvl="0" marL="0" rtl="0" algn="l">
              <a:lnSpc>
                <a:spcPct val="115000"/>
              </a:lnSpc>
              <a:spcBef>
                <a:spcPts val="2900"/>
              </a:spcBef>
              <a:spcAft>
                <a:spcPts val="0"/>
              </a:spcAft>
              <a:buClr>
                <a:srgbClr val="000000"/>
              </a:buClr>
              <a:buSzPts val="1100"/>
              <a:buFont typeface="Arial"/>
              <a:buNone/>
            </a:pPr>
            <a:r>
              <a:t/>
            </a:r>
            <a:endParaRPr b="1" sz="2300">
              <a:solidFill>
                <a:srgbClr val="333333"/>
              </a:solidFill>
              <a:highlight>
                <a:srgbClr val="FFFFFF"/>
              </a:highlight>
              <a:latin typeface="Helvetica Neue"/>
              <a:ea typeface="Helvetica Neue"/>
              <a:cs typeface="Helvetica Neue"/>
              <a:sym typeface="Helvetica Neue"/>
            </a:endParaRPr>
          </a:p>
          <a:p>
            <a:pPr indent="0" lvl="0" marL="0" rtl="0" algn="l">
              <a:spcBef>
                <a:spcPts val="2000"/>
              </a:spcBef>
              <a:spcAft>
                <a:spcPts val="0"/>
              </a:spcAft>
              <a:buNone/>
            </a:pPr>
            <a:r>
              <a:t/>
            </a:r>
            <a:endParaRPr sz="1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Data and Reports</a:t>
            </a:r>
            <a:endParaRPr/>
          </a:p>
        </p:txBody>
      </p:sp>
      <p:sp>
        <p:nvSpPr>
          <p:cNvPr id="120" name="Google Shape;120;p22"/>
          <p:cNvSpPr txBox="1"/>
          <p:nvPr>
            <p:ph idx="1" type="body"/>
          </p:nvPr>
        </p:nvSpPr>
        <p:spPr>
          <a:xfrm>
            <a:off x="157375" y="110790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CA" sz="6600"/>
              <a:t>The most widely used family of licenses are those produced by Creative Commons. </a:t>
            </a:r>
            <a:r>
              <a:rPr lang="en-CA" sz="6600" u="sng">
                <a:solidFill>
                  <a:schemeClr val="hlink"/>
                </a:solidFill>
                <a:hlinkClick r:id="rId3"/>
              </a:rPr>
              <a:t>https://creativecommons.org/</a:t>
            </a:r>
            <a:endParaRPr sz="6600"/>
          </a:p>
          <a:p>
            <a:pPr indent="-322552" lvl="0" marL="457200" rtl="0" algn="l">
              <a:lnSpc>
                <a:spcPct val="100000"/>
              </a:lnSpc>
              <a:spcBef>
                <a:spcPts val="1200"/>
              </a:spcBef>
              <a:spcAft>
                <a:spcPts val="0"/>
              </a:spcAft>
              <a:buSzPct val="100000"/>
              <a:buChar char="●"/>
            </a:pPr>
            <a:r>
              <a:rPr b="1" lang="en-CA" sz="5918"/>
              <a:t>CC-0 License ("Zero Restrictions"):</a:t>
            </a:r>
            <a:endParaRPr b="1" sz="5918"/>
          </a:p>
          <a:p>
            <a:pPr indent="-322552" lvl="1" marL="914400" rtl="0" algn="l">
              <a:lnSpc>
                <a:spcPct val="100000"/>
              </a:lnSpc>
              <a:spcBef>
                <a:spcPts val="0"/>
              </a:spcBef>
              <a:spcAft>
                <a:spcPts val="0"/>
              </a:spcAft>
              <a:buSzPct val="100000"/>
              <a:buChar char="○"/>
            </a:pPr>
            <a:r>
              <a:rPr lang="en-CA" sz="5918"/>
              <a:t>Puts work in the public domain, allowing unrestricted use</a:t>
            </a:r>
            <a:endParaRPr sz="5918"/>
          </a:p>
          <a:p>
            <a:pPr indent="-322552" lvl="1" marL="914400" rtl="0" algn="l">
              <a:lnSpc>
                <a:spcPct val="100000"/>
              </a:lnSpc>
              <a:spcBef>
                <a:spcPts val="0"/>
              </a:spcBef>
              <a:spcAft>
                <a:spcPts val="0"/>
              </a:spcAft>
              <a:buSzPct val="100000"/>
              <a:buChar char="○"/>
            </a:pPr>
            <a:r>
              <a:rPr lang="en-CA" sz="5918"/>
              <a:t>Ideal for data, since it simplifies aggregate analysis involving dataset from different sources</a:t>
            </a:r>
            <a:endParaRPr sz="5918"/>
          </a:p>
          <a:p>
            <a:pPr indent="-322552" lvl="1" marL="914400" rtl="0" algn="l">
              <a:lnSpc>
                <a:spcPct val="100000"/>
              </a:lnSpc>
              <a:spcBef>
                <a:spcPts val="0"/>
              </a:spcBef>
              <a:spcAft>
                <a:spcPts val="0"/>
              </a:spcAft>
              <a:buSzPct val="100000"/>
              <a:buChar char="○"/>
            </a:pPr>
            <a:r>
              <a:rPr lang="en-CA" sz="5918"/>
              <a:t>Does not legally mandate, but encourages,citing sources</a:t>
            </a:r>
            <a:endParaRPr sz="5918"/>
          </a:p>
          <a:p>
            <a:pPr indent="-322552" lvl="0" marL="457200" rtl="0" algn="l">
              <a:lnSpc>
                <a:spcPct val="100000"/>
              </a:lnSpc>
              <a:spcBef>
                <a:spcPts val="0"/>
              </a:spcBef>
              <a:spcAft>
                <a:spcPts val="0"/>
              </a:spcAft>
              <a:buSzPct val="100000"/>
              <a:buChar char="●"/>
            </a:pPr>
            <a:r>
              <a:rPr b="1" lang="en-CA" sz="5918"/>
              <a:t>CC-BY (Creative Commons–Attribution):</a:t>
            </a:r>
            <a:endParaRPr b="1" sz="5918"/>
          </a:p>
          <a:p>
            <a:pPr indent="-322552" lvl="1" marL="914400" rtl="0" algn="l">
              <a:lnSpc>
                <a:spcPct val="100000"/>
              </a:lnSpc>
              <a:spcBef>
                <a:spcPts val="0"/>
              </a:spcBef>
              <a:spcAft>
                <a:spcPts val="0"/>
              </a:spcAft>
              <a:buSzPct val="100000"/>
              <a:buChar char="○"/>
            </a:pPr>
            <a:r>
              <a:rPr lang="en-CA" sz="5918"/>
              <a:t>Allows any use with the requirement of crediting the original source</a:t>
            </a:r>
            <a:endParaRPr sz="5918"/>
          </a:p>
          <a:p>
            <a:pPr indent="-322552" lvl="1" marL="914400" rtl="0" algn="l">
              <a:lnSpc>
                <a:spcPct val="100000"/>
              </a:lnSpc>
              <a:spcBef>
                <a:spcPts val="0"/>
              </a:spcBef>
              <a:spcAft>
                <a:spcPts val="0"/>
              </a:spcAft>
              <a:buSzPct val="100000"/>
              <a:buChar char="○"/>
            </a:pPr>
            <a:r>
              <a:rPr lang="en-CA" sz="5918"/>
              <a:t>Recommended for manuscripts to ensure credit while promoting wide sharing</a:t>
            </a:r>
            <a:endParaRPr sz="5918"/>
          </a:p>
          <a:p>
            <a:pPr indent="-322552" lvl="0" marL="457200" rtl="0" algn="l">
              <a:lnSpc>
                <a:spcPct val="100000"/>
              </a:lnSpc>
              <a:spcBef>
                <a:spcPts val="0"/>
              </a:spcBef>
              <a:spcAft>
                <a:spcPts val="0"/>
              </a:spcAft>
              <a:buSzPct val="100000"/>
              <a:buChar char="●"/>
            </a:pPr>
            <a:r>
              <a:rPr b="1" lang="en-CA" sz="5918"/>
              <a:t>Other CC Licenses:</a:t>
            </a:r>
            <a:endParaRPr b="1" sz="5918"/>
          </a:p>
          <a:p>
            <a:pPr indent="-322552" lvl="1" marL="914400" rtl="0" algn="l">
              <a:lnSpc>
                <a:spcPct val="100000"/>
              </a:lnSpc>
              <a:spcBef>
                <a:spcPts val="0"/>
              </a:spcBef>
              <a:spcAft>
                <a:spcPts val="0"/>
              </a:spcAft>
              <a:buSzPct val="100000"/>
              <a:buChar char="○"/>
            </a:pPr>
            <a:r>
              <a:rPr lang="en-CA" sz="5918"/>
              <a:t>ND (No Derivative Works): Prohibits modifications of the work</a:t>
            </a:r>
            <a:endParaRPr sz="5918"/>
          </a:p>
          <a:p>
            <a:pPr indent="-322552" lvl="1" marL="914400" rtl="0" algn="l">
              <a:lnSpc>
                <a:spcPct val="100000"/>
              </a:lnSpc>
              <a:spcBef>
                <a:spcPts val="0"/>
              </a:spcBef>
              <a:spcAft>
                <a:spcPts val="0"/>
              </a:spcAft>
              <a:buSzPct val="100000"/>
              <a:buChar char="○"/>
            </a:pPr>
            <a:r>
              <a:rPr lang="en-CA" sz="5918"/>
              <a:t>SA (Share-Alike): Requires sharing derivative works under identical terms</a:t>
            </a:r>
            <a:endParaRPr sz="5918"/>
          </a:p>
          <a:p>
            <a:pPr indent="-322552" lvl="1" marL="914400" rtl="0" algn="l">
              <a:lnSpc>
                <a:spcPct val="100000"/>
              </a:lnSpc>
              <a:spcBef>
                <a:spcPts val="0"/>
              </a:spcBef>
              <a:spcAft>
                <a:spcPts val="0"/>
              </a:spcAft>
              <a:buSzPct val="100000"/>
              <a:buChar char="○"/>
            </a:pPr>
            <a:r>
              <a:rPr lang="en-CA" sz="5918"/>
              <a:t>NC (No Commercial Use): Restricts commercial use without explicit permission</a:t>
            </a:r>
            <a:endParaRPr sz="5918"/>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Planning</a:t>
            </a:r>
            <a:endParaRPr/>
          </a:p>
        </p:txBody>
      </p:sp>
      <p:sp>
        <p:nvSpPr>
          <p:cNvPr id="126" name="Google Shape;126;p23"/>
          <p:cNvSpPr txBox="1"/>
          <p:nvPr/>
        </p:nvSpPr>
        <p:spPr>
          <a:xfrm>
            <a:off x="527300" y="1324650"/>
            <a:ext cx="7112100" cy="3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How do contributors know what they should actually be doing?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Issue tracking systems</a:t>
            </a:r>
            <a:r>
              <a:rPr lang="en-CA" sz="1800">
                <a:solidFill>
                  <a:schemeClr val="dk2"/>
                </a:solidFill>
              </a:rPr>
              <a:t> keep track of tasks we need to complete or problems to fix.</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Issues</a:t>
            </a:r>
            <a:r>
              <a:rPr lang="en-CA" sz="1800">
                <a:solidFill>
                  <a:schemeClr val="dk2"/>
                </a:solidFill>
              </a:rPr>
              <a:t> are sometimes called </a:t>
            </a:r>
            <a:r>
              <a:rPr b="1" lang="en-CA" sz="1800">
                <a:solidFill>
                  <a:schemeClr val="dk2"/>
                </a:solidFill>
              </a:rPr>
              <a:t>tickets</a:t>
            </a:r>
            <a:r>
              <a:rPr lang="en-CA" sz="1800">
                <a:solidFill>
                  <a:schemeClr val="dk2"/>
                </a:solidFill>
              </a:rPr>
              <a:t>, so issue tracking systems are sometimes called </a:t>
            </a:r>
            <a:r>
              <a:rPr b="1" lang="en-CA" sz="1800">
                <a:solidFill>
                  <a:schemeClr val="dk2"/>
                </a:solidFill>
              </a:rPr>
              <a:t>ticketing systems</a:t>
            </a:r>
            <a:r>
              <a:rPr lang="en-CA"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GitHub issues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400"/>
              <a:t>GitHub allows participants to create issues for a project, comment on existing issues, and search all available issues. </a:t>
            </a:r>
            <a:endParaRPr sz="1400"/>
          </a:p>
          <a:p>
            <a:pPr indent="0" lvl="0" marL="0" rtl="0" algn="l">
              <a:spcBef>
                <a:spcPts val="1200"/>
              </a:spcBef>
              <a:spcAft>
                <a:spcPts val="0"/>
              </a:spcAft>
              <a:buNone/>
            </a:pPr>
            <a:r>
              <a:rPr lang="en-CA" sz="1400"/>
              <a:t>Every issue can hold:</a:t>
            </a:r>
            <a:endParaRPr sz="1400"/>
          </a:p>
          <a:p>
            <a:pPr indent="-317500" lvl="0" marL="457200" rtl="0" algn="l">
              <a:spcBef>
                <a:spcPts val="1200"/>
              </a:spcBef>
              <a:spcAft>
                <a:spcPts val="0"/>
              </a:spcAft>
              <a:buSzPts val="1400"/>
              <a:buChar char="●"/>
            </a:pPr>
            <a:r>
              <a:rPr lang="en-CA" sz="1400"/>
              <a:t>A </a:t>
            </a:r>
            <a:r>
              <a:rPr b="1" lang="en-CA" sz="1400"/>
              <a:t>unique ID,</a:t>
            </a:r>
            <a:r>
              <a:rPr lang="en-CA" sz="1400"/>
              <a:t> such as #123, which is also part of its URL. </a:t>
            </a:r>
            <a:endParaRPr sz="1400"/>
          </a:p>
          <a:p>
            <a:pPr indent="-317500" lvl="0" marL="457200" rtl="0" algn="l">
              <a:spcBef>
                <a:spcPts val="0"/>
              </a:spcBef>
              <a:spcAft>
                <a:spcPts val="0"/>
              </a:spcAft>
              <a:buSzPts val="1400"/>
              <a:buChar char="●"/>
            </a:pPr>
            <a:r>
              <a:rPr lang="en-CA" sz="1400"/>
              <a:t>A one-line </a:t>
            </a:r>
            <a:r>
              <a:rPr b="1" lang="en-CA" sz="1400"/>
              <a:t>title</a:t>
            </a:r>
            <a:r>
              <a:rPr lang="en-CA" sz="1400"/>
              <a:t> to aid browsing and search.</a:t>
            </a:r>
            <a:endParaRPr sz="1400"/>
          </a:p>
          <a:p>
            <a:pPr indent="-317500" lvl="0" marL="457200" rtl="0" algn="l">
              <a:spcBef>
                <a:spcPts val="0"/>
              </a:spcBef>
              <a:spcAft>
                <a:spcPts val="0"/>
              </a:spcAft>
              <a:buSzPts val="1400"/>
              <a:buChar char="●"/>
            </a:pPr>
            <a:r>
              <a:rPr lang="en-CA" sz="1400"/>
              <a:t>The issue’s </a:t>
            </a:r>
            <a:r>
              <a:rPr b="1" lang="en-CA" sz="1400"/>
              <a:t>current status</a:t>
            </a:r>
            <a:r>
              <a:rPr lang="en-CA" sz="1400"/>
              <a:t>. In simple systems (like GitHub’s) each issue is either open or closed, and by default, only open issues are displayed. </a:t>
            </a:r>
            <a:endParaRPr sz="1400"/>
          </a:p>
          <a:p>
            <a:pPr indent="-317500" lvl="0" marL="457200" rtl="0" algn="l">
              <a:spcBef>
                <a:spcPts val="0"/>
              </a:spcBef>
              <a:spcAft>
                <a:spcPts val="0"/>
              </a:spcAft>
              <a:buSzPts val="1400"/>
              <a:buChar char="●"/>
            </a:pPr>
            <a:r>
              <a:rPr lang="en-CA" sz="1400"/>
              <a:t>The </a:t>
            </a:r>
            <a:r>
              <a:rPr b="1" lang="en-CA" sz="1400"/>
              <a:t>user ID of the issue’s creator</a:t>
            </a:r>
            <a:r>
              <a:rPr lang="en-CA" sz="1400"/>
              <a:t>. Just as #123 refers to a particular issue, @name is automatically translated into a link to that person. The IDs of people who have commented on it or modified it are embedded in the issue’s history, which helps figure out who to talk to about what.</a:t>
            </a:r>
            <a:endParaRPr sz="1400"/>
          </a:p>
          <a:p>
            <a:pPr indent="-317500" lvl="0" marL="457200" rtl="0" algn="l">
              <a:spcBef>
                <a:spcPts val="0"/>
              </a:spcBef>
              <a:spcAft>
                <a:spcPts val="0"/>
              </a:spcAft>
              <a:buSzPts val="1400"/>
              <a:buChar char="●"/>
            </a:pPr>
            <a:r>
              <a:rPr lang="en-CA" sz="1400"/>
              <a:t>The </a:t>
            </a:r>
            <a:r>
              <a:rPr b="1" lang="en-CA" sz="1400"/>
              <a:t>user ID of the person assigned </a:t>
            </a:r>
            <a:r>
              <a:rPr lang="en-CA" sz="1400"/>
              <a:t>to review the issue, if someone is assigned.</a:t>
            </a:r>
            <a:endParaRPr sz="1400"/>
          </a:p>
          <a:p>
            <a:pPr indent="-317500" lvl="0" marL="457200" rtl="0" algn="l">
              <a:spcBef>
                <a:spcPts val="0"/>
              </a:spcBef>
              <a:spcAft>
                <a:spcPts val="0"/>
              </a:spcAft>
              <a:buSzPts val="1400"/>
              <a:buChar char="●"/>
            </a:pPr>
            <a:r>
              <a:rPr lang="en-CA" sz="1400"/>
              <a:t>A</a:t>
            </a:r>
            <a:r>
              <a:rPr b="1" lang="en-CA" sz="1400"/>
              <a:t> full description </a:t>
            </a:r>
            <a:r>
              <a:rPr lang="en-CA" sz="1400"/>
              <a:t>that may include screenshots, error messages, and anything else that can be put in a web page.</a:t>
            </a:r>
            <a:endParaRPr sz="1400"/>
          </a:p>
          <a:p>
            <a:pPr indent="-317500" lvl="0" marL="457200" rtl="0" algn="l">
              <a:spcBef>
                <a:spcPts val="0"/>
              </a:spcBef>
              <a:spcAft>
                <a:spcPts val="0"/>
              </a:spcAft>
              <a:buSzPts val="1400"/>
              <a:buChar char="●"/>
            </a:pPr>
            <a:r>
              <a:rPr lang="en-CA" sz="1400"/>
              <a:t>Replies, counter-replies, and so on from people who are interested in the issue.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GitHub issues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333333"/>
                </a:solidFill>
                <a:highlight>
                  <a:srgbClr val="FFFFFF"/>
                </a:highlight>
                <a:latin typeface="Helvetica Neue"/>
                <a:ea typeface="Helvetica Neue"/>
                <a:cs typeface="Helvetica Neue"/>
                <a:sym typeface="Helvetica Neue"/>
              </a:rPr>
              <a:t>Broadly speaking, people create three kinds of issues:</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100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Bug reports </a:t>
            </a:r>
            <a:r>
              <a:rPr lang="en-CA">
                <a:solidFill>
                  <a:srgbClr val="333333"/>
                </a:solidFill>
                <a:highlight>
                  <a:srgbClr val="FFFFFF"/>
                </a:highlight>
                <a:latin typeface="Helvetica Neue"/>
                <a:ea typeface="Helvetica Neue"/>
                <a:cs typeface="Helvetica Neue"/>
                <a:sym typeface="Helvetica Neue"/>
              </a:rPr>
              <a:t>to describe problems they have encountered.</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Feature requests</a:t>
            </a:r>
            <a:r>
              <a:rPr lang="en-CA">
                <a:solidFill>
                  <a:srgbClr val="333333"/>
                </a:solidFill>
                <a:highlight>
                  <a:srgbClr val="FFFFFF"/>
                </a:highlight>
                <a:latin typeface="Helvetica Neue"/>
                <a:ea typeface="Helvetica Neue"/>
                <a:cs typeface="Helvetica Neue"/>
                <a:sym typeface="Helvetica Neue"/>
              </a:rPr>
              <a:t> describing what could be done next, such as “add this function to this package” or “add a menu to the website.”</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Questions</a:t>
            </a:r>
            <a:r>
              <a:rPr lang="en-CA">
                <a:solidFill>
                  <a:srgbClr val="333333"/>
                </a:solidFill>
                <a:highlight>
                  <a:srgbClr val="FFFFFF"/>
                </a:highlight>
                <a:latin typeface="Helvetica Neue"/>
                <a:ea typeface="Helvetica Neue"/>
                <a:cs typeface="Helvetica Neue"/>
                <a:sym typeface="Helvetica Neue"/>
              </a:rPr>
              <a:t> about how to use the software, how parts of the project work, or its future directions. These can eventually turn into </a:t>
            </a:r>
            <a:r>
              <a:rPr b="1" lang="en-CA">
                <a:solidFill>
                  <a:srgbClr val="333333"/>
                </a:solidFill>
                <a:highlight>
                  <a:srgbClr val="FFFFFF"/>
                </a:highlight>
                <a:latin typeface="Helvetica Neue"/>
                <a:ea typeface="Helvetica Neue"/>
                <a:cs typeface="Helvetica Neue"/>
                <a:sym typeface="Helvetica Neue"/>
              </a:rPr>
              <a:t>bug reports or feature requests</a:t>
            </a:r>
            <a:r>
              <a:rPr lang="en-CA">
                <a:solidFill>
                  <a:srgbClr val="333333"/>
                </a:solidFill>
                <a:highlight>
                  <a:srgbClr val="FFFFFF"/>
                </a:highlight>
                <a:latin typeface="Helvetica Neue"/>
                <a:ea typeface="Helvetica Neue"/>
                <a:cs typeface="Helvetica Neue"/>
                <a:sym typeface="Helvetica Neue"/>
              </a:rPr>
              <a:t>, and can often be </a:t>
            </a:r>
            <a:r>
              <a:rPr b="1" lang="en-CA">
                <a:solidFill>
                  <a:srgbClr val="333333"/>
                </a:solidFill>
                <a:highlight>
                  <a:srgbClr val="FFFFFF"/>
                </a:highlight>
                <a:latin typeface="Helvetica Neue"/>
                <a:ea typeface="Helvetica Neue"/>
                <a:cs typeface="Helvetica Neue"/>
                <a:sym typeface="Helvetica Neue"/>
              </a:rPr>
              <a:t>recycled as documentation</a:t>
            </a:r>
            <a:r>
              <a:rPr lang="en-CA">
                <a:solidFill>
                  <a:srgbClr val="333333"/>
                </a:solidFill>
                <a:highlight>
                  <a:srgbClr val="FFFFFF"/>
                </a:highlight>
                <a:latin typeface="Helvetica Neue"/>
                <a:ea typeface="Helvetica Neue"/>
                <a:cs typeface="Helvetica Neue"/>
                <a:sym typeface="Helvetica Neue"/>
              </a:rPr>
              <a:t>.</a:t>
            </a:r>
            <a:endParaRPr>
              <a:solidFill>
                <a:srgbClr val="333333"/>
              </a:solidFill>
              <a:highlight>
                <a:srgbClr val="FFFFFF"/>
              </a:highlight>
              <a:latin typeface="Helvetica Neue"/>
              <a:ea typeface="Helvetica Neue"/>
              <a:cs typeface="Helvetica Neue"/>
              <a:sym typeface="Helvetica Neue"/>
            </a:endParaRPr>
          </a:p>
          <a:p>
            <a:pPr indent="0" lvl="0" marL="457200" rtl="0" algn="l">
              <a:spcBef>
                <a:spcPts val="10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Labels</a:t>
            </a:r>
            <a:endParaRPr/>
          </a:p>
        </p:txBody>
      </p:sp>
      <p:pic>
        <p:nvPicPr>
          <p:cNvPr descr="Labels for GitHub issues." id="144" name="Google Shape;144;p26"/>
          <p:cNvPicPr preferRelativeResize="0"/>
          <p:nvPr/>
        </p:nvPicPr>
        <p:blipFill>
          <a:blip r:embed="rId3">
            <a:alphaModFix/>
          </a:blip>
          <a:stretch>
            <a:fillRect/>
          </a:stretch>
        </p:blipFill>
        <p:spPr>
          <a:xfrm>
            <a:off x="1378061" y="1131900"/>
            <a:ext cx="6387875" cy="366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50" name="Google Shape;150;p27"/>
          <p:cNvSpPr txBox="1"/>
          <p:nvPr/>
        </p:nvSpPr>
        <p:spPr>
          <a:xfrm>
            <a:off x="158900" y="1017725"/>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700">
                <a:solidFill>
                  <a:schemeClr val="dk2"/>
                </a:solidFill>
              </a:rPr>
              <a:t>A small project should always use some variation on these three:</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Bug</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should work but doesn’t.</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Enhancement</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that someone wants added to the software.</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Task</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needs to be done, but won’t show up in code (e.g., organizing the next team meeting).</a:t>
            </a:r>
            <a:endParaRPr sz="20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56" name="Google Shape;156;p28"/>
          <p:cNvSpPr txBox="1"/>
          <p:nvPr/>
        </p:nvSpPr>
        <p:spPr>
          <a:xfrm>
            <a:off x="194200" y="709500"/>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a:p>
            <a:pPr indent="0" lvl="0" marL="0" rtl="0" algn="l">
              <a:lnSpc>
                <a:spcPct val="115000"/>
              </a:lnSpc>
              <a:spcBef>
                <a:spcPts val="0"/>
              </a:spcBef>
              <a:spcAft>
                <a:spcPts val="0"/>
              </a:spcAft>
              <a:buNone/>
            </a:pPr>
            <a:r>
              <a:rPr lang="en-CA" sz="1500">
                <a:solidFill>
                  <a:srgbClr val="333333"/>
                </a:solidFill>
                <a:highlight>
                  <a:srgbClr val="FFFFFF"/>
                </a:highlight>
                <a:latin typeface="Helvetica Neue"/>
                <a:ea typeface="Helvetica Neue"/>
                <a:cs typeface="Helvetica Neue"/>
                <a:sym typeface="Helvetica Neue"/>
              </a:rPr>
              <a:t>Projects also often use:</a:t>
            </a:r>
            <a:endParaRPr sz="15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Question</a:t>
            </a:r>
            <a:r>
              <a:rPr b="1" lang="en-CA" sz="1800">
                <a:solidFill>
                  <a:srgbClr val="333333"/>
                </a:solidFill>
                <a:highlight>
                  <a:srgbClr val="FFFFFF"/>
                </a:highlight>
                <a:latin typeface="Helvetica Neue"/>
                <a:ea typeface="Helvetica Neue"/>
                <a:cs typeface="Helvetica Neue"/>
                <a:sym typeface="Helvetica Neue"/>
              </a:rPr>
              <a:t>: </a:t>
            </a:r>
            <a:r>
              <a:rPr lang="en-CA" sz="1800">
                <a:solidFill>
                  <a:srgbClr val="333333"/>
                </a:solidFill>
                <a:highlight>
                  <a:srgbClr val="FFFFFF"/>
                </a:highlight>
                <a:latin typeface="Helvetica Neue"/>
                <a:ea typeface="Helvetica Neue"/>
                <a:cs typeface="Helvetica Neue"/>
                <a:sym typeface="Helvetica Neue"/>
              </a:rPr>
              <a:t>where is something or how is something supposed to work? These can be recycled as documentation.</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Discussion</a:t>
            </a:r>
            <a:r>
              <a:rPr b="1" lang="en-CA" sz="1800">
                <a:solidFill>
                  <a:srgbClr val="333333"/>
                </a:solidFill>
                <a:highlight>
                  <a:srgbClr val="FFFFFF"/>
                </a:highlight>
                <a:latin typeface="Helvetica Neue"/>
                <a:ea typeface="Helvetica Neue"/>
                <a:cs typeface="Helvetica Neue"/>
                <a:sym typeface="Helvetica Neue"/>
              </a:rPr>
              <a:t> or </a:t>
            </a:r>
            <a:r>
              <a:rPr b="1" i="1" lang="en-CA" sz="1800">
                <a:solidFill>
                  <a:srgbClr val="333333"/>
                </a:solidFill>
                <a:highlight>
                  <a:srgbClr val="FFFFFF"/>
                </a:highlight>
                <a:latin typeface="Helvetica Neue"/>
                <a:ea typeface="Helvetica Neue"/>
                <a:cs typeface="Helvetica Neue"/>
                <a:sym typeface="Helvetica Neue"/>
              </a:rPr>
              <a:t>Proposal</a:t>
            </a:r>
            <a:r>
              <a:rPr b="1" lang="en-CA" sz="1800">
                <a:solidFill>
                  <a:srgbClr val="333333"/>
                </a:solidFill>
                <a:highlight>
                  <a:srgbClr val="FFFFFF"/>
                </a:highlight>
                <a:latin typeface="Helvetica Neue"/>
                <a:ea typeface="Helvetica Neue"/>
                <a:cs typeface="Helvetica Neue"/>
                <a:sym typeface="Helvetica Neue"/>
              </a:rPr>
              <a:t>: </a:t>
            </a:r>
            <a:r>
              <a:rPr lang="en-CA" sz="1800">
                <a:solidFill>
                  <a:srgbClr val="333333"/>
                </a:solidFill>
                <a:highlight>
                  <a:srgbClr val="FFFFFF"/>
                </a:highlight>
                <a:latin typeface="Helvetica Neue"/>
                <a:ea typeface="Helvetica Neue"/>
                <a:cs typeface="Helvetica Neue"/>
                <a:sym typeface="Helvetica Neue"/>
              </a:rPr>
              <a:t>something the team needs to make a decision about or a concrete proposal to resolve such a discussion. All issues can have discussion: this category is for issues that start that way. (Issues that are initially labeled </a:t>
            </a:r>
            <a:r>
              <a:rPr i="1" lang="en-CA" sz="1800">
                <a:solidFill>
                  <a:srgbClr val="333333"/>
                </a:solidFill>
                <a:highlight>
                  <a:srgbClr val="FFFFFF"/>
                </a:highlight>
                <a:latin typeface="Helvetica Neue"/>
                <a:ea typeface="Helvetica Neue"/>
                <a:cs typeface="Helvetica Neue"/>
                <a:sym typeface="Helvetica Neue"/>
              </a:rPr>
              <a:t>Question</a:t>
            </a:r>
            <a:r>
              <a:rPr lang="en-CA" sz="1800">
                <a:solidFill>
                  <a:srgbClr val="333333"/>
                </a:solidFill>
                <a:highlight>
                  <a:srgbClr val="FFFFFF"/>
                </a:highlight>
                <a:latin typeface="Helvetica Neue"/>
                <a:ea typeface="Helvetica Neue"/>
                <a:cs typeface="Helvetica Neue"/>
                <a:sym typeface="Helvetica Neue"/>
              </a:rPr>
              <a:t> are often relabeled </a:t>
            </a:r>
            <a:r>
              <a:rPr i="1" lang="en-CA" sz="1800">
                <a:solidFill>
                  <a:srgbClr val="333333"/>
                </a:solidFill>
                <a:highlight>
                  <a:srgbClr val="FFFFFF"/>
                </a:highlight>
                <a:latin typeface="Helvetica Neue"/>
                <a:ea typeface="Helvetica Neue"/>
                <a:cs typeface="Helvetica Neue"/>
                <a:sym typeface="Helvetica Neue"/>
              </a:rPr>
              <a:t>Discussion</a:t>
            </a:r>
            <a:r>
              <a:rPr lang="en-CA" sz="1800">
                <a:solidFill>
                  <a:srgbClr val="333333"/>
                </a:solidFill>
                <a:highlight>
                  <a:srgbClr val="FFFFFF"/>
                </a:highlight>
                <a:latin typeface="Helvetica Neue"/>
                <a:ea typeface="Helvetica Neue"/>
                <a:cs typeface="Helvetica Neue"/>
                <a:sym typeface="Helvetica Neue"/>
              </a:rPr>
              <a:t> or </a:t>
            </a:r>
            <a:r>
              <a:rPr i="1" lang="en-CA" sz="1800">
                <a:solidFill>
                  <a:srgbClr val="333333"/>
                </a:solidFill>
                <a:highlight>
                  <a:srgbClr val="FFFFFF"/>
                </a:highlight>
                <a:latin typeface="Helvetica Neue"/>
                <a:ea typeface="Helvetica Neue"/>
                <a:cs typeface="Helvetica Neue"/>
                <a:sym typeface="Helvetica Neue"/>
              </a:rPr>
              <a:t>Proposal</a:t>
            </a:r>
            <a:r>
              <a:rPr lang="en-CA" sz="1800">
                <a:solidFill>
                  <a:srgbClr val="333333"/>
                </a:solidFill>
                <a:highlight>
                  <a:srgbClr val="FFFFFF"/>
                </a:highlight>
                <a:latin typeface="Helvetica Neue"/>
                <a:ea typeface="Helvetica Neue"/>
                <a:cs typeface="Helvetica Neue"/>
                <a:sym typeface="Helvetica Neue"/>
              </a:rPr>
              <a:t> after some back and forth.)</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Suitable for Newcomer</a:t>
            </a:r>
            <a:r>
              <a:rPr b="1" lang="en-CA" sz="1800">
                <a:solidFill>
                  <a:srgbClr val="333333"/>
                </a:solidFill>
                <a:highlight>
                  <a:srgbClr val="FFFFFF"/>
                </a:highlight>
                <a:latin typeface="Helvetica Neue"/>
                <a:ea typeface="Helvetica Neue"/>
                <a:cs typeface="Helvetica Neue"/>
                <a:sym typeface="Helvetica Neue"/>
              </a:rPr>
              <a:t> or </a:t>
            </a:r>
            <a:r>
              <a:rPr b="1" i="1" lang="en-CA" sz="1800">
                <a:solidFill>
                  <a:srgbClr val="333333"/>
                </a:solidFill>
                <a:highlight>
                  <a:srgbClr val="FFFFFF"/>
                </a:highlight>
                <a:latin typeface="Helvetica Neue"/>
                <a:ea typeface="Helvetica Neue"/>
                <a:cs typeface="Helvetica Neue"/>
                <a:sym typeface="Helvetica Neue"/>
              </a:rPr>
              <a:t>Beginner-Friendly</a:t>
            </a:r>
            <a:r>
              <a:rPr lang="en-CA" sz="1800">
                <a:solidFill>
                  <a:srgbClr val="333333"/>
                </a:solidFill>
                <a:highlight>
                  <a:srgbClr val="FFFFFF"/>
                </a:highlight>
                <a:latin typeface="Helvetica Neue"/>
                <a:ea typeface="Helvetica Neue"/>
                <a:cs typeface="Helvetica Neue"/>
                <a:sym typeface="Helvetica Neue"/>
              </a:rPr>
              <a:t>: to identify an easy starting point for someone who has just joined the project. </a:t>
            </a:r>
            <a:endParaRPr sz="2300">
              <a:solidFill>
                <a:schemeClr val="dk2"/>
              </a:solidFill>
            </a:endParaRPr>
          </a:p>
          <a:p>
            <a:pPr indent="0" lvl="0" marL="0" rtl="0" algn="l">
              <a:lnSpc>
                <a:spcPct val="115000"/>
              </a:lnSpc>
              <a:spcBef>
                <a:spcPts val="1000"/>
              </a:spcBef>
              <a:spcAft>
                <a:spcPts val="0"/>
              </a:spcAft>
              <a:buNone/>
            </a:pPr>
            <a:r>
              <a:t/>
            </a:r>
            <a:endParaRPr sz="120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62" name="Google Shape;162;p29"/>
          <p:cNvSpPr txBox="1"/>
          <p:nvPr/>
        </p:nvSpPr>
        <p:spPr>
          <a:xfrm>
            <a:off x="194200" y="709500"/>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a:p>
            <a:pPr indent="0" lvl="0" marL="0" rtl="0" algn="l">
              <a:lnSpc>
                <a:spcPct val="115000"/>
              </a:lnSpc>
              <a:spcBef>
                <a:spcPts val="0"/>
              </a:spcBef>
              <a:spcAft>
                <a:spcPts val="0"/>
              </a:spcAft>
              <a:buNone/>
            </a:pPr>
            <a:r>
              <a:rPr lang="en-CA" sz="1500">
                <a:solidFill>
                  <a:srgbClr val="333333"/>
                </a:solidFill>
                <a:highlight>
                  <a:srgbClr val="FFFFFF"/>
                </a:highlight>
                <a:latin typeface="Helvetica Neue"/>
                <a:ea typeface="Helvetica Neue"/>
                <a:cs typeface="Helvetica Neue"/>
                <a:sym typeface="Helvetica Neue"/>
              </a:rPr>
              <a:t>Indicating the state of an issue:</a:t>
            </a:r>
            <a:endParaRPr sz="1500">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Urgent</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work needs to be done right away. (This label is typically reserved for security fixes).</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Current</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included in the current round of work.</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Next</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(probably) going to be included in the next round.</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Eventually</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someone has looked at the issue and believes it needs to be tackled, but there’s no immediate plan to do it.</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Won’t Fix</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someone has decided that the issue isn’t going to be addressed, either because it’s out of scope or because it’s not actually a bug. Once an issue has been marked this way, it is usually then closed. When this happens, send the issue’s creator a note explaining why the issue won’t be addressed and encourage them to continue working with the project.</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Duplicate</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a duplicate of one that’s already in the system. Issues marked this way are usually also then closed; this is another opportunity to encourage people to stay involved.</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b="1" i="1" sz="180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pic>
        <p:nvPicPr>
          <p:cNvPr id="168" name="Google Shape;168;p30"/>
          <p:cNvPicPr preferRelativeResize="0"/>
          <p:nvPr/>
        </p:nvPicPr>
        <p:blipFill>
          <a:blip r:embed="rId3">
            <a:alphaModFix/>
          </a:blip>
          <a:stretch>
            <a:fillRect/>
          </a:stretch>
        </p:blipFill>
        <p:spPr>
          <a:xfrm>
            <a:off x="152400" y="1170125"/>
            <a:ext cx="8839200" cy="36592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Prioritizing</a:t>
            </a:r>
            <a:endParaRPr/>
          </a:p>
        </p:txBody>
      </p:sp>
      <p:sp>
        <p:nvSpPr>
          <p:cNvPr id="174" name="Google Shape;174;p31"/>
          <p:cNvSpPr txBox="1"/>
          <p:nvPr/>
        </p:nvSpPr>
        <p:spPr>
          <a:xfrm>
            <a:off x="784650" y="1271600"/>
            <a:ext cx="7574700" cy="3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CA" sz="1800">
                <a:solidFill>
                  <a:schemeClr val="dk2"/>
                </a:solidFill>
              </a:rPr>
              <a:t>The challenge: </a:t>
            </a:r>
            <a:r>
              <a:rPr lang="en-CA" sz="1800">
                <a:solidFill>
                  <a:schemeClr val="dk2"/>
                </a:solidFill>
              </a:rPr>
              <a:t>Balancing bug fixes, feature development, and project cleanup, especially in research projects where "done" is hard to define.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4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makes up a project?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One way to decide what makes up a project is to ask what people have meetings about.</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If the same group needs to get together on a regular basis to talk about something, that “something” probably deserves its own repository. </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And if the list of people changes slowly over time but the meetings continue, that’s an even stronger sign.</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Prioritizing</a:t>
            </a:r>
            <a:endParaRPr/>
          </a:p>
        </p:txBody>
      </p:sp>
      <p:sp>
        <p:nvSpPr>
          <p:cNvPr id="180" name="Google Shape;180;p32"/>
          <p:cNvSpPr txBox="1"/>
          <p:nvPr/>
        </p:nvSpPr>
        <p:spPr>
          <a:xfrm>
            <a:off x="784650" y="1271600"/>
            <a:ext cx="7574700" cy="3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CA" sz="1800">
                <a:solidFill>
                  <a:schemeClr val="dk2"/>
                </a:solidFill>
              </a:rPr>
              <a:t>The challenge: </a:t>
            </a:r>
            <a:r>
              <a:rPr lang="en-CA" sz="1800">
                <a:solidFill>
                  <a:schemeClr val="dk2"/>
                </a:solidFill>
              </a:rPr>
              <a:t>Balancing bug fixes, feature development, and project cleanup, especially in research projects where "done" is hard to define.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The solution</a:t>
            </a:r>
            <a:r>
              <a:rPr lang="en-CA" sz="1800">
                <a:solidFill>
                  <a:schemeClr val="dk2"/>
                </a:solidFill>
              </a:rPr>
              <a:t>: Sprints</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Typically a 1-2 week long cycle where specific tasks are chosen and completed. </a:t>
            </a:r>
            <a:endParaRPr sz="1800">
              <a:solidFill>
                <a:schemeClr val="dk2"/>
              </a:solidFill>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Starts with a planning session in which the successes and failures of the previous sprint are reviewed and issues to be resolved in the current sprint are selected</a:t>
            </a:r>
            <a:endParaRPr sz="24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Sprints</a:t>
            </a:r>
            <a:endParaRPr/>
          </a:p>
        </p:txBody>
      </p:sp>
      <p:pic>
        <p:nvPicPr>
          <p:cNvPr descr="Guide to Scrum Sprints | Wrike Scrum Guide" id="186" name="Google Shape;186;p33"/>
          <p:cNvPicPr preferRelativeResize="0"/>
          <p:nvPr/>
        </p:nvPicPr>
        <p:blipFill rotWithShape="1">
          <a:blip r:embed="rId3">
            <a:alphaModFix/>
          </a:blip>
          <a:srcRect b="-968" l="0" r="4425" t="12894"/>
          <a:stretch/>
        </p:blipFill>
        <p:spPr>
          <a:xfrm>
            <a:off x="311700" y="907000"/>
            <a:ext cx="8520600" cy="4236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Sprints: Prioritizing</a:t>
            </a:r>
            <a:endParaRPr/>
          </a:p>
        </p:txBody>
      </p:sp>
      <p:pic>
        <p:nvPicPr>
          <p:cNvPr id="192" name="Google Shape;192;p34"/>
          <p:cNvPicPr preferRelativeResize="0"/>
          <p:nvPr/>
        </p:nvPicPr>
        <p:blipFill>
          <a:blip r:embed="rId3">
            <a:alphaModFix/>
          </a:blip>
          <a:stretch>
            <a:fillRect/>
          </a:stretch>
        </p:blipFill>
        <p:spPr>
          <a:xfrm>
            <a:off x="2111025" y="622625"/>
            <a:ext cx="4766899" cy="428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a:t>
            </a:r>
            <a:endParaRPr/>
          </a:p>
        </p:txBody>
      </p:sp>
      <p:sp>
        <p:nvSpPr>
          <p:cNvPr id="198" name="Google Shape;198;p35"/>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CA" sz="1800">
                <a:solidFill>
                  <a:schemeClr val="dk2"/>
                </a:solidFill>
              </a:rPr>
              <a:t>Every team has a power structure: formal (accountable) or informal (unaccountable).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Importance of explicit governance in groups larger than six people.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Objective: Establish </a:t>
            </a:r>
            <a:r>
              <a:rPr b="1" lang="en-CA" sz="1800">
                <a:solidFill>
                  <a:schemeClr val="dk2"/>
                </a:solidFill>
              </a:rPr>
              <a:t>who makes decisions</a:t>
            </a:r>
            <a:r>
              <a:rPr lang="en-CA" sz="1800">
                <a:solidFill>
                  <a:schemeClr val="dk2"/>
                </a:solidFill>
              </a:rPr>
              <a:t> and </a:t>
            </a:r>
            <a:r>
              <a:rPr b="1" lang="en-CA" sz="1800">
                <a:solidFill>
                  <a:schemeClr val="dk2"/>
                </a:solidFill>
              </a:rPr>
              <a:t>how to reach consensus</a:t>
            </a:r>
            <a:r>
              <a:rPr lang="en-CA" sz="1800">
                <a:solidFill>
                  <a:schemeClr val="dk2"/>
                </a:solidFill>
              </a:rPr>
              <a:t>.</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 Martha’s Rules</a:t>
            </a:r>
            <a:endParaRPr/>
          </a:p>
        </p:txBody>
      </p:sp>
      <p:sp>
        <p:nvSpPr>
          <p:cNvPr id="204" name="Google Shape;204;p36"/>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CA" sz="1800">
                <a:solidFill>
                  <a:schemeClr val="dk2"/>
                </a:solidFill>
              </a:rPr>
              <a:t>Anyone who wants to sponsor a proposal must file one at least 24 hours in advance. It must include:</a:t>
            </a:r>
            <a:endParaRPr sz="1800">
              <a:solidFill>
                <a:schemeClr val="dk2"/>
              </a:solidFill>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a one-line summary</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the full text of the proposal</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any required background information</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pros and cons</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possible alternatives</a:t>
            </a:r>
            <a:endParaRPr sz="12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Char char="●"/>
            </a:pPr>
            <a:r>
              <a:rPr lang="en-CA" sz="1700">
                <a:solidFill>
                  <a:srgbClr val="333333"/>
                </a:solidFill>
                <a:highlight>
                  <a:srgbClr val="FFFFFF"/>
                </a:highlight>
                <a:latin typeface="Helvetica Neue"/>
                <a:ea typeface="Helvetica Neue"/>
                <a:cs typeface="Helvetica Neue"/>
                <a:sym typeface="Helvetica Neue"/>
              </a:rPr>
              <a:t>A quorum is established in a meeting if half or more of voting members are present</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Char char="●"/>
            </a:pPr>
            <a:r>
              <a:rPr lang="en-CA" sz="1700">
                <a:solidFill>
                  <a:srgbClr val="333333"/>
                </a:solidFill>
                <a:highlight>
                  <a:srgbClr val="FFFFFF"/>
                </a:highlight>
                <a:latin typeface="Helvetica Neue"/>
                <a:ea typeface="Helvetica Neue"/>
                <a:cs typeface="Helvetica Neue"/>
                <a:sym typeface="Helvetica Neue"/>
              </a:rPr>
              <a:t>Once a person has sponsored a proposal, they are responsible. The group may not discuss it unless the sponsor is present</a:t>
            </a:r>
            <a:endParaRPr sz="1700">
              <a:solidFill>
                <a:srgbClr val="333333"/>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7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 Martha’s Rules</a:t>
            </a:r>
            <a:endParaRPr/>
          </a:p>
        </p:txBody>
      </p:sp>
      <p:sp>
        <p:nvSpPr>
          <p:cNvPr id="210" name="Google Shape;210;p37"/>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33333"/>
              </a:buClr>
              <a:buSzPts val="1700"/>
              <a:buFont typeface="Helvetica Neue"/>
              <a:buChar char="●"/>
            </a:pPr>
            <a:r>
              <a:rPr lang="en-CA" sz="1800">
                <a:solidFill>
                  <a:schemeClr val="dk2"/>
                </a:solidFill>
              </a:rPr>
              <a:t>After the sponsor presents the proposal, cast a sense vote:</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likes the proposal?</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can live with it?</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is uncomfortable with it?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everyone likes or can live with it, it passes with no further discussion.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most of the group is uncomfortable, it is sent back to the sponsor for further work. (The sponsor can decide to drop it)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some members are uncomfortable, a time is set to discuss, moderated by the meeting moderator. </a:t>
            </a:r>
            <a:endParaRPr sz="18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After 10 minutes or so, the moderator calls a yes or no vote. </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If the majority is yes, it passes. </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Otherwise, it is returned to sponsor for further work.</a:t>
            </a:r>
            <a:endParaRPr sz="1600">
              <a:solidFill>
                <a:schemeClr val="dk2"/>
              </a:solidFill>
            </a:endParaRPr>
          </a:p>
          <a:p>
            <a:pPr indent="0" lvl="0" marL="457200" rtl="0" algn="l">
              <a:lnSpc>
                <a:spcPct val="115000"/>
              </a:lnSpc>
              <a:spcBef>
                <a:spcPts val="0"/>
              </a:spcBef>
              <a:spcAft>
                <a:spcPts val="0"/>
              </a:spcAft>
              <a:buNone/>
            </a:pPr>
            <a:r>
              <a:t/>
            </a:r>
            <a:endParaRPr sz="17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Meetings</a:t>
            </a:r>
            <a:endParaRPr/>
          </a:p>
        </p:txBody>
      </p:sp>
      <p:sp>
        <p:nvSpPr>
          <p:cNvPr id="216" name="Google Shape;216;p38"/>
          <p:cNvSpPr txBox="1"/>
          <p:nvPr/>
        </p:nvSpPr>
        <p:spPr>
          <a:xfrm>
            <a:off x="684900" y="1103875"/>
            <a:ext cx="7774200" cy="3653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90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Decide if there actually needs to be a meeting.</a:t>
            </a:r>
            <a:endParaRPr b="1" i="1"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Write an agenda.</a:t>
            </a:r>
            <a:endParaRPr b="1" i="1"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Include timings in the agenda.</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Prioritize.</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Make one person responsible for keeping things moving.</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Require politeness.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No interruptions.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No distractions.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Take minutes.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End early.</a:t>
            </a:r>
            <a:endParaRPr b="1" i="1" sz="19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9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Finally… Make all of this obvious to newcomers!</a:t>
            </a:r>
            <a:endParaRPr/>
          </a:p>
        </p:txBody>
      </p:sp>
      <p:sp>
        <p:nvSpPr>
          <p:cNvPr id="222" name="Google Shape;222;p39"/>
          <p:cNvSpPr txBox="1"/>
          <p:nvPr/>
        </p:nvSpPr>
        <p:spPr>
          <a:xfrm>
            <a:off x="684900" y="1103875"/>
            <a:ext cx="7774200" cy="365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None/>
            </a:pPr>
            <a:r>
              <a:t/>
            </a:r>
            <a:endParaRPr b="1" i="1" sz="2600">
              <a:solidFill>
                <a:srgbClr val="333333"/>
              </a:solidFill>
              <a:highlight>
                <a:srgbClr val="FFFFFF"/>
              </a:highlight>
              <a:latin typeface="Helvetica Neue"/>
              <a:ea typeface="Helvetica Neue"/>
              <a:cs typeface="Helvetica Neue"/>
              <a:sym typeface="Helvetica Neue"/>
            </a:endParaRPr>
          </a:p>
          <a:p>
            <a:pPr indent="0" lvl="0" marL="0" rtl="0" algn="ctr">
              <a:spcBef>
                <a:spcPts val="0"/>
              </a:spcBef>
              <a:spcAft>
                <a:spcPts val="0"/>
              </a:spcAft>
              <a:buNone/>
            </a:pPr>
            <a:r>
              <a:rPr lang="en-CA" sz="2500">
                <a:solidFill>
                  <a:schemeClr val="dk2"/>
                </a:solidFill>
              </a:rPr>
              <a:t>Document your workflows, meeting rules, governance, licenses and decision making processes in a README file!</a:t>
            </a:r>
            <a:endParaRPr sz="2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makes up a project?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A</a:t>
            </a:r>
            <a:r>
              <a:rPr b="1" lang="en-CA"/>
              <a:t> dataset </a:t>
            </a:r>
            <a:r>
              <a:rPr lang="en-CA"/>
              <a:t>being used by several research projects?</a:t>
            </a:r>
            <a:endParaRPr/>
          </a:p>
          <a:p>
            <a:pPr indent="-317500" lvl="1" marL="914400" rtl="0" algn="l">
              <a:spcBef>
                <a:spcPts val="0"/>
              </a:spcBef>
              <a:spcAft>
                <a:spcPts val="0"/>
              </a:spcAft>
              <a:buSzPts val="1400"/>
              <a:buChar char="○"/>
            </a:pPr>
            <a:r>
              <a:rPr lang="en-CA"/>
              <a:t>raw data, programs used to tidy the data, tidied data, text files describing license and provenance</a:t>
            </a:r>
            <a:endParaRPr/>
          </a:p>
          <a:p>
            <a:pPr indent="-342900" lvl="0" marL="457200" rtl="0" algn="l">
              <a:spcBef>
                <a:spcPts val="0"/>
              </a:spcBef>
              <a:spcAft>
                <a:spcPts val="0"/>
              </a:spcAft>
              <a:buSzPts val="1800"/>
              <a:buChar char="●"/>
            </a:pPr>
            <a:r>
              <a:rPr lang="en-CA"/>
              <a:t>A </a:t>
            </a:r>
            <a:r>
              <a:rPr b="1" lang="en-CA"/>
              <a:t>set of annual reports </a:t>
            </a:r>
            <a:r>
              <a:rPr lang="en-CA"/>
              <a:t>written for an NGO?</a:t>
            </a:r>
            <a:endParaRPr/>
          </a:p>
          <a:p>
            <a:pPr indent="-317500" lvl="1" marL="914400" rtl="0" algn="l">
              <a:spcBef>
                <a:spcPts val="0"/>
              </a:spcBef>
              <a:spcAft>
                <a:spcPts val="0"/>
              </a:spcAft>
              <a:buSzPts val="1400"/>
              <a:buChar char="○"/>
            </a:pPr>
            <a:r>
              <a:rPr lang="en-CA"/>
              <a:t>jupyter notebooks, copies of html and pdf versions of the report, a text file containing links to datasets used in the report (which can’t be store don Github since they contain personal identifying information)</a:t>
            </a:r>
            <a:endParaRPr/>
          </a:p>
          <a:p>
            <a:pPr indent="-342900" lvl="0" marL="457200" rtl="0" algn="l">
              <a:spcBef>
                <a:spcPts val="0"/>
              </a:spcBef>
              <a:spcAft>
                <a:spcPts val="0"/>
              </a:spcAft>
              <a:buSzPts val="1800"/>
              <a:buChar char="●"/>
            </a:pPr>
            <a:r>
              <a:rPr lang="en-CA"/>
              <a:t>A </a:t>
            </a:r>
            <a:r>
              <a:rPr b="1" lang="en-CA"/>
              <a:t>software library</a:t>
            </a:r>
            <a:r>
              <a:rPr lang="en-CA"/>
              <a:t> providing an interactive glossary of data science terms in both Python and R?</a:t>
            </a:r>
            <a:endParaRPr/>
          </a:p>
          <a:p>
            <a:pPr indent="-317500" lvl="1" marL="914400" rtl="0" algn="l">
              <a:spcBef>
                <a:spcPts val="0"/>
              </a:spcBef>
              <a:spcAft>
                <a:spcPts val="0"/>
              </a:spcAft>
              <a:buSzPts val="1400"/>
              <a:buChar char="○"/>
            </a:pPr>
            <a:r>
              <a:rPr lang="en-CA"/>
              <a:t>files needed to create a package, a Markdown full of terms and definitions, a Makefile with targets to check cross references,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Establish a Code of Conduct</a:t>
            </a:r>
            <a:endParaRPr/>
          </a:p>
        </p:txBody>
      </p:sp>
      <p:sp>
        <p:nvSpPr>
          <p:cNvPr id="74" name="Google Shape;74;p16"/>
          <p:cNvSpPr txBox="1"/>
          <p:nvPr/>
        </p:nvSpPr>
        <p:spPr>
          <a:xfrm>
            <a:off x="766925" y="1435500"/>
            <a:ext cx="7322400" cy="219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CA" sz="1800">
                <a:solidFill>
                  <a:schemeClr val="dk2"/>
                </a:solidFill>
              </a:rPr>
              <a:t>Promotes fairness within a group</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Ensures all members that this project takes inclusion seriously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Ensures that everyone knows what the rules are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Prevents anyone who misbehaves from pretending that they didn’t know what the did was </a:t>
            </a:r>
            <a:r>
              <a:rPr lang="en-CA" sz="1800">
                <a:solidFill>
                  <a:schemeClr val="dk2"/>
                </a:solidFill>
              </a:rPr>
              <a:t>unacceptable</a:t>
            </a:r>
            <a:endParaRPr sz="1800">
              <a:solidFill>
                <a:schemeClr val="dk2"/>
              </a:solidFill>
            </a:endParaRPr>
          </a:p>
        </p:txBody>
      </p:sp>
      <p:pic>
        <p:nvPicPr>
          <p:cNvPr id="75" name="Google Shape;75;p16"/>
          <p:cNvPicPr preferRelativeResize="0"/>
          <p:nvPr/>
        </p:nvPicPr>
        <p:blipFill>
          <a:blip r:embed="rId3">
            <a:alphaModFix/>
          </a:blip>
          <a:stretch>
            <a:fillRect/>
          </a:stretch>
        </p:blipFill>
        <p:spPr>
          <a:xfrm>
            <a:off x="3494550" y="3371250"/>
            <a:ext cx="1485886" cy="371475"/>
          </a:xfrm>
          <a:prstGeom prst="rect">
            <a:avLst/>
          </a:prstGeom>
          <a:noFill/>
          <a:ln>
            <a:noFill/>
          </a:ln>
        </p:spPr>
      </p:pic>
      <p:sp>
        <p:nvSpPr>
          <p:cNvPr id="76" name="Google Shape;76;p16"/>
          <p:cNvSpPr txBox="1"/>
          <p:nvPr/>
        </p:nvSpPr>
        <p:spPr>
          <a:xfrm>
            <a:off x="194500" y="3371250"/>
            <a:ext cx="40065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Option: Create a file called</a:t>
            </a:r>
            <a:endParaRPr sz="1800">
              <a:solidFill>
                <a:schemeClr val="dk2"/>
              </a:solidFill>
            </a:endParaRPr>
          </a:p>
        </p:txBody>
      </p:sp>
      <p:sp>
        <p:nvSpPr>
          <p:cNvPr id="77" name="Google Shape;77;p16"/>
          <p:cNvSpPr txBox="1"/>
          <p:nvPr/>
        </p:nvSpPr>
        <p:spPr>
          <a:xfrm>
            <a:off x="4655250" y="3371238"/>
            <a:ext cx="40065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in the project’s root directory.</a:t>
            </a:r>
            <a:endParaRPr sz="1800">
              <a:solidFill>
                <a:schemeClr val="dk2"/>
              </a:solidFill>
            </a:endParaRPr>
          </a:p>
        </p:txBody>
      </p:sp>
      <p:sp>
        <p:nvSpPr>
          <p:cNvPr id="78" name="Google Shape;78;p16"/>
          <p:cNvSpPr txBox="1"/>
          <p:nvPr/>
        </p:nvSpPr>
        <p:spPr>
          <a:xfrm>
            <a:off x="0" y="44755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(Explore and/or adopt the Contributor Covenant, which is relevant for projects being developed online! </a:t>
            </a:r>
            <a:r>
              <a:rPr lang="en-CA" u="sng">
                <a:solidFill>
                  <a:schemeClr val="hlink"/>
                </a:solidFill>
                <a:hlinkClick r:id="rId4"/>
              </a:rPr>
              <a:t>https://www.contributor-covenant.org/</a:t>
            </a:r>
            <a:r>
              <a:rPr lang="en-CA"/>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a:t>
            </a:r>
            <a:endParaRPr/>
          </a:p>
        </p:txBody>
      </p:sp>
      <p:sp>
        <p:nvSpPr>
          <p:cNvPr id="84" name="Google Shape;84;p17"/>
          <p:cNvSpPr txBox="1"/>
          <p:nvPr/>
        </p:nvSpPr>
        <p:spPr>
          <a:xfrm>
            <a:off x="180050" y="758800"/>
            <a:ext cx="88998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A license dictates how project materials can be used and redistributed</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If the license or a publication agreement makes it difficult for people to contribute, the project is less likely to attract new members</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The choice of license is crucial to the project’s long-term sustainability</a:t>
            </a:r>
            <a:endParaRPr sz="1800">
              <a:solidFill>
                <a:srgbClr val="333333"/>
              </a:solidFill>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Members of the team may have different levels of copyright protection. </a:t>
            </a:r>
            <a:endParaRPr sz="1800">
              <a:solidFill>
                <a:srgbClr val="333333"/>
              </a:solidFill>
              <a:highlight>
                <a:srgbClr val="FFFFFF"/>
              </a:highlight>
              <a:latin typeface="Helvetica Neue"/>
              <a:ea typeface="Helvetica Neue"/>
              <a:cs typeface="Helvetica Neue"/>
              <a:sym typeface="Helvetica Neue"/>
            </a:endParaRPr>
          </a:p>
          <a:p>
            <a:pPr indent="-342900" lvl="1" marL="9144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For example, students and faculty may have a copyright on the research work they produce, but university staff members may not, since their employment agreement may state that what they create on the job belongs to their employer.</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Including an explicit license avoids legal messiness, and should be chosen early on. (Licenses do not apply retrospectively)</a:t>
            </a:r>
            <a:endParaRPr sz="1800">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a:t>
            </a:r>
            <a:endParaRPr/>
          </a:p>
        </p:txBody>
      </p:sp>
      <p:sp>
        <p:nvSpPr>
          <p:cNvPr id="90" name="Google Shape;90;p18"/>
          <p:cNvSpPr txBox="1"/>
          <p:nvPr/>
        </p:nvSpPr>
        <p:spPr>
          <a:xfrm>
            <a:off x="414525" y="1017725"/>
            <a:ext cx="82152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want to license the work at all?</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Is the content we are licensing source code?</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require people distributing derivative works to also distribute their code?</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want to address patent rights?</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Is our license compatible with the licenses of the software we depend on?</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our institutions have any policies that may overrule our choices?</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Are there any copyright experts within our institution who can assist us?</a:t>
            </a:r>
            <a:endParaRPr sz="1700">
              <a:solidFill>
                <a:srgbClr val="333333"/>
              </a:solidFill>
              <a:highlight>
                <a:srgbClr val="FFFFFF"/>
              </a:highlight>
              <a:latin typeface="Helvetica Neue"/>
              <a:ea typeface="Helvetica Neue"/>
              <a:cs typeface="Helvetica Neue"/>
              <a:sym typeface="Helvetica Neue"/>
            </a:endParaRPr>
          </a:p>
        </p:txBody>
      </p:sp>
      <p:pic>
        <p:nvPicPr>
          <p:cNvPr id="91" name="Google Shape;91;p18"/>
          <p:cNvPicPr preferRelativeResize="0"/>
          <p:nvPr/>
        </p:nvPicPr>
        <p:blipFill>
          <a:blip r:embed="rId3">
            <a:alphaModFix/>
          </a:blip>
          <a:stretch>
            <a:fillRect/>
          </a:stretch>
        </p:blipFill>
        <p:spPr>
          <a:xfrm>
            <a:off x="3001050" y="4314425"/>
            <a:ext cx="895350" cy="190500"/>
          </a:xfrm>
          <a:prstGeom prst="rect">
            <a:avLst/>
          </a:prstGeom>
          <a:noFill/>
          <a:ln>
            <a:noFill/>
          </a:ln>
        </p:spPr>
      </p:pic>
      <p:sp>
        <p:nvSpPr>
          <p:cNvPr id="92" name="Google Shape;92;p18"/>
          <p:cNvSpPr txBox="1"/>
          <p:nvPr/>
        </p:nvSpPr>
        <p:spPr>
          <a:xfrm>
            <a:off x="1655650" y="4123325"/>
            <a:ext cx="12573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Store</a:t>
            </a:r>
            <a:endParaRPr sz="1800">
              <a:solidFill>
                <a:schemeClr val="dk2"/>
              </a:solidFill>
            </a:endParaRPr>
          </a:p>
        </p:txBody>
      </p:sp>
      <p:sp>
        <p:nvSpPr>
          <p:cNvPr id="93" name="Google Shape;93;p18"/>
          <p:cNvSpPr txBox="1"/>
          <p:nvPr/>
        </p:nvSpPr>
        <p:spPr>
          <a:xfrm>
            <a:off x="4097300" y="4123325"/>
            <a:ext cx="329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in the project’s root directory.</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   </a:t>
            </a:r>
            <a:endParaRPr/>
          </a:p>
        </p:txBody>
      </p:sp>
      <p:sp>
        <p:nvSpPr>
          <p:cNvPr id="99" name="Google Shape;99;p19"/>
          <p:cNvSpPr txBox="1"/>
          <p:nvPr/>
        </p:nvSpPr>
        <p:spPr>
          <a:xfrm>
            <a:off x="218625" y="4128300"/>
            <a:ext cx="83595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u="sng">
                <a:solidFill>
                  <a:schemeClr val="hlink"/>
                </a:solidFill>
                <a:hlinkClick r:id="rId3"/>
              </a:rPr>
              <a:t>https://docs.github.com/en/repositories/managing-your-repositorys-settings-and-features/customizing-your-repository/licensing-a-repository#choosing-the-right-license</a:t>
            </a:r>
            <a:endParaRPr sz="1800">
              <a:solidFill>
                <a:schemeClr val="dk2"/>
              </a:solidFill>
            </a:endParaRPr>
          </a:p>
        </p:txBody>
      </p:sp>
      <p:sp>
        <p:nvSpPr>
          <p:cNvPr id="100" name="Google Shape;100;p19"/>
          <p:cNvSpPr txBox="1"/>
          <p:nvPr/>
        </p:nvSpPr>
        <p:spPr>
          <a:xfrm>
            <a:off x="110850" y="3472425"/>
            <a:ext cx="8922300" cy="14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1800">
                <a:solidFill>
                  <a:schemeClr val="dk2"/>
                </a:solidFill>
              </a:rPr>
              <a:t>GitHub allows us to select one of several common software licenses when creating a repository.</a:t>
            </a:r>
            <a:endParaRPr sz="1800">
              <a:solidFill>
                <a:schemeClr val="dk2"/>
              </a:solidFill>
            </a:endParaRPr>
          </a:p>
        </p:txBody>
      </p:sp>
      <p:pic>
        <p:nvPicPr>
          <p:cNvPr id="101" name="Google Shape;101;p19"/>
          <p:cNvPicPr preferRelativeResize="0"/>
          <p:nvPr/>
        </p:nvPicPr>
        <p:blipFill>
          <a:blip r:embed="rId4">
            <a:alphaModFix/>
          </a:blip>
          <a:stretch>
            <a:fillRect/>
          </a:stretch>
        </p:blipFill>
        <p:spPr>
          <a:xfrm>
            <a:off x="110850" y="1321975"/>
            <a:ext cx="5174924" cy="1823150"/>
          </a:xfrm>
          <a:prstGeom prst="rect">
            <a:avLst/>
          </a:prstGeom>
          <a:noFill/>
          <a:ln>
            <a:noFill/>
          </a:ln>
        </p:spPr>
      </p:pic>
      <p:pic>
        <p:nvPicPr>
          <p:cNvPr id="102" name="Google Shape;102;p19"/>
          <p:cNvPicPr preferRelativeResize="0"/>
          <p:nvPr/>
        </p:nvPicPr>
        <p:blipFill>
          <a:blip r:embed="rId5">
            <a:alphaModFix/>
          </a:blip>
          <a:stretch>
            <a:fillRect/>
          </a:stretch>
        </p:blipFill>
        <p:spPr>
          <a:xfrm>
            <a:off x="6312529" y="0"/>
            <a:ext cx="1843597" cy="358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Software</a:t>
            </a:r>
            <a:endParaRPr/>
          </a:p>
        </p:txBody>
      </p:sp>
      <p:sp>
        <p:nvSpPr>
          <p:cNvPr id="108" name="Google Shape;108;p20"/>
          <p:cNvSpPr txBox="1"/>
          <p:nvPr/>
        </p:nvSpPr>
        <p:spPr>
          <a:xfrm>
            <a:off x="681625" y="1170325"/>
            <a:ext cx="78450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MIT License: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Allows use, modification, merging, publishing, distributing, and sublicensing.</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Requires citation of the original source.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Authors disclaim all liability.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CA" sz="1800">
                <a:solidFill>
                  <a:schemeClr val="dk2"/>
                </a:solidFill>
              </a:rPr>
              <a:t>GNU</a:t>
            </a:r>
            <a:r>
              <a:rPr lang="en-CA" sz="1800">
                <a:solidFill>
                  <a:schemeClr val="dk2"/>
                </a:solidFill>
              </a:rPr>
              <a:t> Public License (GPL):</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Similar to MIT but requires users to share modifications under the same GPL terms.</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If someone modifies GPL-licensed software or incorporates it into their own project, and then distributes what they’ve created, they have to distribute the source code for their own work at well.</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Developed to prevent exploitation of open software without contribution.</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Software</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CA"/>
              <a:t>Hippocratic License:</a:t>
            </a:r>
            <a:endParaRPr/>
          </a:p>
          <a:p>
            <a:pPr indent="-342900" lvl="0" marL="457200" rtl="0" algn="l">
              <a:lnSpc>
                <a:spcPct val="100000"/>
              </a:lnSpc>
              <a:spcBef>
                <a:spcPts val="0"/>
              </a:spcBef>
              <a:spcAft>
                <a:spcPts val="0"/>
              </a:spcAft>
              <a:buClr>
                <a:schemeClr val="dk2"/>
              </a:buClr>
              <a:buSzPts val="1800"/>
              <a:buChar char="●"/>
            </a:pPr>
            <a:r>
              <a:rPr lang="en-CA"/>
              <a:t>A newer option, gaining popularity.</a:t>
            </a:r>
            <a:endParaRPr/>
          </a:p>
          <a:p>
            <a:pPr indent="-342900" lvl="0" marL="457200" rtl="0" algn="l">
              <a:lnSpc>
                <a:spcPct val="100000"/>
              </a:lnSpc>
              <a:spcBef>
                <a:spcPts val="0"/>
              </a:spcBef>
              <a:spcAft>
                <a:spcPts val="0"/>
              </a:spcAft>
              <a:buClr>
                <a:schemeClr val="dk2"/>
              </a:buClr>
              <a:buSzPts val="1800"/>
              <a:buChar char="●"/>
            </a:pPr>
            <a:r>
              <a:rPr lang="en-CA"/>
              <a:t>Requires users to avoid harm, aligned with the Universal Declaration of Human Rights.</a:t>
            </a:r>
            <a:endParaRPr/>
          </a:p>
          <a:p>
            <a:pPr indent="-342900" lvl="0" marL="457200" rtl="0" algn="l">
              <a:lnSpc>
                <a:spcPct val="100000"/>
              </a:lnSpc>
              <a:spcBef>
                <a:spcPts val="0"/>
              </a:spcBef>
              <a:spcAft>
                <a:spcPts val="0"/>
              </a:spcAft>
              <a:buClr>
                <a:schemeClr val="dk2"/>
              </a:buClr>
              <a:buSzPts val="1800"/>
              <a:buChar char="●"/>
            </a:pPr>
            <a:r>
              <a:rPr lang="en-CA"/>
              <a:t>Aimed at preventing misuse of software and science.</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