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bde8f2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bde8f2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bde8f2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bde8f2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bde8f2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2bde8f2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bde8f2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bde8f2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bde8f2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bde8f2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bde8f2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bde8f2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Note here that how much test coverage that is required can vary. I.e. medical software should be 100% accurate, or software widely used. But lower than that is ok in small cases, or when the software is really simple (i.e., writing tests that check for proper types in a data 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21a1dd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21a1dd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21a1ddb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21a1ddb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21a1ddb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21a1ddb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21a1ddb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21a1ddb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bde8f2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2bde8f2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21a1ddb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21a1ddb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21a1ddbf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21a1ddb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2bde8f2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2bde8f2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bde8f2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bde8f2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bde8f2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bde8f2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2bde8f2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2bde8f2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bde8f2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bde8f2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bde8f2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bde8f2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bde8f2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bde8f2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ravis-ci.com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5: Testing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66367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Reference: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https://merely-useful.tech/py-rse/testing.html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Integration Testing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Integration testing is a test that checks whether the parts of a system work </a:t>
            </a:r>
            <a:r>
              <a:rPr b="1" lang="en-CA"/>
              <a:t>properly when put together.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Integration tests are structured the same way as unit tests: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CA"/>
              <a:t>a fixture</a:t>
            </a:r>
            <a:r>
              <a:rPr lang="en-CA"/>
              <a:t> is used to produce an </a:t>
            </a:r>
            <a:r>
              <a:rPr b="1" lang="en-CA"/>
              <a:t>actual result </a:t>
            </a:r>
            <a:r>
              <a:rPr lang="en-CA"/>
              <a:t>that is compared against the </a:t>
            </a:r>
            <a:r>
              <a:rPr b="1" lang="en-CA"/>
              <a:t>expected result</a:t>
            </a:r>
            <a:r>
              <a:rPr lang="en-CA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However, </a:t>
            </a:r>
            <a:r>
              <a:rPr b="1" lang="en-CA"/>
              <a:t>creating the fixture</a:t>
            </a:r>
            <a:r>
              <a:rPr lang="en-CA"/>
              <a:t> and running the code can be considerably </a:t>
            </a:r>
            <a:r>
              <a:rPr b="1" lang="en-CA"/>
              <a:t>more complicated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Example: Testing functions used to read in a txt file and count the 5 words</a:t>
            </a:r>
            <a:endParaRPr/>
          </a:p>
        </p:txBody>
      </p:sp>
      <p:cxnSp>
        <p:nvCxnSpPr>
          <p:cNvPr id="124" name="Google Shape;124;p23"/>
          <p:cNvCxnSpPr>
            <a:stCxn id="125" idx="2"/>
          </p:cNvCxnSpPr>
          <p:nvPr/>
        </p:nvCxnSpPr>
        <p:spPr>
          <a:xfrm>
            <a:off x="1887500" y="1989588"/>
            <a:ext cx="1517700" cy="105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3"/>
          <p:cNvCxnSpPr>
            <a:stCxn id="127" idx="2"/>
          </p:cNvCxnSpPr>
          <p:nvPr/>
        </p:nvCxnSpPr>
        <p:spPr>
          <a:xfrm flipH="1">
            <a:off x="5738925" y="2037213"/>
            <a:ext cx="1249800" cy="94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5" y="1331025"/>
            <a:ext cx="4126477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726" y="1331025"/>
            <a:ext cx="3555449" cy="10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2413" y="3167738"/>
            <a:ext cx="4879168" cy="185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Regression Testing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2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When we don’t know the answer, we can use regression tests to</a:t>
            </a:r>
            <a:r>
              <a:rPr b="1" lang="en-CA">
                <a:solidFill>
                  <a:schemeClr val="dk1"/>
                </a:solidFill>
              </a:rPr>
              <a:t> compare today’s answer with a previous one</a:t>
            </a:r>
            <a:r>
              <a:rPr lang="en-CA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This </a:t>
            </a:r>
            <a:r>
              <a:rPr b="1" lang="en-CA">
                <a:solidFill>
                  <a:schemeClr val="dk1"/>
                </a:solidFill>
              </a:rPr>
              <a:t>doesn’t guarantee that the answer is right</a:t>
            </a:r>
            <a:r>
              <a:rPr lang="en-CA">
                <a:solidFill>
                  <a:schemeClr val="dk1"/>
                </a:solidFill>
              </a:rPr>
              <a:t>—if the original answer is wrong, we could carry that mistake forward indefinitely—but it does </a:t>
            </a:r>
            <a:r>
              <a:rPr b="1" lang="en-CA">
                <a:solidFill>
                  <a:schemeClr val="dk1"/>
                </a:solidFill>
              </a:rPr>
              <a:t>draw attention to any changes</a:t>
            </a:r>
            <a:r>
              <a:rPr lang="en-CA">
                <a:solidFill>
                  <a:schemeClr val="dk1"/>
                </a:solidFill>
              </a:rPr>
              <a:t> (or “regressions”).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150" y="3162998"/>
            <a:ext cx="7044199" cy="1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 Coverage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How much of our code do the tests we’ve written check? We can use the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</a:t>
            </a:r>
            <a:r>
              <a:rPr lang="en-CA">
                <a:solidFill>
                  <a:schemeClr val="dk1"/>
                </a:solidFill>
              </a:rPr>
              <a:t> </a:t>
            </a:r>
            <a:r>
              <a:rPr lang="en-CA">
                <a:solidFill>
                  <a:schemeClr val="dk1"/>
                </a:solidFill>
              </a:rPr>
              <a:t>library to get the </a:t>
            </a:r>
            <a:r>
              <a:rPr b="1" lang="en-CA">
                <a:solidFill>
                  <a:schemeClr val="dk1"/>
                </a:solidFill>
              </a:rPr>
              <a:t>percentage of lines of code that have been tested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00" y="2483575"/>
            <a:ext cx="55054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8" y="1162813"/>
            <a:ext cx="8161475" cy="31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 Coverage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 Coverage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2877600" cy="3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If we run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 html </a:t>
            </a:r>
            <a:r>
              <a:rPr lang="en-CA">
                <a:solidFill>
                  <a:schemeClr val="dk1"/>
                </a:solidFill>
              </a:rPr>
              <a:t>at </a:t>
            </a:r>
            <a:r>
              <a:rPr lang="en-CA">
                <a:solidFill>
                  <a:schemeClr val="dk1"/>
                </a:solidFill>
              </a:rPr>
              <a:t>the</a:t>
            </a:r>
            <a:r>
              <a:rPr lang="en-CA">
                <a:solidFill>
                  <a:schemeClr val="dk1"/>
                </a:solidFill>
              </a:rPr>
              <a:t> command line and open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htmlcov/index.html</a:t>
            </a:r>
            <a:r>
              <a:rPr lang="en-CA">
                <a:solidFill>
                  <a:schemeClr val="dk1"/>
                </a:solidFill>
              </a:rPr>
              <a:t>, we can click on the name of our scripts and get colorized line-by-line display.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303" y="146487"/>
            <a:ext cx="3900375" cy="48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Continuous Integration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solidFill>
                  <a:schemeClr val="dk1"/>
                </a:solidFill>
              </a:rPr>
              <a:t>runs tests automatically whenever a change is made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>
                <a:solidFill>
                  <a:schemeClr val="dk1"/>
                </a:solidFill>
              </a:rPr>
              <a:t>can also be set up to alert programmers how their changes may affect others systems (i.e., warning a Windows user that a change would break things for a Mac user)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solidFill>
                  <a:schemeClr val="dk1"/>
                </a:solidFill>
              </a:rPr>
              <a:t>Travis CI: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>
                <a:solidFill>
                  <a:schemeClr val="dk1"/>
                </a:solidFill>
              </a:rPr>
              <a:t>popular tool that integrates well with Github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CA" sz="1700">
                <a:solidFill>
                  <a:schemeClr val="dk1"/>
                </a:solidFill>
              </a:rPr>
              <a:t>every time a change is committed to a repo, Travis CI: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CA" sz="1700">
                <a:solidFill>
                  <a:schemeClr val="dk1"/>
                </a:solidFill>
              </a:rPr>
              <a:t>creates a fresh environment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CA" sz="1700">
                <a:solidFill>
                  <a:schemeClr val="dk1"/>
                </a:solidFill>
              </a:rPr>
              <a:t>makes a fresh clone of the repo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-CA" sz="1700">
                <a:solidFill>
                  <a:schemeClr val="dk1"/>
                </a:solidFill>
              </a:rPr>
              <a:t>runs whatever commands the project’s managers </a:t>
            </a:r>
            <a:r>
              <a:rPr lang="en-CA" sz="1700">
                <a:solidFill>
                  <a:schemeClr val="dk1"/>
                </a:solidFill>
              </a:rPr>
              <a:t>have</a:t>
            </a:r>
            <a:r>
              <a:rPr lang="en-CA" sz="1700">
                <a:solidFill>
                  <a:schemeClr val="dk1"/>
                </a:solidFill>
              </a:rPr>
              <a:t> set up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Continuous Integration: Travis CI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To prep for Travis CI, first add a file called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.travis.yml </a:t>
            </a:r>
            <a:r>
              <a:rPr lang="en-CA">
                <a:solidFill>
                  <a:schemeClr val="dk1"/>
                </a:solidFill>
              </a:rPr>
              <a:t>to the root directory of the repo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75" y="2066125"/>
            <a:ext cx="6666551" cy="26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Continuous Integration: Travis CI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To prep for Travis CI, first add a file called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.travis.yml </a:t>
            </a:r>
            <a:r>
              <a:rPr lang="en-CA">
                <a:solidFill>
                  <a:schemeClr val="dk1"/>
                </a:solidFill>
              </a:rPr>
              <a:t>to the root directory of the repo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75" y="2066125"/>
            <a:ext cx="6666551" cy="262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0"/>
          <p:cNvCxnSpPr/>
          <p:nvPr/>
        </p:nvCxnSpPr>
        <p:spPr>
          <a:xfrm rot="10800000">
            <a:off x="3210750" y="2317400"/>
            <a:ext cx="85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0"/>
          <p:cNvCxnSpPr/>
          <p:nvPr/>
        </p:nvCxnSpPr>
        <p:spPr>
          <a:xfrm rot="10800000">
            <a:off x="3210750" y="2944450"/>
            <a:ext cx="85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0"/>
          <p:cNvCxnSpPr/>
          <p:nvPr/>
        </p:nvCxnSpPr>
        <p:spPr>
          <a:xfrm rot="10800000">
            <a:off x="5023250" y="3753000"/>
            <a:ext cx="85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0"/>
          <p:cNvCxnSpPr/>
          <p:nvPr/>
        </p:nvCxnSpPr>
        <p:spPr>
          <a:xfrm rot="10800000">
            <a:off x="2359050" y="4533600"/>
            <a:ext cx="85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0"/>
          <p:cNvSpPr txBox="1"/>
          <p:nvPr/>
        </p:nvSpPr>
        <p:spPr>
          <a:xfrm>
            <a:off x="4299775" y="1968400"/>
            <a:ext cx="2345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</a:rPr>
              <a:t>which programming language to use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299775" y="2742100"/>
            <a:ext cx="2959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</a:rPr>
              <a:t>which version(s) to use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6043650" y="3323775"/>
            <a:ext cx="2959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</a:rPr>
              <a:t>the name of the file listing the libraries that need to be installed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210750" y="4291225"/>
            <a:ext cx="2959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FF0000"/>
                </a:solidFill>
              </a:rPr>
              <a:t>the command to run to execute project scripts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Continuous Integration: Travis CI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3736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Create an account on </a:t>
            </a:r>
            <a:r>
              <a:rPr lang="en-CA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https://www.travis-ci.com/</a:t>
            </a:r>
            <a:r>
              <a:rPr lang="en-CA">
                <a:solidFill>
                  <a:schemeClr val="dk1"/>
                </a:solidFill>
              </a:rPr>
              <a:t> (if we don’t already have one).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Link our Travis CI account to our GitHub account (if we haven’t done so already).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Tell Travis CI to watch the repository that contains our project.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lick to add a new GitHub repository to Travis CI."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25" y="1165202"/>
            <a:ext cx="3736800" cy="2813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d Zipf's Law repository and trigger a build." id="193" name="Google Shape;193;p31"/>
          <p:cNvPicPr preferRelativeResize="0"/>
          <p:nvPr/>
        </p:nvPicPr>
        <p:blipFill rotWithShape="1">
          <a:blip r:embed="rId5">
            <a:alphaModFix/>
          </a:blip>
          <a:srcRect b="29686" l="0" r="0" t="0"/>
          <a:stretch/>
        </p:blipFill>
        <p:spPr>
          <a:xfrm>
            <a:off x="1434442" y="4125775"/>
            <a:ext cx="6657982" cy="9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5667875" y="4411450"/>
            <a:ext cx="1242600" cy="732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Assertions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5486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Defensive programming</a:t>
            </a:r>
            <a:r>
              <a:rPr lang="en-CA">
                <a:solidFill>
                  <a:schemeClr val="dk1"/>
                </a:solidFill>
              </a:rPr>
              <a:t> assumes that mistakes will happen, and guards against them.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One way to guard against them is </a:t>
            </a:r>
            <a:r>
              <a:rPr b="1" lang="en-CA">
                <a:solidFill>
                  <a:schemeClr val="dk1"/>
                </a:solidFill>
              </a:rPr>
              <a:t>adding assertions, </a:t>
            </a:r>
            <a:r>
              <a:rPr lang="en-CA">
                <a:solidFill>
                  <a:schemeClr val="dk1"/>
                </a:solidFill>
              </a:rPr>
              <a:t>which checks that something must be true at a certain point in the program, and halts the program if something unexpected happens.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We can add </a:t>
            </a:r>
            <a:r>
              <a:rPr b="1" lang="en-CA">
                <a:solidFill>
                  <a:schemeClr val="dk1"/>
                </a:solidFill>
              </a:rPr>
              <a:t>user-defined error messages </a:t>
            </a:r>
            <a:r>
              <a:rPr lang="en-CA">
                <a:solidFill>
                  <a:schemeClr val="dk1"/>
                </a:solidFill>
              </a:rPr>
              <a:t>to indicate the error.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50" y="1159138"/>
            <a:ext cx="4200850" cy="28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1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When to test?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77"/>
              <a:t>Option 1: Test Driven Development</a:t>
            </a:r>
            <a:endParaRPr sz="3577"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R</a:t>
            </a:r>
            <a:r>
              <a:rPr lang="en-CA">
                <a:solidFill>
                  <a:schemeClr val="dk1"/>
                </a:solidFill>
              </a:rPr>
              <a:t>ather than writing code and then writing tests, we write tests first and then write just enough code to make them pass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Advocates claim that it leads to better code because: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Writing tests </a:t>
            </a:r>
            <a:r>
              <a:rPr b="1" lang="en-CA">
                <a:solidFill>
                  <a:schemeClr val="dk1"/>
                </a:solidFill>
              </a:rPr>
              <a:t>clarifies</a:t>
            </a:r>
            <a:r>
              <a:rPr lang="en-CA">
                <a:solidFill>
                  <a:schemeClr val="dk1"/>
                </a:solidFill>
              </a:rPr>
              <a:t> what the code is actually supposed to do.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It eliminates </a:t>
            </a:r>
            <a:r>
              <a:rPr b="1" lang="en-CA">
                <a:solidFill>
                  <a:schemeClr val="dk1"/>
                </a:solidFill>
              </a:rPr>
              <a:t>confirmation bias</a:t>
            </a:r>
            <a:r>
              <a:rPr lang="en-CA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CA">
                <a:solidFill>
                  <a:schemeClr val="dk1"/>
                </a:solidFill>
              </a:rPr>
              <a:t>If someone has just written a function, they are predisposed to want it to be right, so they will bias their tests towards proving that it is correct instead of trying to uncover errors.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CA">
                <a:solidFill>
                  <a:schemeClr val="dk1"/>
                </a:solidFill>
              </a:rPr>
              <a:t>Writing tests first ensures that they </a:t>
            </a:r>
            <a:r>
              <a:rPr b="1" lang="en-CA">
                <a:solidFill>
                  <a:schemeClr val="dk1"/>
                </a:solidFill>
              </a:rPr>
              <a:t>actually get written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When to test?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77"/>
              <a:t>Option 2: Checking-Driven Development (recommended)</a:t>
            </a:r>
            <a:endParaRPr sz="3577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Writing just a few lines of code and testing it before moving on rather than writing several pages of code and then spending hours on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For example: every time we add a step to our pipeline and look at its output, we also add a check of some kind to the pipeline to ensure that what we are checking remains true if it were run on other data or if the pipeline evolves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Assertions (generally) fall into three categories: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7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 </a:t>
            </a:r>
            <a:r>
              <a:rPr b="1" lang="en-CA">
                <a:solidFill>
                  <a:schemeClr val="dk1"/>
                </a:solidFill>
              </a:rPr>
              <a:t>precondition</a:t>
            </a:r>
            <a:r>
              <a:rPr lang="en-CA">
                <a:solidFill>
                  <a:schemeClr val="dk1"/>
                </a:solidFill>
              </a:rPr>
              <a:t> is something that must be true at the start of a function in order for it to work correctly.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 </a:t>
            </a:r>
            <a:r>
              <a:rPr b="1" lang="en-CA">
                <a:solidFill>
                  <a:schemeClr val="dk1"/>
                </a:solidFill>
              </a:rPr>
              <a:t>postcondition </a:t>
            </a:r>
            <a:r>
              <a:rPr lang="en-CA">
                <a:solidFill>
                  <a:schemeClr val="dk1"/>
                </a:solidFill>
              </a:rPr>
              <a:t>is something that the function guarantees is true when it finishes.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An </a:t>
            </a:r>
            <a:r>
              <a:rPr b="1" lang="en-CA">
                <a:solidFill>
                  <a:schemeClr val="dk1"/>
                </a:solidFill>
              </a:rPr>
              <a:t>invariant</a:t>
            </a:r>
            <a:r>
              <a:rPr lang="en-CA">
                <a:solidFill>
                  <a:schemeClr val="dk1"/>
                </a:solidFill>
              </a:rPr>
              <a:t> is something that is true for every iteration in a loop. The invariant might be a property of the data, or it might be something like, “the value of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highest</a:t>
            </a:r>
            <a:r>
              <a:rPr lang="en-CA">
                <a:solidFill>
                  <a:schemeClr val="dk1"/>
                </a:solidFill>
              </a:rPr>
              <a:t> is less than or equal to the current loop index.”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Unit testing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7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 </a:t>
            </a:r>
            <a:r>
              <a:rPr b="1" lang="en-CA">
                <a:solidFill>
                  <a:schemeClr val="dk1"/>
                </a:solidFill>
              </a:rPr>
              <a:t>unit test </a:t>
            </a:r>
            <a:r>
              <a:rPr lang="en-CA">
                <a:solidFill>
                  <a:schemeClr val="dk1"/>
                </a:solidFill>
              </a:rPr>
              <a:t>checks of the correctness of a single unit of software.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What </a:t>
            </a:r>
            <a:r>
              <a:rPr lang="en-CA">
                <a:solidFill>
                  <a:schemeClr val="dk1"/>
                </a:solidFill>
              </a:rPr>
              <a:t>constitutes</a:t>
            </a:r>
            <a:r>
              <a:rPr lang="en-CA">
                <a:solidFill>
                  <a:schemeClr val="dk1"/>
                </a:solidFill>
              </a:rPr>
              <a:t> a “unit” is subjective, but typically it means the behavior of a single function in one situation.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A unit test will </a:t>
            </a:r>
            <a:r>
              <a:rPr lang="en-CA">
                <a:solidFill>
                  <a:schemeClr val="dk1"/>
                </a:solidFill>
              </a:rPr>
              <a:t>typically</a:t>
            </a:r>
            <a:r>
              <a:rPr lang="en-CA">
                <a:solidFill>
                  <a:schemeClr val="dk1"/>
                </a:solidFill>
              </a:rPr>
              <a:t> have: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 </a:t>
            </a:r>
            <a:r>
              <a:rPr b="1" lang="en-CA">
                <a:solidFill>
                  <a:schemeClr val="dk1"/>
                </a:solidFill>
              </a:rPr>
              <a:t>fixture</a:t>
            </a:r>
            <a:r>
              <a:rPr lang="en-CA">
                <a:solidFill>
                  <a:schemeClr val="dk1"/>
                </a:solidFill>
              </a:rPr>
              <a:t>, which is the thing being tested (e.g., an array of numbers);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an </a:t>
            </a:r>
            <a:r>
              <a:rPr b="1" lang="en-CA">
                <a:solidFill>
                  <a:schemeClr val="dk1"/>
                </a:solidFill>
              </a:rPr>
              <a:t>actual result</a:t>
            </a:r>
            <a:r>
              <a:rPr lang="en-CA">
                <a:solidFill>
                  <a:schemeClr val="dk1"/>
                </a:solidFill>
              </a:rPr>
              <a:t>, which is what the code produces when given the fixture; 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an </a:t>
            </a:r>
            <a:r>
              <a:rPr b="1" lang="en-CA">
                <a:solidFill>
                  <a:schemeClr val="dk1"/>
                </a:solidFill>
              </a:rPr>
              <a:t>expected result</a:t>
            </a:r>
            <a:r>
              <a:rPr lang="en-CA">
                <a:solidFill>
                  <a:schemeClr val="dk1"/>
                </a:solidFill>
              </a:rPr>
              <a:t> that the actual result is compared 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Testing Frameworks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8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Pytest</a:t>
            </a:r>
            <a:r>
              <a:rPr lang="en-CA">
                <a:solidFill>
                  <a:schemeClr val="dk1"/>
                </a:solidFill>
              </a:rPr>
              <a:t> is a testing framework that simplifies the creation, organization, and execution of tests.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CA">
                <a:solidFill>
                  <a:schemeClr val="dk1"/>
                </a:solidFill>
              </a:rPr>
              <a:t>Tests are put in files whose names begin with test_.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CA">
                <a:solidFill>
                  <a:schemeClr val="dk1"/>
                </a:solidFill>
              </a:rPr>
              <a:t>Each test is a function whose name also begins with test_.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CA">
                <a:solidFill>
                  <a:schemeClr val="dk1"/>
                </a:solidFill>
              </a:rPr>
              <a:t>These functions use assert to check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To add more tests, we simply write more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lang="en-CA">
                <a:solidFill>
                  <a:schemeClr val="dk1"/>
                </a:solidFill>
              </a:rPr>
              <a:t> functions in this py file!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00" y="1048200"/>
            <a:ext cx="4638000" cy="304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Testing Frameworks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18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The pytest library comes with a command-line tool called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pytest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When we run it with no options, it searches for all files in or fellow the working directory whose names match the pattern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test_*.py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11543" t="0"/>
          <a:stretch/>
        </p:blipFill>
        <p:spPr>
          <a:xfrm>
            <a:off x="3912950" y="445025"/>
            <a:ext cx="5231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Testing Floating-Point Values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000000"/>
                </a:solidFill>
              </a:rPr>
              <a:t>How do we write tests when we don’t know precisely what the right answer is?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C</a:t>
            </a:r>
            <a:r>
              <a:rPr lang="en-CA">
                <a:solidFill>
                  <a:srgbClr val="000000"/>
                </a:solidFill>
              </a:rPr>
              <a:t>heck if the actual value is within some </a:t>
            </a:r>
            <a:r>
              <a:rPr b="1" lang="en-CA">
                <a:solidFill>
                  <a:srgbClr val="000000"/>
                </a:solidFill>
              </a:rPr>
              <a:t>tolerance</a:t>
            </a:r>
            <a:r>
              <a:rPr lang="en-CA">
                <a:solidFill>
                  <a:srgbClr val="000000"/>
                </a:solidFill>
              </a:rPr>
              <a:t> of the expected value.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The tolerance can be expressed as the </a:t>
            </a:r>
            <a:r>
              <a:rPr b="1" lang="en-CA">
                <a:solidFill>
                  <a:srgbClr val="000000"/>
                </a:solidFill>
              </a:rPr>
              <a:t>absolute error</a:t>
            </a:r>
            <a:r>
              <a:rPr lang="en-CA">
                <a:solidFill>
                  <a:srgbClr val="000000"/>
                </a:solidFill>
              </a:rPr>
              <a:t>, which is the absolute value of the difference between two,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or the </a:t>
            </a:r>
            <a:r>
              <a:rPr b="1" lang="en-CA">
                <a:solidFill>
                  <a:srgbClr val="000000"/>
                </a:solidFill>
              </a:rPr>
              <a:t>relative error</a:t>
            </a:r>
            <a:r>
              <a:rPr lang="en-CA">
                <a:solidFill>
                  <a:srgbClr val="000000"/>
                </a:solidFill>
              </a:rPr>
              <a:t>, which the ratio of the absolute error to the value we’re approximating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948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2608650" y="4352325"/>
            <a:ext cx="1798500" cy="79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20"/>
          <p:cNvCxnSpPr>
            <a:endCxn id="101" idx="7"/>
          </p:cNvCxnSpPr>
          <p:nvPr/>
        </p:nvCxnSpPr>
        <p:spPr>
          <a:xfrm flipH="1">
            <a:off x="4143766" y="2732079"/>
            <a:ext cx="1526700" cy="17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5752750" y="1716225"/>
            <a:ext cx="2636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This might actually be close enough to 1 for the purposes of the test.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98175"/>
            <a:ext cx="4281275" cy="46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1935875" y="3830600"/>
            <a:ext cx="1798500" cy="791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450" y="1914676"/>
            <a:ext cx="3428950" cy="146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>
            <a:stCxn id="108" idx="3"/>
            <a:endCxn id="110" idx="1"/>
          </p:cNvCxnSpPr>
          <p:nvPr/>
        </p:nvCxnSpPr>
        <p:spPr>
          <a:xfrm flipH="1" rot="10800000">
            <a:off x="4281274" y="2646237"/>
            <a:ext cx="13002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4695425" y="1032550"/>
            <a:ext cx="2636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… so we can set an appropriate tolerance.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