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4657f151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4657f151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4657f15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4657f15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4657f151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4657f151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4657f151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4657f15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4657f15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4657f15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4657f151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4657f151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4657f15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4657f15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4657f15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4657f15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4657f15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4657f15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657f15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4657f15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4657f15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4657f15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4657f151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4657f151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4657f151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4657f151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4657f151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4657f151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rely-useful.tech/py-rse/packaging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readthedocs.io/en/latest/" TargetMode="External"/><Relationship Id="rId4" Type="http://schemas.openxmlformats.org/officeDocument/2006/relationships/hyperlink" Target="https://docs.readthedocs.io/en/stable/config-file/v2.html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yzipf.readthedocs.io/" TargetMode="External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ithub.com/en/repositories/archiving-a-github-repository/referencing-and-citing-content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pi.org/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ackaging.python.org/en/latest/guides/using-testpypi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hyperlink" Target="https://docutils.sourceforge.io/rs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Lesson 3b: Creating Packages with Python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7987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595959"/>
                </a:solidFill>
              </a:rPr>
              <a:t>Reference: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595959"/>
                </a:solidFill>
              </a:rPr>
              <a:t>Research Software Engineering with Python by Damien Irving, Kate Hertweck, Luke Johnston, Joel Ostblom, Charlotte Wickham, and Greg Wilson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hlink"/>
                </a:solidFill>
                <a:hlinkClick r:id="rId3"/>
              </a:rPr>
              <a:t>https://merely-useful.tech/py-rse/packaging.html</a:t>
            </a:r>
            <a:r>
              <a:rPr lang="en-CA" sz="1800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Documenting Packages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Q</a:t>
            </a:r>
            <a:r>
              <a:rPr lang="en-CA"/>
              <a:t>uickstart creates a file called </a:t>
            </a:r>
            <a:r>
              <a:rPr lang="en-CA">
                <a:latin typeface="Courier New"/>
                <a:ea typeface="Courier New"/>
                <a:cs typeface="Courier New"/>
                <a:sym typeface="Courier New"/>
              </a:rPr>
              <a:t>conf.py</a:t>
            </a:r>
            <a:r>
              <a:rPr lang="en-CA"/>
              <a:t> in the docs directory that configures Sphinx. First, we need to add the following code to the Path setup: 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55650" y="3125325"/>
            <a:ext cx="8520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We will also change the “general configuration” section to add autodoc to the list of Sphinx extensions we want: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2150"/>
            <a:ext cx="6214749" cy="10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25" y="4142250"/>
            <a:ext cx="66865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Documenting Packages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 can now generate a Sphinx </a:t>
            </a:r>
            <a:r>
              <a:rPr lang="en-CA" sz="125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autodoc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script that generates information about each of our modules and puts it in corresponding </a:t>
            </a:r>
            <a:r>
              <a:rPr lang="en-CA" sz="125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.rst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files in the </a:t>
            </a:r>
            <a:r>
              <a:rPr lang="en-CA" sz="125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docs/source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directory:</a:t>
            </a:r>
            <a:endParaRPr sz="21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175" y="1881400"/>
            <a:ext cx="3251374" cy="19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80725" y="3839950"/>
            <a:ext cx="85206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… and now we can generate our webpage!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default website landing page."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00" y="949575"/>
            <a:ext cx="5113975" cy="16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256375" y="2576625"/>
            <a:ext cx="73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Now, we create a </a:t>
            </a:r>
            <a:r>
              <a:rPr lang="en-CA" sz="125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requirements_docs.txt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file that contains this line (where the version number is found by running </a:t>
            </a:r>
            <a:r>
              <a:rPr lang="en-CA" sz="125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pip freeze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99" y="3394049"/>
            <a:ext cx="1709618" cy="38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476125" y="4224075"/>
            <a:ext cx="613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Anyone wanting to build the documentation (including us, on another computer) now only needs run </a:t>
            </a:r>
            <a:r>
              <a:rPr lang="en-CA" sz="125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pip install -r requirements_docs.txt</a:t>
            </a:r>
            <a:endParaRPr sz="1700"/>
          </a:p>
        </p:txBody>
      </p:sp>
      <p:sp>
        <p:nvSpPr>
          <p:cNvPr id="163" name="Google Shape;163;p24"/>
          <p:cNvSpPr txBox="1"/>
          <p:nvPr/>
        </p:nvSpPr>
        <p:spPr>
          <a:xfrm>
            <a:off x="183125" y="268575"/>
            <a:ext cx="7666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we run </a:t>
            </a:r>
            <a:r>
              <a:rPr lang="en-CA" sz="125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make html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and open </a:t>
            </a:r>
            <a:r>
              <a:rPr lang="en-CA" sz="125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docs/_build/index.html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 a web browser, we’ll see a landing page.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Hosting Documentation Online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CA" sz="1200">
                <a:solidFill>
                  <a:srgbClr val="4183C4"/>
                </a:solidFill>
                <a:highlight>
                  <a:srgbClr val="FFFFFF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 the Docs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elvetica Neue"/>
              <a:buChar char="-"/>
            </a:pPr>
            <a:r>
              <a:rPr lang="en-CA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community-supported site that hosts software documentation free of charge.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elvetica Neue"/>
              <a:buChar char="-"/>
            </a:pPr>
            <a:r>
              <a:rPr lang="en-CA" sz="12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integrates with GitHub so that documentation is automatically re-built every time updates are pushed to the project’s GitHub repository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We need to create and save a </a:t>
            </a:r>
            <a:r>
              <a:rPr lang="en-CA" sz="1100">
                <a:solidFill>
                  <a:srgbClr val="4183C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Read the Docs configuration file</a:t>
            </a:r>
            <a:r>
              <a:rPr lang="en-CA" sz="1100">
                <a:solidFill>
                  <a:schemeClr val="dk1"/>
                </a:solidFill>
              </a:rPr>
              <a:t> in the root directory of our </a:t>
            </a:r>
            <a:r>
              <a:rPr lang="en-CA" sz="950">
                <a:solidFill>
                  <a:srgbClr val="188038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pyzipf</a:t>
            </a:r>
            <a:r>
              <a:rPr lang="en-CA" sz="1100">
                <a:solidFill>
                  <a:schemeClr val="dk1"/>
                </a:solidFill>
              </a:rPr>
              <a:t> package: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50" y="3153475"/>
            <a:ext cx="2578750" cy="6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7525" y="2722425"/>
            <a:ext cx="3681774" cy="2181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5"/>
          <p:cNvCxnSpPr>
            <a:stCxn id="170" idx="3"/>
          </p:cNvCxnSpPr>
          <p:nvPr/>
        </p:nvCxnSpPr>
        <p:spPr>
          <a:xfrm flipH="1" rot="10800000">
            <a:off x="3088700" y="3454950"/>
            <a:ext cx="1159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Hosting Documentation Online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076275"/>
            <a:ext cx="3472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4183C4"/>
                </a:solidFill>
                <a:highlight>
                  <a:srgbClr val="FFFFFF"/>
                </a:highlight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https://pyzipf.readthedocs.io/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424" y="1135313"/>
            <a:ext cx="4293173" cy="3523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6"/>
          <p:cNvCxnSpPr/>
          <p:nvPr/>
        </p:nvCxnSpPr>
        <p:spPr>
          <a:xfrm>
            <a:off x="2490500" y="1367325"/>
            <a:ext cx="14283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Software Journals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419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Zenodo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integrates with GitHub</a:t>
            </a:r>
            <a:r>
              <a:rPr lang="en-CA"/>
              <a:t> so that we can obtain a DOI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Some research disciplines have journals devoted to describing particular types of software (e.g., Geoscientific Model Development)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There are also generic software journals such as the Journal of Open Research Software and the Journal of Open Source Software.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Once you’ve obtained a DOI and possibly published with a software journal, the last step is to tell users how to cite your new software package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252" y="364275"/>
            <a:ext cx="352297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253" y="1727100"/>
            <a:ext cx="4616973" cy="341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7"/>
          <p:cNvCxnSpPr>
            <a:stCxn id="187" idx="2"/>
            <a:endCxn id="188" idx="0"/>
          </p:cNvCxnSpPr>
          <p:nvPr/>
        </p:nvCxnSpPr>
        <p:spPr>
          <a:xfrm>
            <a:off x="7008739" y="936975"/>
            <a:ext cx="0" cy="7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Creating a Python Package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52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 generic package folder hierarchy has: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 top level directory names after the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that contains a directory that is also named after the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that contains the package’s source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*Search the Python Package Index 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https://pypi.org/</a:t>
            </a:r>
            <a:r>
              <a:rPr lang="en-CA"/>
              <a:t> to check which names are already taken!*</a:t>
            </a:r>
            <a:r>
              <a:rPr lang="en-CA"/>
              <a:t>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307" y="1464557"/>
            <a:ext cx="2729000" cy="202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Creating a Python package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6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Using setuptools allows everyone, regardless of Python distribution, to use our package.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To use setup, we have to make a file called setup.py in the directory above the root directory.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The set up file looks like this: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307" y="543232"/>
            <a:ext cx="2729000" cy="202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450" y="3001854"/>
            <a:ext cx="3413675" cy="214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>
            <a:endCxn id="70" idx="1"/>
          </p:cNvCxnSpPr>
          <p:nvPr/>
        </p:nvCxnSpPr>
        <p:spPr>
          <a:xfrm>
            <a:off x="3378650" y="3142379"/>
            <a:ext cx="1417800" cy="9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307175" y="4087625"/>
            <a:ext cx="44892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2"/>
                </a:solidFill>
              </a:rPr>
              <a:t>(Packages parameter is straightforward, since we only have one package directory. In more complex projects, the find_packages function from setuptools can automatically find all packages)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3567825" y="4961725"/>
            <a:ext cx="16302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Virtual Environments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453" y="596850"/>
            <a:ext cx="3511800" cy="37761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64200" y="1079600"/>
            <a:ext cx="35118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Virtual environments isolate package dependencies from the main Python installation.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They: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CA" sz="1800">
                <a:solidFill>
                  <a:schemeClr val="dk2"/>
                </a:solidFill>
              </a:rPr>
              <a:t>Allow easy install/uninstall for testing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CA" sz="1800">
                <a:solidFill>
                  <a:schemeClr val="dk2"/>
                </a:solidFill>
              </a:rPr>
              <a:t>Ensure package works in an empty environment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CA" sz="1800">
                <a:solidFill>
                  <a:schemeClr val="dk2"/>
                </a:solidFill>
              </a:rPr>
              <a:t>Are created with conda or virtualenv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229454" y="102450"/>
            <a:ext cx="3709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Creating a virtual environment: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2" name="Google Shape;82;p16"/>
          <p:cNvCxnSpPr>
            <a:stCxn id="79" idx="2"/>
          </p:cNvCxnSpPr>
          <p:nvPr/>
        </p:nvCxnSpPr>
        <p:spPr>
          <a:xfrm>
            <a:off x="6985353" y="974461"/>
            <a:ext cx="12600" cy="6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5229454" y="1686825"/>
            <a:ext cx="3709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Activating it: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613" y="2181225"/>
            <a:ext cx="21240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6979053" y="2635686"/>
            <a:ext cx="12600" cy="6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5293629" y="3271200"/>
            <a:ext cx="3709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Once we’ve done this, the python command runs the interpreter in pyzipf/bin: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613" y="4230150"/>
            <a:ext cx="2428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9450" y="4673090"/>
            <a:ext cx="3709201" cy="3700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7531125" y="2120150"/>
            <a:ext cx="14718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2"/>
                </a:solidFill>
              </a:rPr>
              <a:t>(</a:t>
            </a:r>
            <a:r>
              <a:rPr lang="en-CA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conda deactivate </a:t>
            </a:r>
            <a:r>
              <a:rPr lang="en-CA" sz="1100">
                <a:solidFill>
                  <a:schemeClr val="dk2"/>
                </a:solidFill>
              </a:rPr>
              <a:t>to deactivate)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Installing a Development Package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16600" y="1337025"/>
            <a:ext cx="507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 sz="1500"/>
              <a:t>-e indicates that we want to install the package in “editable” mode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CA" sz="1500"/>
              <a:t>which means that any changes we make in the package code are directly available to use without having to reinstall the package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 sz="1500"/>
              <a:t>The . means “install from the current directory.”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 sz="1500"/>
              <a:t>List dependencies with install_requires in setup.py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CA" sz="1500"/>
              <a:t>Lets pip handle dependencies automatically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CA" sz="1500"/>
              <a:t>Make scripts executable as command line tools via entry_points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CA" sz="1500"/>
              <a:t>Map script functions to command names</a:t>
            </a:r>
            <a:endParaRPr sz="15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361" y="1216000"/>
            <a:ext cx="3094500" cy="7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400" y="2080625"/>
            <a:ext cx="3454200" cy="267280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5645075" y="3199750"/>
            <a:ext cx="3249900" cy="16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7"/>
          <p:cNvCxnSpPr/>
          <p:nvPr/>
        </p:nvCxnSpPr>
        <p:spPr>
          <a:xfrm flipH="1" rot="10800000">
            <a:off x="4968725" y="4552500"/>
            <a:ext cx="650400" cy="40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3472925" y="4753425"/>
            <a:ext cx="1495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rgbClr val="FF0000"/>
                </a:solidFill>
              </a:rPr>
              <a:t>Add to setup.py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4630525" y="4253325"/>
            <a:ext cx="16263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4955700" y="3160725"/>
            <a:ext cx="9237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… and now we can use commands directly from the Unix shell!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0475"/>
            <a:ext cx="3454200" cy="267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>
            <a:off x="3758850" y="3186750"/>
            <a:ext cx="16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075" y="2405800"/>
            <a:ext cx="35379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Distributing Packages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400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/>
              <a:t>In order for people to run pip install pyzipf to use out package, we need to use setuptools to create a </a:t>
            </a:r>
            <a:r>
              <a:rPr b="1" lang="en-CA" sz="1500"/>
              <a:t>source distribution</a:t>
            </a:r>
            <a:r>
              <a:rPr lang="en-CA" sz="1500"/>
              <a:t>. Then: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en-CA" sz="1500"/>
              <a:t>Make a free account on PyPl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-CA" sz="1500"/>
              <a:t>Install twine, the preferred tool for uploading packages to PyPl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-CA" sz="1500"/>
              <a:t>Follow the </a:t>
            </a:r>
            <a:r>
              <a:rPr lang="en-CA" sz="1500" u="sng">
                <a:solidFill>
                  <a:schemeClr val="hlink"/>
                </a:solidFill>
                <a:hlinkClick r:id="rId3"/>
              </a:rPr>
              <a:t>Python Packaging User guide</a:t>
            </a:r>
            <a:r>
              <a:rPr lang="en-CA" sz="1500"/>
              <a:t> to upload our distribution from the dist folder, using the --repository option to specify the TestPyPl repo</a:t>
            </a:r>
            <a:endParaRPr sz="15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07325"/>
            <a:ext cx="2777025" cy="4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60575"/>
            <a:ext cx="24669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936830"/>
            <a:ext cx="4572000" cy="28294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95100" y="4279350"/>
            <a:ext cx="37851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2"/>
                </a:solidFill>
              </a:rPr>
              <a:t>… and we’re happy with our package at TestPyPl, we can go through the same process to put it on the main PyPl repo.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Documenting Packages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Sphinx: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CA"/>
              <a:t>a document generator for more complex Python packages, often used in combination with a free online hosting service called Read the Docs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CA"/>
              <a:t>can scan Python code for function names and docstrings and export that information to HTML format for hosting on the web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CA"/>
              <a:t>uses a </a:t>
            </a:r>
            <a:r>
              <a:rPr lang="en-CA"/>
              <a:t>format</a:t>
            </a:r>
            <a:r>
              <a:rPr lang="en-CA"/>
              <a:t> called reStructuredText (reST)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CA"/>
              <a:t>plain-text markup format that can be rendered to HTML or PDF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75" y="4119525"/>
            <a:ext cx="25431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11700" y="3199675"/>
            <a:ext cx="62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Renaming our README to an rst: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-CA" sz="1800">
                <a:solidFill>
                  <a:schemeClr val="dk2"/>
                </a:solidFill>
              </a:rPr>
              <a:t>note that there are </a:t>
            </a:r>
            <a:r>
              <a:rPr lang="en-CA" sz="1800" u="sng">
                <a:solidFill>
                  <a:schemeClr val="hlink"/>
                </a:solidFill>
                <a:hlinkClick r:id="rId4"/>
              </a:rPr>
              <a:t>formatting differences</a:t>
            </a:r>
            <a:r>
              <a:rPr lang="en-CA" sz="1800">
                <a:solidFill>
                  <a:schemeClr val="dk2"/>
                </a:solidFill>
              </a:rPr>
              <a:t> for rst files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Documenting Packages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Install Sphinx and create a docs/ directory at the top of the repo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50" y="1492075"/>
            <a:ext cx="19335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11700" y="2350600"/>
            <a:ext cx="7427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500">
                <a:solidFill>
                  <a:schemeClr val="dk2"/>
                </a:solidFill>
              </a:rPr>
              <a:t>Use quickstart to create a minimal set of documentation that includes the package-level info in the README.rst, and function-level info in the docstrings made along the way</a:t>
            </a:r>
            <a:endParaRPr sz="11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50" y="3384100"/>
            <a:ext cx="24669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