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3f58ce8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3f58ce8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f58ce8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f58ce8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3f58ce8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3f58ce8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3f58ce8e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3f58ce8e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3f58ce8e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3f58ce8e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3f58ce8e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3f58ce8e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f58ce8e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3f58ce8e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3f58ce8e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3f58ce8e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Have students break into groups, explore the Spotify documentation, and write a request to download and visualize data.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Lesson 7: APIs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Application Programming Interfaces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is an API?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CA">
                <a:solidFill>
                  <a:srgbClr val="000000"/>
                </a:solidFill>
              </a:rPr>
              <a:t>API stands for Application Programming Interface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CA">
                <a:solidFill>
                  <a:srgbClr val="000000"/>
                </a:solidFill>
              </a:rPr>
              <a:t>Allows software programs to communicate with each other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CA">
                <a:solidFill>
                  <a:srgbClr val="000000"/>
                </a:solidFill>
              </a:rPr>
              <a:t>Provides structured way to expose data and functionality from an application to other applications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CA">
                <a:solidFill>
                  <a:srgbClr val="000000"/>
                </a:solidFill>
              </a:rPr>
              <a:t>Allows other developers to access and integrate with an application without needing to understand complex implementation details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014150" y="3120800"/>
            <a:ext cx="3025800" cy="19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3050"/>
              <a:t>OpenWeatherMap API:</a:t>
            </a:r>
            <a:endParaRPr b="1" sz="3050"/>
          </a:p>
          <a:p>
            <a:pPr indent="-297714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CA" sz="2721"/>
              <a:t>Access current and historical weather data</a:t>
            </a:r>
            <a:endParaRPr sz="2721"/>
          </a:p>
          <a:p>
            <a:pPr indent="-2977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721"/>
              <a:t>Get weather forecasts by city location</a:t>
            </a:r>
            <a:endParaRPr sz="2721"/>
          </a:p>
          <a:p>
            <a:pPr indent="-2977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721"/>
              <a:t>Temperature, precipitation, humidity etc</a:t>
            </a:r>
            <a:endParaRPr sz="2721"/>
          </a:p>
          <a:p>
            <a:pPr indent="-2977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721"/>
              <a:t>Weather alerts, wind speed and direction</a:t>
            </a:r>
            <a:endParaRPr sz="2721"/>
          </a:p>
          <a:p>
            <a:pPr indent="-2977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721"/>
              <a:t>Multiple data formats and languages</a:t>
            </a:r>
            <a:endParaRPr sz="2721"/>
          </a:p>
        </p:txBody>
      </p:sp>
      <p:pic>
        <p:nvPicPr>
          <p:cNvPr descr="Google Maps - Apps on Google Play"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725" y="3176300"/>
            <a:ext cx="1583350" cy="158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✓ Spotify"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700" y="297563"/>
            <a:ext cx="1541775" cy="154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penWeather | London | Facebook"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00" y="2843625"/>
            <a:ext cx="1874450" cy="1874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dit API Integrations - Pipedream"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414225"/>
            <a:ext cx="1349850" cy="13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605500" y="157200"/>
            <a:ext cx="27870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300">
                <a:solidFill>
                  <a:schemeClr val="dk2"/>
                </a:solidFill>
              </a:rPr>
              <a:t>Spotify API:</a:t>
            </a:r>
            <a:endParaRPr b="1" sz="13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Access Spotify music catalog data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Get info on artists, albums, tracks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Manage user libraries and playlists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Analyze audio features and metrics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362200" y="393450"/>
            <a:ext cx="2496900" cy="13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chemeClr val="dk2"/>
                </a:solidFill>
              </a:rPr>
              <a:t>Reddit API: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Programmatic access to Reddit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Get submissions and comments from subreddits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Get metadata on Reddit content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Create bot integrations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186500" y="3120800"/>
            <a:ext cx="21879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100">
                <a:solidFill>
                  <a:schemeClr val="dk2"/>
                </a:solidFill>
              </a:rPr>
              <a:t>Google Maps API</a:t>
            </a:r>
            <a:r>
              <a:rPr lang="en-CA" sz="1100">
                <a:solidFill>
                  <a:schemeClr val="dk2"/>
                </a:solidFill>
              </a:rPr>
              <a:t>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Integrate Google Maps into web/mobile apps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Generate maps, routes, location searches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Add markers, overlays and customizations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-CA" sz="1100">
                <a:solidFill>
                  <a:schemeClr val="dk2"/>
                </a:solidFill>
              </a:rPr>
              <a:t>Calculate distances and travel times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Public APIs vs Private APIs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953325"/>
            <a:ext cx="6606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1A1A1A"/>
                </a:solidFill>
              </a:rPr>
              <a:t>Public vs private refers to access and visibility </a:t>
            </a:r>
            <a:endParaRPr sz="1800">
              <a:solidFill>
                <a:srgbClr val="1A1A1A"/>
              </a:solidFill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33375" y="1517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>
                <a:solidFill>
                  <a:schemeClr val="dk1"/>
                </a:solidFill>
              </a:rPr>
              <a:t>Public APIs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Available openly on the internet for </a:t>
            </a:r>
            <a:r>
              <a:rPr b="1" lang="en-CA" sz="1800">
                <a:solidFill>
                  <a:schemeClr val="dk1"/>
                </a:solidFill>
              </a:rPr>
              <a:t>any developer </a:t>
            </a:r>
            <a:r>
              <a:rPr lang="en-CA" sz="1800">
                <a:solidFill>
                  <a:schemeClr val="dk1"/>
                </a:solidFill>
              </a:rPr>
              <a:t>to use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Just need to sign up and get an </a:t>
            </a:r>
            <a:r>
              <a:rPr b="1" lang="en-CA" sz="1800">
                <a:solidFill>
                  <a:schemeClr val="dk1"/>
                </a:solidFill>
              </a:rPr>
              <a:t>API key</a:t>
            </a:r>
            <a:r>
              <a:rPr lang="en-CA" sz="1800">
                <a:solidFill>
                  <a:schemeClr val="dk1"/>
                </a:solidFill>
              </a:rPr>
              <a:t> in order to access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Examples: Twitter, Spotify, YouTube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698050" y="15171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800">
                <a:solidFill>
                  <a:schemeClr val="dk1"/>
                </a:solidFill>
              </a:rPr>
              <a:t>Private APIs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Access is </a:t>
            </a:r>
            <a:r>
              <a:rPr b="1" lang="en-CA" sz="1800">
                <a:solidFill>
                  <a:schemeClr val="dk1"/>
                </a:solidFill>
              </a:rPr>
              <a:t>restricted </a:t>
            </a:r>
            <a:r>
              <a:rPr lang="en-CA" sz="1800">
                <a:solidFill>
                  <a:schemeClr val="dk1"/>
                </a:solidFill>
              </a:rPr>
              <a:t>and requires authorization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Only usable by </a:t>
            </a:r>
            <a:r>
              <a:rPr b="1" lang="en-CA" sz="1800">
                <a:solidFill>
                  <a:schemeClr val="dk1"/>
                </a:solidFill>
              </a:rPr>
              <a:t>internal apps</a:t>
            </a:r>
            <a:r>
              <a:rPr lang="en-CA" sz="1800">
                <a:solidFill>
                  <a:schemeClr val="dk1"/>
                </a:solidFill>
              </a:rPr>
              <a:t> or </a:t>
            </a:r>
            <a:r>
              <a:rPr b="1" lang="en-CA" sz="1800">
                <a:solidFill>
                  <a:schemeClr val="dk1"/>
                </a:solidFill>
              </a:rPr>
              <a:t>trusted external partners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Useful for exposing internal data and functionality safely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 sz="1800">
                <a:solidFill>
                  <a:schemeClr val="dk1"/>
                </a:solidFill>
              </a:rPr>
              <a:t>Examples: APIs for internal tooling, bank partnerships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REST vs SOAP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115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1A1A1A"/>
                </a:solidFill>
              </a:rPr>
              <a:t>REST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Uses simple HTTP requests to GET, POST, PUT, DELETE data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Generally returns data in easy to parse formats like JSON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Good for public-facing APIs, mobile applications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Tend to be faster and more flexible</a:t>
            </a:r>
            <a:endParaRPr>
              <a:solidFill>
                <a:srgbClr val="1A1A1A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11700" y="1017725"/>
            <a:ext cx="80880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REST vs SOAP differ in underlying protocol, flexibility, and complexity</a:t>
            </a:r>
            <a:endParaRPr sz="1800"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832400" y="1461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>
                <a:solidFill>
                  <a:srgbClr val="1A1A1A"/>
                </a:solidFill>
              </a:rPr>
              <a:t>SOAP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Uses XML for requests and responses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Follows stricter set of protocols and standards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Defines rigid contract for security, transactions etc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Useful for enterprise applications and internal systems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Provides more built-in security features</a:t>
            </a:r>
            <a:endParaRPr>
              <a:solidFill>
                <a:srgbClr val="1A1A1A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Char char="●"/>
            </a:pPr>
            <a:r>
              <a:rPr lang="en-CA">
                <a:solidFill>
                  <a:srgbClr val="1A1A1A"/>
                </a:solidFill>
              </a:rPr>
              <a:t>Can be more complex and verbose to implement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API Keys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Unique string that acts like a password obtained by registering as a developer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Lets the API identify the source of requests, enabling usage </a:t>
            </a:r>
            <a:r>
              <a:rPr lang="en-CA">
                <a:solidFill>
                  <a:schemeClr val="dk1"/>
                </a:solidFill>
              </a:rPr>
              <a:t>tracking</a:t>
            </a:r>
            <a:r>
              <a:rPr lang="en-CA">
                <a:solidFill>
                  <a:schemeClr val="dk1"/>
                </a:solidFill>
              </a:rPr>
              <a:t> and access limits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Prevents abuse and provides API security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Most APIs require adding key to request headers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CA">
                <a:solidFill>
                  <a:schemeClr val="dk1"/>
                </a:solidFill>
              </a:rPr>
              <a:t>Example header: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CA">
                <a:solidFill>
                  <a:schemeClr val="dk1"/>
                </a:solidFill>
              </a:rPr>
              <a:t>X-Api-Key: 23748237842823442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Keep your key secret - don't share or expose!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89050" y="16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Making API Requests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37" y="0"/>
            <a:ext cx="4688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0" y="733200"/>
            <a:ext cx="4020300" cy="4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HTTP requests allow client apps to connect to server APIs over the web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Common HTTP methods used: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CA" sz="1600">
                <a:solidFill>
                  <a:schemeClr val="dk2"/>
                </a:solidFill>
              </a:rPr>
              <a:t>GET - Retrieve data 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CA" sz="1600">
                <a:solidFill>
                  <a:schemeClr val="dk2"/>
                </a:solidFill>
              </a:rPr>
              <a:t>POST - Submit data to be processed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CA" sz="1600">
                <a:solidFill>
                  <a:schemeClr val="dk2"/>
                </a:solidFill>
              </a:rPr>
              <a:t>PUT - Update existing data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CA" sz="1600">
                <a:solidFill>
                  <a:schemeClr val="dk2"/>
                </a:solidFill>
              </a:rPr>
              <a:t>DELETE - Delete data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The endpoint URL follows a structure defined in docs, like: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CA" sz="1600">
                <a:solidFill>
                  <a:schemeClr val="dk2"/>
                </a:solidFill>
              </a:rPr>
              <a:t>https://api.service.com/v1/users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Can include query parameters to filter data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-CA" sz="1600">
                <a:solidFill>
                  <a:schemeClr val="dk2"/>
                </a:solidFill>
              </a:rPr>
              <a:t>?type=customer&amp;region=eu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Most APIs require authorization header with API key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89050" y="16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Parsing Responses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937" y="0"/>
            <a:ext cx="46888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0" y="597125"/>
            <a:ext cx="4020300" cy="4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2"/>
                </a:solidFill>
              </a:rPr>
              <a:t>JSON format: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 Human-readable collection of key-value pairs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Easy to access values programmatically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2"/>
                </a:solidFill>
              </a:rPr>
              <a:t>XML format: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Nested structured format with opening and closing tags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Can use libraries like ElementTree to parse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CA" sz="1600">
                <a:solidFill>
                  <a:schemeClr val="dk2"/>
                </a:solidFill>
              </a:rPr>
              <a:t>Query to extract specific elements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chemeClr val="dk2"/>
                </a:solidFill>
              </a:rPr>
              <a:t>Steps to parse: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2"/>
                </a:solidFill>
              </a:rPr>
              <a:t>  1. Make request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2"/>
                </a:solidFill>
              </a:rPr>
              <a:t>  2. Receive raw string response 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2"/>
                </a:solidFill>
              </a:rPr>
              <a:t>  3. Parse string into workable structure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solidFill>
                  <a:schemeClr val="dk2"/>
                </a:solidFill>
              </a:rPr>
              <a:t>  4. Extract values needed for app 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Class Exercise:</a:t>
            </a:r>
            <a:endParaRPr/>
          </a:p>
        </p:txBody>
      </p:sp>
      <p:pic>
        <p:nvPicPr>
          <p:cNvPr descr="✓ Spotify"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13" y="1266562"/>
            <a:ext cx="3205825" cy="320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045" y="1635050"/>
            <a:ext cx="3808150" cy="27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