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a706a22c5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a706a22c5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2be4c3e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2be4c3e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23a7165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23a7165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23a7165d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23a7165d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623a7165d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623a7165d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23a7165d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23a7165d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23a7165d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623a7165d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23a7165d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623a7165d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706a22c5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a706a22c5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merely-useful.tech/py-rse/config.html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Lesson 4: Configuring Programs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3798725"/>
            <a:ext cx="8520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Reference: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Research Software Engineering with Python by Damien Irving, Kate Hertweck, Luke Johnston, Joel Ostblom, Charlotte Wickham, and Greg Wilson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 u="sng">
                <a:solidFill>
                  <a:schemeClr val="hlink"/>
                </a:solidFill>
                <a:hlinkClick r:id="rId3"/>
              </a:rPr>
              <a:t>https://merely-useful.tech/py-rse/config.html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Example: Configuring plot parameters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60025" y="95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Write function to set plot parameters drawing from YAML: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768175"/>
            <a:ext cx="6419350" cy="26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Why configure?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506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Programs are only useful if they can be controlled, and work is only </a:t>
            </a:r>
            <a:r>
              <a:rPr b="1" lang="en-CA">
                <a:solidFill>
                  <a:schemeClr val="dk1"/>
                </a:solidFill>
              </a:rPr>
              <a:t>reproducible</a:t>
            </a:r>
            <a:r>
              <a:rPr lang="en-CA">
                <a:solidFill>
                  <a:schemeClr val="dk1"/>
                </a:solidFill>
              </a:rPr>
              <a:t> if those controls are </a:t>
            </a:r>
            <a:r>
              <a:rPr b="1" lang="en-CA">
                <a:solidFill>
                  <a:schemeClr val="dk1"/>
                </a:solidFill>
              </a:rPr>
              <a:t>explicit</a:t>
            </a:r>
            <a:r>
              <a:rPr lang="en-CA">
                <a:solidFill>
                  <a:schemeClr val="dk1"/>
                </a:solidFill>
              </a:rPr>
              <a:t> and </a:t>
            </a:r>
            <a:r>
              <a:rPr b="1" lang="en-CA">
                <a:solidFill>
                  <a:schemeClr val="dk1"/>
                </a:solidFill>
              </a:rPr>
              <a:t>shareable</a:t>
            </a:r>
            <a:r>
              <a:rPr lang="en-CA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CA">
                <a:solidFill>
                  <a:schemeClr val="dk1"/>
                </a:solidFill>
              </a:rPr>
              <a:t>The problem of configuring a program illustrates the difference between “works for me on my machine” and </a:t>
            </a:r>
            <a:r>
              <a:rPr b="1" lang="en-CA">
                <a:solidFill>
                  <a:schemeClr val="dk1"/>
                </a:solidFill>
              </a:rPr>
              <a:t>“works for everyone, everywhere.”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Four </a:t>
            </a:r>
            <a:r>
              <a:rPr lang="en-CA"/>
              <a:t>layers of configuration: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72650" y="1438150"/>
            <a:ext cx="8798700" cy="35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0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Helvetica Neue"/>
              <a:buAutoNum type="arabicPeriod"/>
            </a:pPr>
            <a:r>
              <a:rPr lang="en-CA" sz="174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system-wide configuration file for general settings.</a:t>
            </a:r>
            <a:endParaRPr sz="174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0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Helvetica Neue"/>
              <a:buAutoNum type="arabicPeriod"/>
            </a:pPr>
            <a:r>
              <a:rPr lang="en-CA" sz="174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user-specific configuration file for personal preferences.</a:t>
            </a:r>
            <a:endParaRPr sz="174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0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Helvetica Neue"/>
              <a:buAutoNum type="arabicPeriod"/>
            </a:pPr>
            <a:r>
              <a:rPr lang="en-CA" sz="174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job-specific file with settings for a particular run.</a:t>
            </a:r>
            <a:endParaRPr sz="174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90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Helvetica Neue"/>
              <a:buAutoNum type="arabicPeriod"/>
            </a:pPr>
            <a:r>
              <a:rPr lang="en-CA" sz="174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Command-line options to change things that commonly change.</a:t>
            </a:r>
            <a:endParaRPr sz="174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SzPts val="440"/>
              <a:buNone/>
            </a:pPr>
            <a:r>
              <a:t/>
            </a:r>
            <a:endParaRPr sz="22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55250" y="3438375"/>
            <a:ext cx="72072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chemeClr val="dk1"/>
                </a:solidFill>
              </a:rPr>
              <a:t>Overlay configuration:</a:t>
            </a:r>
            <a:endParaRPr b="1" sz="18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●"/>
            </a:pPr>
            <a:r>
              <a:rPr lang="en-CA" sz="160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A technique for configuring programs in which several layers of configuration are used, each overriding settings in the ones before.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System-wide configuration file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0000"/>
                </a:solidFill>
              </a:rPr>
              <a:t>Purpose:</a:t>
            </a:r>
            <a:r>
              <a:rPr lang="en-CA">
                <a:solidFill>
                  <a:srgbClr val="000000"/>
                </a:solidFill>
              </a:rPr>
              <a:t> To provide default settings </a:t>
            </a:r>
            <a:r>
              <a:rPr b="1" lang="en-CA">
                <a:solidFill>
                  <a:srgbClr val="000000"/>
                </a:solidFill>
              </a:rPr>
              <a:t>applicable to all users</a:t>
            </a:r>
            <a:r>
              <a:rPr lang="en-CA">
                <a:solidFill>
                  <a:srgbClr val="000000"/>
                </a:solidFill>
              </a:rPr>
              <a:t> of a system.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0000"/>
                </a:solidFill>
              </a:rPr>
              <a:t>Impact: </a:t>
            </a:r>
            <a:r>
              <a:rPr lang="en-CA">
                <a:solidFill>
                  <a:srgbClr val="000000"/>
                </a:solidFill>
              </a:rPr>
              <a:t>Changes </a:t>
            </a:r>
            <a:r>
              <a:rPr b="1" lang="en-CA">
                <a:solidFill>
                  <a:srgbClr val="000000"/>
                </a:solidFill>
              </a:rPr>
              <a:t>affect every user</a:t>
            </a:r>
            <a:r>
              <a:rPr lang="en-CA">
                <a:solidFill>
                  <a:srgbClr val="000000"/>
                </a:solidFill>
              </a:rPr>
              <a:t> and application on the system.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0000"/>
                </a:solidFill>
              </a:rPr>
              <a:t>Modification and Risks: </a:t>
            </a:r>
            <a:r>
              <a:rPr lang="en-CA">
                <a:solidFill>
                  <a:srgbClr val="000000"/>
                </a:solidFill>
              </a:rPr>
              <a:t>Editing system-wide files requires caution as incorrect settings can </a:t>
            </a:r>
            <a:r>
              <a:rPr b="1" lang="en-CA">
                <a:solidFill>
                  <a:srgbClr val="000000"/>
                </a:solidFill>
              </a:rPr>
              <a:t>impact system stability</a:t>
            </a:r>
            <a:r>
              <a:rPr lang="en-CA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A">
                <a:solidFill>
                  <a:srgbClr val="000000"/>
                </a:solidFill>
              </a:rPr>
              <a:t>Example:</a:t>
            </a:r>
            <a:r>
              <a:rPr lang="en-CA">
                <a:solidFill>
                  <a:srgbClr val="000000"/>
                </a:solidFill>
              </a:rPr>
              <a:t> Modifying a system-wide configuration file in an operating system to change the default network timeout settings. This change will affect all network-related operations for all users.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User-Specific Configuration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0000"/>
                </a:solidFill>
              </a:rPr>
              <a:t>Scope: </a:t>
            </a:r>
            <a:r>
              <a:rPr lang="en-CA">
                <a:solidFill>
                  <a:srgbClr val="000000"/>
                </a:solidFill>
              </a:rPr>
              <a:t>Settings that apply only to </a:t>
            </a:r>
            <a:r>
              <a:rPr b="1" lang="en-CA">
                <a:solidFill>
                  <a:srgbClr val="000000"/>
                </a:solidFill>
              </a:rPr>
              <a:t>a single user's environment</a:t>
            </a:r>
            <a:r>
              <a:rPr lang="en-CA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0000"/>
                </a:solidFill>
              </a:rPr>
              <a:t>Flexibility:</a:t>
            </a:r>
            <a:r>
              <a:rPr lang="en-CA">
                <a:solidFill>
                  <a:srgbClr val="000000"/>
                </a:solidFill>
              </a:rPr>
              <a:t> Allows </a:t>
            </a:r>
            <a:r>
              <a:rPr b="1" lang="en-CA">
                <a:solidFill>
                  <a:srgbClr val="000000"/>
                </a:solidFill>
              </a:rPr>
              <a:t>personalization</a:t>
            </a:r>
            <a:r>
              <a:rPr lang="en-CA">
                <a:solidFill>
                  <a:srgbClr val="000000"/>
                </a:solidFill>
              </a:rPr>
              <a:t> without affecting other users.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rgbClr val="000000"/>
                </a:solidFill>
              </a:rPr>
              <a:t>Storage: </a:t>
            </a:r>
            <a:r>
              <a:rPr lang="en-CA">
                <a:solidFill>
                  <a:srgbClr val="000000"/>
                </a:solidFill>
              </a:rPr>
              <a:t>Typically stored in user's home directory or specified user profile sections.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A">
                <a:solidFill>
                  <a:srgbClr val="000000"/>
                </a:solidFill>
              </a:rPr>
              <a:t>Example: </a:t>
            </a:r>
            <a:r>
              <a:rPr lang="en-CA">
                <a:solidFill>
                  <a:srgbClr val="000000"/>
                </a:solidFill>
              </a:rPr>
              <a:t>A user creates a configuration file in their document editor to set a default font size and page layout, different from the system-wide defaults.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Job-Specific Configuration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270275" y="1156150"/>
            <a:ext cx="8520600" cy="3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33333"/>
                </a:solidFill>
              </a:rPr>
              <a:t>Application:</a:t>
            </a:r>
            <a:r>
              <a:rPr lang="en-CA" sz="1800">
                <a:solidFill>
                  <a:srgbClr val="333333"/>
                </a:solidFill>
              </a:rPr>
              <a:t> Used for settings that apply to </a:t>
            </a:r>
            <a:r>
              <a:rPr b="1" lang="en-CA" sz="1800">
                <a:solidFill>
                  <a:srgbClr val="333333"/>
                </a:solidFill>
              </a:rPr>
              <a:t>a specific task</a:t>
            </a:r>
            <a:r>
              <a:rPr lang="en-CA" sz="1800">
                <a:solidFill>
                  <a:srgbClr val="333333"/>
                </a:solidFill>
              </a:rPr>
              <a:t> or project.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33333"/>
                </a:solidFill>
              </a:rPr>
              <a:t>Priority: Overrides</a:t>
            </a:r>
            <a:r>
              <a:rPr lang="en-CA" sz="1800">
                <a:solidFill>
                  <a:srgbClr val="333333"/>
                </a:solidFill>
              </a:rPr>
              <a:t> system and user-specific settings </a:t>
            </a:r>
            <a:r>
              <a:rPr b="1" lang="en-CA" sz="1800">
                <a:solidFill>
                  <a:srgbClr val="333333"/>
                </a:solidFill>
              </a:rPr>
              <a:t>for the job's duration</a:t>
            </a:r>
            <a:r>
              <a:rPr lang="en-CA" sz="1800">
                <a:solidFill>
                  <a:srgbClr val="333333"/>
                </a:solidFill>
              </a:rPr>
              <a:t>.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33333"/>
                </a:solidFill>
              </a:rPr>
              <a:t>Creation and Use:</a:t>
            </a:r>
            <a:r>
              <a:rPr lang="en-CA" sz="1800">
                <a:solidFill>
                  <a:srgbClr val="333333"/>
                </a:solidFill>
              </a:rPr>
              <a:t> Crafted for individual projects or tasks, often located within the project directory.</a:t>
            </a:r>
            <a:endParaRPr sz="18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 sz="1800">
                <a:solidFill>
                  <a:srgbClr val="333333"/>
                </a:solidFill>
              </a:rPr>
              <a:t>Example</a:t>
            </a:r>
            <a:r>
              <a:rPr lang="en-CA" sz="1800">
                <a:solidFill>
                  <a:srgbClr val="333333"/>
                </a:solidFill>
              </a:rPr>
              <a:t>: Setting up a configuration file in a data analysis project to specify data sources and output formats unique to that project.</a:t>
            </a:r>
            <a:endParaRPr sz="18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Command-line options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Use: </a:t>
            </a:r>
            <a:r>
              <a:rPr lang="en-CA">
                <a:solidFill>
                  <a:schemeClr val="dk1"/>
                </a:solidFill>
              </a:rPr>
              <a:t>For temporary adjustments or </a:t>
            </a:r>
            <a:r>
              <a:rPr b="1" lang="en-CA">
                <a:solidFill>
                  <a:schemeClr val="dk1"/>
                </a:solidFill>
              </a:rPr>
              <a:t>one-off changes</a:t>
            </a:r>
            <a:r>
              <a:rPr lang="en-CA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Flexibility:</a:t>
            </a:r>
            <a:r>
              <a:rPr lang="en-CA">
                <a:solidFill>
                  <a:schemeClr val="dk1"/>
                </a:solidFill>
              </a:rPr>
              <a:t> Allows quick, on-the-fly changes </a:t>
            </a:r>
            <a:r>
              <a:rPr b="1" lang="en-CA">
                <a:solidFill>
                  <a:schemeClr val="dk1"/>
                </a:solidFill>
              </a:rPr>
              <a:t>without altering permanent configurations</a:t>
            </a:r>
            <a:r>
              <a:rPr lang="en-CA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Best Practices: </a:t>
            </a:r>
            <a:r>
              <a:rPr lang="en-CA">
                <a:solidFill>
                  <a:schemeClr val="dk1"/>
                </a:solidFill>
              </a:rPr>
              <a:t>Use for frequent or minor changes; </a:t>
            </a:r>
            <a:r>
              <a:rPr b="1" lang="en-CA">
                <a:solidFill>
                  <a:schemeClr val="dk1"/>
                </a:solidFill>
              </a:rPr>
              <a:t>avoid for complex configurations</a:t>
            </a:r>
            <a:r>
              <a:rPr lang="en-CA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Example:</a:t>
            </a:r>
            <a:r>
              <a:rPr lang="en-CA">
                <a:solidFill>
                  <a:schemeClr val="dk1"/>
                </a:solidFill>
              </a:rPr>
              <a:t> Running a file compression tool with command-line options to set a high compression level for a specific large file, overriding the default compression setting.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Configuration File Formats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Popular Formats:</a:t>
            </a:r>
            <a:r>
              <a:rPr lang="en-CA">
                <a:solidFill>
                  <a:schemeClr val="dk1"/>
                </a:solidFill>
              </a:rPr>
              <a:t> Python modules for Python-centric tools; INI for simple, structured data; YAML for readability and complex configurations.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dk1"/>
                </a:solidFill>
              </a:rPr>
              <a:t>Pros and Cons:</a:t>
            </a:r>
            <a:r>
              <a:rPr lang="en-CA">
                <a:solidFill>
                  <a:schemeClr val="dk1"/>
                </a:solidFill>
              </a:rPr>
              <a:t> Python modules can't be used by other languages, INI is becoming outdated, YAML is versatile but requires careful syntax.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>
                <a:solidFill>
                  <a:schemeClr val="dk1"/>
                </a:solidFill>
              </a:rPr>
              <a:t>Due to its flexibility and readability, especially for complex configurations, YAML is recommended.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Example: Configuring plot parameters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60025" y="956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Creating a configuration file called </a:t>
            </a:r>
            <a:r>
              <a:rPr lang="en-CA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plotparams.yml</a:t>
            </a:r>
            <a:r>
              <a:rPr lang="en-CA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00" y="1430425"/>
            <a:ext cx="5426150" cy="92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60025" y="2358200"/>
            <a:ext cx="1408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>
                <a:solidFill>
                  <a:schemeClr val="dk1"/>
                </a:solidFill>
              </a:rPr>
              <a:t>Inspect it: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600" y="2930900"/>
            <a:ext cx="5533850" cy="18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