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1ca65292b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1ca65292b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1ca65292b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61ca65292b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1ca65292b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1ca65292b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this point, checkout a branch in your repo, and edit a py file so that there would be a conflict. Resolve it in real time.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1ca65292b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61ca65292b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this point, checkout a branch in your repo, and edit a py file so that there would be a conflict. Resolve it in real time.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1ca65292b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1ca65292b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this point, checkout a branch in your repo, and edit a py file so that there would be a conflict. Resolve it in real time.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1ca65292b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61ca65292b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61ca65292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61ca65292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that as teams grow, it can get more disorganized if everyone has read and write access to the same repository.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61ca65292b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61ca65292b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this point, have students for your repository. Before the $ git pull upsteam master command, change the readme in your repo so that students can pull and inspect the changes. Write an introduction to the read me, like : This is the course repository. </a:t>
            </a:r>
            <a:r>
              <a:rPr lang="en"/>
              <a:t>Contributors</a:t>
            </a:r>
            <a:r>
              <a:rPr lang="en"/>
              <a:t>: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61ca65292b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61ca65292b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students fork the repository, and add their names and email addresses under “Contributor:”, and make pull requests on github. Accept the pull requests and navigate any conflicts.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1ca6529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1ca6529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1ca65292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1ca65292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1ca65292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1ca65292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1ca65292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1ca65292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1ca65292b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1ca65292b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1ca65292b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1ca65292b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Live-coding: Have students set up git in their IDES. They should make a repository.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1ca65292b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1ca65292b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1ca65292b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1ca65292b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in Parallel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Branches and Pull Requests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</a:t>
            </a:r>
            <a:endParaRPr/>
          </a:p>
        </p:txBody>
      </p:sp>
      <p:cxnSp>
        <p:nvCxnSpPr>
          <p:cNvPr id="163" name="Google Shape;163;p22"/>
          <p:cNvCxnSpPr/>
          <p:nvPr/>
        </p:nvCxnSpPr>
        <p:spPr>
          <a:xfrm>
            <a:off x="4321125" y="1441500"/>
            <a:ext cx="1856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64" name="Google Shape;164;p22"/>
          <p:cNvSpPr txBox="1"/>
          <p:nvPr/>
        </p:nvSpPr>
        <p:spPr>
          <a:xfrm>
            <a:off x="5207650" y="3765088"/>
            <a:ext cx="1683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main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65" name="Google Shape;165;p22"/>
          <p:cNvCxnSpPr/>
          <p:nvPr/>
        </p:nvCxnSpPr>
        <p:spPr>
          <a:xfrm flipH="1" rot="10800000">
            <a:off x="6056400" y="1405500"/>
            <a:ext cx="2775900" cy="3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66" name="Google Shape;166;p22"/>
          <p:cNvCxnSpPr/>
          <p:nvPr/>
        </p:nvCxnSpPr>
        <p:spPr>
          <a:xfrm flipH="1" rot="10800000">
            <a:off x="6147250" y="660738"/>
            <a:ext cx="897900" cy="748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67" name="Google Shape;167;p22"/>
          <p:cNvCxnSpPr/>
          <p:nvPr/>
        </p:nvCxnSpPr>
        <p:spPr>
          <a:xfrm flipH="1" rot="10800000">
            <a:off x="7045150" y="660750"/>
            <a:ext cx="850200" cy="21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8" name="Google Shape;168;p22"/>
          <p:cNvSpPr txBox="1"/>
          <p:nvPr/>
        </p:nvSpPr>
        <p:spPr>
          <a:xfrm>
            <a:off x="7045150" y="261750"/>
            <a:ext cx="8979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</a:rPr>
              <a:t>fit</a:t>
            </a:r>
            <a:endParaRPr sz="2000">
              <a:solidFill>
                <a:srgbClr val="4A86E8"/>
              </a:solidFill>
            </a:endParaRPr>
          </a:p>
        </p:txBody>
      </p:sp>
      <p:cxnSp>
        <p:nvCxnSpPr>
          <p:cNvPr id="169" name="Google Shape;169;p22"/>
          <p:cNvCxnSpPr/>
          <p:nvPr/>
        </p:nvCxnSpPr>
        <p:spPr>
          <a:xfrm>
            <a:off x="7791850" y="660738"/>
            <a:ext cx="1005900" cy="744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50" y="1204575"/>
            <a:ext cx="2623775" cy="16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050" y="3039677"/>
            <a:ext cx="206407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 rotWithShape="1">
          <a:blip r:embed="rId5">
            <a:alphaModFix/>
          </a:blip>
          <a:srcRect b="0" l="0" r="5722" t="0"/>
          <a:stretch/>
        </p:blipFill>
        <p:spPr>
          <a:xfrm>
            <a:off x="135050" y="3913600"/>
            <a:ext cx="3216201" cy="1126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2"/>
          <p:cNvCxnSpPr/>
          <p:nvPr/>
        </p:nvCxnSpPr>
        <p:spPr>
          <a:xfrm>
            <a:off x="4999450" y="3605625"/>
            <a:ext cx="1697400" cy="13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74" name="Google Shape;174;p22"/>
          <p:cNvCxnSpPr/>
          <p:nvPr/>
        </p:nvCxnSpPr>
        <p:spPr>
          <a:xfrm>
            <a:off x="3351250" y="3612375"/>
            <a:ext cx="1856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75" name="Google Shape;175;p22"/>
          <p:cNvCxnSpPr/>
          <p:nvPr/>
        </p:nvCxnSpPr>
        <p:spPr>
          <a:xfrm>
            <a:off x="6595650" y="3605625"/>
            <a:ext cx="1697400" cy="13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Conflicts: Merge or Rebase</a:t>
            </a: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311700" y="1017725"/>
            <a:ext cx="70620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status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[Resolve the conflict]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add &lt;filename&gt;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311700" y="3993550"/>
            <a:ext cx="644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commit -m “resolved merge conflicts”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push origin yourbranchname</a:t>
            </a:r>
            <a:endParaRPr/>
          </a:p>
        </p:txBody>
      </p:sp>
      <p:sp>
        <p:nvSpPr>
          <p:cNvPr id="183" name="Google Shape;183;p23"/>
          <p:cNvSpPr txBox="1"/>
          <p:nvPr/>
        </p:nvSpPr>
        <p:spPr>
          <a:xfrm>
            <a:off x="1279900" y="2143075"/>
            <a:ext cx="70620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$ git merge –- continue</a:t>
            </a:r>
            <a:endParaRPr b="1" sz="18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$ git rebase –- continue</a:t>
            </a:r>
            <a:endParaRPr b="1" sz="18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Conflicts: Merge or Rebase</a:t>
            </a:r>
            <a:endParaRPr/>
          </a:p>
        </p:txBody>
      </p:sp>
      <p:sp>
        <p:nvSpPr>
          <p:cNvPr id="189" name="Google Shape;189;p24"/>
          <p:cNvSpPr txBox="1"/>
          <p:nvPr/>
        </p:nvSpPr>
        <p:spPr>
          <a:xfrm>
            <a:off x="311700" y="1017725"/>
            <a:ext cx="70620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status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[Resolve the conflict]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add &lt;filename&gt;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311700" y="3993550"/>
            <a:ext cx="644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commit -m “resolved merge conflicts”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push origin yourbranchname</a:t>
            </a:r>
            <a:endParaRPr/>
          </a:p>
        </p:txBody>
      </p:sp>
      <p:sp>
        <p:nvSpPr>
          <p:cNvPr id="191" name="Google Shape;191;p24"/>
          <p:cNvSpPr txBox="1"/>
          <p:nvPr/>
        </p:nvSpPr>
        <p:spPr>
          <a:xfrm>
            <a:off x="1279900" y="2143075"/>
            <a:ext cx="70620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$ git merge –- continue</a:t>
            </a:r>
            <a:endParaRPr b="1" sz="18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$ git rebase –- continue</a:t>
            </a:r>
            <a:endParaRPr b="1" sz="18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900" y="1643097"/>
            <a:ext cx="3748801" cy="235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Conflicts: Merge or Rebase</a:t>
            </a:r>
            <a:endParaRPr/>
          </a:p>
        </p:txBody>
      </p:sp>
      <p:sp>
        <p:nvSpPr>
          <p:cNvPr id="198" name="Google Shape;198;p25"/>
          <p:cNvSpPr txBox="1"/>
          <p:nvPr/>
        </p:nvSpPr>
        <p:spPr>
          <a:xfrm>
            <a:off x="311700" y="1017725"/>
            <a:ext cx="33369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-45800" y="1017725"/>
            <a:ext cx="37488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$ git merge –- continue</a:t>
            </a:r>
            <a:endParaRPr b="1" sz="18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4775400" y="1017725"/>
            <a:ext cx="432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$ git rebase –- continue</a:t>
            </a:r>
            <a:endParaRPr/>
          </a:p>
        </p:txBody>
      </p:sp>
      <p:sp>
        <p:nvSpPr>
          <p:cNvPr id="201" name="Google Shape;201;p25"/>
          <p:cNvSpPr txBox="1"/>
          <p:nvPr/>
        </p:nvSpPr>
        <p:spPr>
          <a:xfrm>
            <a:off x="203950" y="1790275"/>
            <a:ext cx="27534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Integrates changes from one branch to another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Result is a non-linear, bifurcating history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Ideal for cases where you want to main a complete, chronological history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4484825" y="1704725"/>
            <a:ext cx="44211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Rewrites commit history to apply changes from one branch to the tip of another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Result is linear. All changes looks like they were made in a single series of steps, even though they were made in parallel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Ideal for cleaning up commit history before </a:t>
            </a:r>
            <a:r>
              <a:rPr lang="en" sz="1800">
                <a:solidFill>
                  <a:schemeClr val="dk2"/>
                </a:solidFill>
              </a:rPr>
              <a:t>merging</a:t>
            </a:r>
            <a:r>
              <a:rPr lang="en" sz="1800">
                <a:solidFill>
                  <a:schemeClr val="dk2"/>
                </a:solidFill>
              </a:rPr>
              <a:t> into a main branch. Streamlines a sequence of commits before sharing with team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Conflicts: Merge or Rebase</a:t>
            </a:r>
            <a:endParaRPr/>
          </a:p>
        </p:txBody>
      </p:sp>
      <p:sp>
        <p:nvSpPr>
          <p:cNvPr id="208" name="Google Shape;208;p26"/>
          <p:cNvSpPr txBox="1"/>
          <p:nvPr/>
        </p:nvSpPr>
        <p:spPr>
          <a:xfrm>
            <a:off x="311700" y="1017725"/>
            <a:ext cx="70620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status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[Resolve the conflict]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add &lt;filename&gt;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311700" y="3993550"/>
            <a:ext cx="644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commit -m “resolved merge conflicts”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push origin yourbranchname</a:t>
            </a:r>
            <a:endParaRPr/>
          </a:p>
        </p:txBody>
      </p:sp>
      <p:sp>
        <p:nvSpPr>
          <p:cNvPr id="210" name="Google Shape;210;p26"/>
          <p:cNvSpPr txBox="1"/>
          <p:nvPr/>
        </p:nvSpPr>
        <p:spPr>
          <a:xfrm>
            <a:off x="1279900" y="2143075"/>
            <a:ext cx="70620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$ git merge –- continue</a:t>
            </a:r>
            <a:endParaRPr b="1" sz="18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$ git rebase –- continue</a:t>
            </a:r>
            <a:endParaRPr b="1" sz="18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1" name="Google Shape;2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900" y="1643097"/>
            <a:ext cx="3748801" cy="235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Based Workflow Best Practices</a:t>
            </a:r>
            <a:endParaRPr/>
          </a:p>
        </p:txBody>
      </p:sp>
      <p:sp>
        <p:nvSpPr>
          <p:cNvPr id="217" name="Google Shape;217;p27"/>
          <p:cNvSpPr txBox="1"/>
          <p:nvPr/>
        </p:nvSpPr>
        <p:spPr>
          <a:xfrm>
            <a:off x="399075" y="1093125"/>
            <a:ext cx="6003600" cy="42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main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Make sure we’re in the main branch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●"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fit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Make a new branch from the main branch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Always create a branch when making changes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Make changes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●"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git merge main fit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Test that the merge fits WITHIN THE BRANCH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Resolve any conflicts WITHIN THE BRANCH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master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git merge fit main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We should not have any conflicts, tests should pass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2002800" y="399675"/>
            <a:ext cx="513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in Parallel: Pull Requests</a:t>
            </a:r>
            <a:endParaRPr/>
          </a:p>
        </p:txBody>
      </p:sp>
      <p:pic>
        <p:nvPicPr>
          <p:cNvPr id="223" name="Google Shape;2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4775"/>
            <a:ext cx="8593457" cy="386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76575" y="82425"/>
            <a:ext cx="513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Requests: Forking</a:t>
            </a:r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396575" y="1144425"/>
            <a:ext cx="44529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clone [repository URL]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cd [repository name]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ls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remote add upstream [original repo url]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remote -v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pull upstream master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76575" y="82425"/>
            <a:ext cx="513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Requests: Tutorial</a:t>
            </a:r>
            <a:endParaRPr/>
          </a:p>
        </p:txBody>
      </p:sp>
      <p:sp>
        <p:nvSpPr>
          <p:cNvPr id="235" name="Google Shape;235;p30"/>
          <p:cNvSpPr txBox="1"/>
          <p:nvPr/>
        </p:nvSpPr>
        <p:spPr>
          <a:xfrm>
            <a:off x="396575" y="1144425"/>
            <a:ext cx="44529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clone [repository URL]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cd [repository name]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ls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remote add upstream [original repo url]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remote -v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pull upstream master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155163" y="445025"/>
            <a:ext cx="452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in Parallel: Branches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8538"/>
            <a:ext cx="8213623" cy="280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50975" y="39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new branches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2161943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2654700" y="1048650"/>
            <a:ext cx="31407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Check what branches exist in the repository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802" y="4292665"/>
            <a:ext cx="2097750" cy="85083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2654700" y="1860500"/>
            <a:ext cx="34356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asterisk indicates which branch is currently active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11" y="1944124"/>
            <a:ext cx="2161950" cy="61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6">
            <a:alphaModFix/>
          </a:blip>
          <a:srcRect b="0" l="0" r="21746" t="0"/>
          <a:stretch/>
        </p:blipFill>
        <p:spPr>
          <a:xfrm>
            <a:off x="343794" y="2719612"/>
            <a:ext cx="2097769" cy="6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2654700" y="2826875"/>
            <a:ext cx="29322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Create a new branch called “fit”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654700" y="3526550"/>
            <a:ext cx="34356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Check what branches exist in the repo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00" y="3526538"/>
            <a:ext cx="2161943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>
            <a:stCxn id="67" idx="2"/>
            <a:endCxn id="71" idx="0"/>
          </p:cNvCxnSpPr>
          <p:nvPr/>
        </p:nvCxnSpPr>
        <p:spPr>
          <a:xfrm>
            <a:off x="1392671" y="1742825"/>
            <a:ext cx="0" cy="2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5"/>
          <p:cNvCxnSpPr/>
          <p:nvPr/>
        </p:nvCxnSpPr>
        <p:spPr>
          <a:xfrm>
            <a:off x="1392671" y="2554550"/>
            <a:ext cx="0" cy="2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/>
          <p:nvPr/>
        </p:nvCxnSpPr>
        <p:spPr>
          <a:xfrm>
            <a:off x="1392671" y="3324513"/>
            <a:ext cx="0" cy="2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/>
          <p:nvPr/>
        </p:nvCxnSpPr>
        <p:spPr>
          <a:xfrm>
            <a:off x="1392671" y="4099238"/>
            <a:ext cx="0" cy="2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5"/>
          <p:cNvCxnSpPr/>
          <p:nvPr/>
        </p:nvCxnSpPr>
        <p:spPr>
          <a:xfrm flipH="1" rot="10800000">
            <a:off x="6124925" y="1613600"/>
            <a:ext cx="2706900" cy="17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81" name="Google Shape;81;p15"/>
          <p:cNvCxnSpPr/>
          <p:nvPr/>
        </p:nvCxnSpPr>
        <p:spPr>
          <a:xfrm>
            <a:off x="5552325" y="4285700"/>
            <a:ext cx="1856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82" name="Google Shape;82;p15"/>
          <p:cNvSpPr txBox="1"/>
          <p:nvPr/>
        </p:nvSpPr>
        <p:spPr>
          <a:xfrm>
            <a:off x="5977450" y="4371013"/>
            <a:ext cx="1683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main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83" name="Google Shape;83;p15"/>
          <p:cNvCxnSpPr/>
          <p:nvPr/>
        </p:nvCxnSpPr>
        <p:spPr>
          <a:xfrm>
            <a:off x="7287600" y="4285700"/>
            <a:ext cx="1856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84" name="Google Shape;84;p15"/>
          <p:cNvCxnSpPr/>
          <p:nvPr/>
        </p:nvCxnSpPr>
        <p:spPr>
          <a:xfrm flipH="1" rot="10800000">
            <a:off x="7378450" y="3504938"/>
            <a:ext cx="897900" cy="748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5" name="Google Shape;85;p15"/>
          <p:cNvCxnSpPr/>
          <p:nvPr/>
        </p:nvCxnSpPr>
        <p:spPr>
          <a:xfrm flipH="1" rot="10800000">
            <a:off x="8276350" y="3504950"/>
            <a:ext cx="850200" cy="21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6" name="Google Shape;86;p15"/>
          <p:cNvSpPr txBox="1"/>
          <p:nvPr/>
        </p:nvSpPr>
        <p:spPr>
          <a:xfrm>
            <a:off x="6737150" y="1613588"/>
            <a:ext cx="1683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main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8276350" y="3105950"/>
            <a:ext cx="8979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</a:rPr>
              <a:t>fit</a:t>
            </a:r>
            <a:endParaRPr sz="20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new branches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2161943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3019075" y="1170125"/>
            <a:ext cx="46155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Check what branches exist in the repository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802" y="4292665"/>
            <a:ext cx="2097750" cy="85083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3019075" y="1895225"/>
            <a:ext cx="46155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asterisk indicates which branch is currently active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11" y="1944124"/>
            <a:ext cx="2161950" cy="61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 rotWithShape="1">
          <a:blip r:embed="rId6">
            <a:alphaModFix/>
          </a:blip>
          <a:srcRect b="0" l="0" r="21746" t="0"/>
          <a:stretch/>
        </p:blipFill>
        <p:spPr>
          <a:xfrm>
            <a:off x="343794" y="2719612"/>
            <a:ext cx="2097769" cy="6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3105850" y="2857675"/>
            <a:ext cx="46155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Create a new branch called “fit”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3019075" y="3581950"/>
            <a:ext cx="46155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Check what branches exist in the repo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00" y="3526538"/>
            <a:ext cx="2161943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6"/>
          <p:cNvCxnSpPr>
            <a:stCxn id="93" idx="2"/>
            <a:endCxn id="97" idx="0"/>
          </p:cNvCxnSpPr>
          <p:nvPr/>
        </p:nvCxnSpPr>
        <p:spPr>
          <a:xfrm>
            <a:off x="1392671" y="1742825"/>
            <a:ext cx="0" cy="2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1392671" y="2554550"/>
            <a:ext cx="0" cy="2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1392671" y="3324513"/>
            <a:ext cx="0" cy="2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1392671" y="4099238"/>
            <a:ext cx="0" cy="2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6"/>
          <p:cNvSpPr/>
          <p:nvPr/>
        </p:nvSpPr>
        <p:spPr>
          <a:xfrm>
            <a:off x="3834575" y="4146900"/>
            <a:ext cx="5309400" cy="996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mid-2020, GitHub changed the name of the default branch from “master” to “main”. Owners of repositories can also change the name of the branch.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out a new branch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83775"/>
            <a:ext cx="3354000" cy="2153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7"/>
          <p:cNvCxnSpPr/>
          <p:nvPr/>
        </p:nvCxnSpPr>
        <p:spPr>
          <a:xfrm>
            <a:off x="1787150" y="3730475"/>
            <a:ext cx="0" cy="3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7"/>
          <p:cNvCxnSpPr/>
          <p:nvPr/>
        </p:nvCxnSpPr>
        <p:spPr>
          <a:xfrm>
            <a:off x="4702125" y="3402150"/>
            <a:ext cx="1856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5" name="Google Shape;115;p17"/>
          <p:cNvSpPr txBox="1"/>
          <p:nvPr/>
        </p:nvSpPr>
        <p:spPr>
          <a:xfrm>
            <a:off x="5127250" y="3487463"/>
            <a:ext cx="1683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main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16" name="Google Shape;116;p17"/>
          <p:cNvCxnSpPr/>
          <p:nvPr/>
        </p:nvCxnSpPr>
        <p:spPr>
          <a:xfrm>
            <a:off x="6437400" y="3402150"/>
            <a:ext cx="1856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17" name="Google Shape;117;p17"/>
          <p:cNvCxnSpPr/>
          <p:nvPr/>
        </p:nvCxnSpPr>
        <p:spPr>
          <a:xfrm flipH="1" rot="10800000">
            <a:off x="6528250" y="2621388"/>
            <a:ext cx="897900" cy="748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8" name="Google Shape;118;p17"/>
          <p:cNvCxnSpPr/>
          <p:nvPr/>
        </p:nvCxnSpPr>
        <p:spPr>
          <a:xfrm flipH="1" rot="10800000">
            <a:off x="7426150" y="2621400"/>
            <a:ext cx="850200" cy="21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9" name="Google Shape;119;p17"/>
          <p:cNvSpPr txBox="1"/>
          <p:nvPr/>
        </p:nvSpPr>
        <p:spPr>
          <a:xfrm>
            <a:off x="7426150" y="2222400"/>
            <a:ext cx="8979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</a:rPr>
              <a:t>fit</a:t>
            </a:r>
            <a:endParaRPr sz="20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out a new branch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83775"/>
            <a:ext cx="3354000" cy="2153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18"/>
          <p:cNvCxnSpPr/>
          <p:nvPr/>
        </p:nvCxnSpPr>
        <p:spPr>
          <a:xfrm>
            <a:off x="1787150" y="3730475"/>
            <a:ext cx="0" cy="3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4702125" y="3402150"/>
            <a:ext cx="1856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28" name="Google Shape;128;p18"/>
          <p:cNvSpPr txBox="1"/>
          <p:nvPr/>
        </p:nvSpPr>
        <p:spPr>
          <a:xfrm>
            <a:off x="5127250" y="3487463"/>
            <a:ext cx="1683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main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29" name="Google Shape;129;p18"/>
          <p:cNvCxnSpPr/>
          <p:nvPr/>
        </p:nvCxnSpPr>
        <p:spPr>
          <a:xfrm>
            <a:off x="6437400" y="3402150"/>
            <a:ext cx="1856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30" name="Google Shape;130;p18"/>
          <p:cNvCxnSpPr/>
          <p:nvPr/>
        </p:nvCxnSpPr>
        <p:spPr>
          <a:xfrm flipH="1" rot="10800000">
            <a:off x="6528250" y="2621388"/>
            <a:ext cx="897900" cy="748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1" name="Google Shape;131;p18"/>
          <p:cNvCxnSpPr/>
          <p:nvPr/>
        </p:nvCxnSpPr>
        <p:spPr>
          <a:xfrm flipH="1" rot="10800000">
            <a:off x="7426150" y="2621400"/>
            <a:ext cx="850200" cy="21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2" name="Google Shape;132;p18"/>
          <p:cNvSpPr txBox="1"/>
          <p:nvPr/>
        </p:nvSpPr>
        <p:spPr>
          <a:xfrm>
            <a:off x="7426150" y="2222400"/>
            <a:ext cx="8979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</a:rPr>
              <a:t>fit</a:t>
            </a:r>
            <a:endParaRPr sz="20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out a new branch: Tutorial</a:t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537875" y="1752450"/>
            <a:ext cx="7062000" cy="29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branch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branch [name]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branch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checkout name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Committing Changes</a:t>
            </a:r>
            <a:r>
              <a:rPr lang="en"/>
              <a:t>: Tutorial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537875" y="1752450"/>
            <a:ext cx="7062000" cy="29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add .    OR       $ git add filename.py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commit -m “your commit message here”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push origin yourbranchname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Committing Changes: Tutorial</a:t>
            </a:r>
            <a:endParaRPr/>
          </a:p>
        </p:txBody>
      </p:sp>
      <p:cxnSp>
        <p:nvCxnSpPr>
          <p:cNvPr id="150" name="Google Shape;150;p21"/>
          <p:cNvCxnSpPr/>
          <p:nvPr/>
        </p:nvCxnSpPr>
        <p:spPr>
          <a:xfrm>
            <a:off x="1639738" y="3310525"/>
            <a:ext cx="1856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51" name="Google Shape;151;p21"/>
          <p:cNvSpPr txBox="1"/>
          <p:nvPr/>
        </p:nvSpPr>
        <p:spPr>
          <a:xfrm>
            <a:off x="2064863" y="3395838"/>
            <a:ext cx="1683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main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52" name="Google Shape;152;p21"/>
          <p:cNvCxnSpPr/>
          <p:nvPr/>
        </p:nvCxnSpPr>
        <p:spPr>
          <a:xfrm flipH="1" rot="10800000">
            <a:off x="3375013" y="3274525"/>
            <a:ext cx="2775900" cy="3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53" name="Google Shape;153;p21"/>
          <p:cNvCxnSpPr/>
          <p:nvPr/>
        </p:nvCxnSpPr>
        <p:spPr>
          <a:xfrm flipH="1" rot="10800000">
            <a:off x="3465863" y="2529763"/>
            <a:ext cx="897900" cy="748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4" name="Google Shape;154;p21"/>
          <p:cNvCxnSpPr/>
          <p:nvPr/>
        </p:nvCxnSpPr>
        <p:spPr>
          <a:xfrm flipH="1" rot="10800000">
            <a:off x="4363763" y="2529775"/>
            <a:ext cx="850200" cy="21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5" name="Google Shape;155;p21"/>
          <p:cNvSpPr txBox="1"/>
          <p:nvPr/>
        </p:nvSpPr>
        <p:spPr>
          <a:xfrm>
            <a:off x="4363763" y="2130775"/>
            <a:ext cx="8979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</a:rPr>
              <a:t>fit</a:t>
            </a:r>
            <a:endParaRPr sz="2000">
              <a:solidFill>
                <a:srgbClr val="4A86E8"/>
              </a:solidFill>
            </a:endParaRPr>
          </a:p>
        </p:txBody>
      </p:sp>
      <p:cxnSp>
        <p:nvCxnSpPr>
          <p:cNvPr id="156" name="Google Shape;156;p21"/>
          <p:cNvCxnSpPr>
            <a:endCxn id="155" idx="3"/>
          </p:cNvCxnSpPr>
          <p:nvPr/>
        </p:nvCxnSpPr>
        <p:spPr>
          <a:xfrm flipH="1">
            <a:off x="5261663" y="1729975"/>
            <a:ext cx="178200" cy="6003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1"/>
          <p:cNvSpPr txBox="1"/>
          <p:nvPr/>
        </p:nvSpPr>
        <p:spPr>
          <a:xfrm>
            <a:off x="5647863" y="1504650"/>
            <a:ext cx="185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FF00"/>
                </a:solidFill>
              </a:rPr>
              <a:t>YOU ARE HERE</a:t>
            </a:r>
            <a:endParaRPr b="1" sz="19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