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61" r:id="rId6"/>
    <p:sldId id="262" r:id="rId7"/>
    <p:sldId id="263"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36" d="100"/>
          <a:sy n="136" d="100"/>
        </p:scale>
        <p:origin x="21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20F0-13D6-934E-9258-841316C444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9F5D3-C75A-C04E-8B5F-678D88A8C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272E1-5A20-0747-A432-02FBC9E65BAB}"/>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5" name="Footer Placeholder 4">
            <a:extLst>
              <a:ext uri="{FF2B5EF4-FFF2-40B4-BE49-F238E27FC236}">
                <a16:creationId xmlns:a16="http://schemas.microsoft.com/office/drawing/2014/main" id="{640AA30E-CAB6-6D47-A401-0655ABC60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5E27-DB20-8647-A5C7-A3F31288F623}"/>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380570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7F6D-47D1-2242-85E6-DDE2CBCD6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EA8A2-EA14-1843-B2DB-C1CA86C8A0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1BE34-FB4F-364D-946E-097AD969AA88}"/>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5" name="Footer Placeholder 4">
            <a:extLst>
              <a:ext uri="{FF2B5EF4-FFF2-40B4-BE49-F238E27FC236}">
                <a16:creationId xmlns:a16="http://schemas.microsoft.com/office/drawing/2014/main" id="{D01024AF-938E-7448-957D-F25EB4BAC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AE409-7DD8-4947-888A-1D85585D48B8}"/>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294733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34C8E3-9A85-4A48-B679-CADF54E54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72B52F-EFD1-1343-9D10-39A57826D7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D21D1-333A-BE4C-82F5-9C30A04B371E}"/>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5" name="Footer Placeholder 4">
            <a:extLst>
              <a:ext uri="{FF2B5EF4-FFF2-40B4-BE49-F238E27FC236}">
                <a16:creationId xmlns:a16="http://schemas.microsoft.com/office/drawing/2014/main" id="{79B99F0B-9766-0148-83C9-DA2CF2B05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BCD2B-8F0B-494C-977D-18B27648FEBB}"/>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99334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ADA2-6ECD-024F-ABF0-715D95E946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6245B-FC29-9D42-A26A-722BCBB54F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DE2A5-4028-9F4A-8360-DE9B3FF74A05}"/>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5" name="Footer Placeholder 4">
            <a:extLst>
              <a:ext uri="{FF2B5EF4-FFF2-40B4-BE49-F238E27FC236}">
                <a16:creationId xmlns:a16="http://schemas.microsoft.com/office/drawing/2014/main" id="{C07BCF3A-9B9B-C444-872D-614C3CCAF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9E52D-0CF7-BB45-8681-C87802C21C29}"/>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13676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D0AF-5281-8346-B52B-9DA602C688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D7CBF3-CA43-E04D-9EC8-8CB56D741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029FD-FEE7-D64C-9211-5C4C045F902F}"/>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5" name="Footer Placeholder 4">
            <a:extLst>
              <a:ext uri="{FF2B5EF4-FFF2-40B4-BE49-F238E27FC236}">
                <a16:creationId xmlns:a16="http://schemas.microsoft.com/office/drawing/2014/main" id="{2E2B10D5-2A0C-EB4F-BE02-2C6E0CB7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95B93-4F62-BD4D-A05F-DDF7FE2AAEA3}"/>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64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A359-916B-2646-8F71-E17681248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427E8-3256-DD4C-9284-E313B010B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60B221-F355-F940-AE4D-7E3E6C38E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24EAB9-9540-5D4D-9978-A4652B6BD655}"/>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6" name="Footer Placeholder 5">
            <a:extLst>
              <a:ext uri="{FF2B5EF4-FFF2-40B4-BE49-F238E27FC236}">
                <a16:creationId xmlns:a16="http://schemas.microsoft.com/office/drawing/2014/main" id="{82271247-091A-EC46-861F-B8C43B77E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3F072-471F-3642-89EE-500657BF929E}"/>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105134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3ED0-FF52-1D46-8748-2A89077879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4E998C-4A0D-314D-8664-CB06E1ED2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85D44-1F8F-F34A-8940-24D8B93A79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A84FC8-8357-C940-AB1D-C469BF2E1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02DDD5-347B-D749-877F-1DEA33F9F3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B33EA9-CB63-0048-9BE5-1F5C24D69407}"/>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8" name="Footer Placeholder 7">
            <a:extLst>
              <a:ext uri="{FF2B5EF4-FFF2-40B4-BE49-F238E27FC236}">
                <a16:creationId xmlns:a16="http://schemas.microsoft.com/office/drawing/2014/main" id="{5BAD0A2C-5BB8-324E-87B4-704DE44FF3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FA92D6-FC55-2349-BB2C-4FDB4EAD30EB}"/>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408978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7847-DF84-0D41-BD6F-0D26448FDF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FC196F-0E0F-A949-9A63-094ACE878FDE}"/>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4" name="Footer Placeholder 3">
            <a:extLst>
              <a:ext uri="{FF2B5EF4-FFF2-40B4-BE49-F238E27FC236}">
                <a16:creationId xmlns:a16="http://schemas.microsoft.com/office/drawing/2014/main" id="{CF5F3C5F-9FC1-7C40-9B87-37F83EA8D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6FC458-5BD8-414B-B6F6-D85ACAA0C557}"/>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153865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9C952B-AAC8-594B-82A8-7626A22C5370}"/>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3" name="Footer Placeholder 2">
            <a:extLst>
              <a:ext uri="{FF2B5EF4-FFF2-40B4-BE49-F238E27FC236}">
                <a16:creationId xmlns:a16="http://schemas.microsoft.com/office/drawing/2014/main" id="{524F2A0B-84D7-DB4B-87F4-85608D4DD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B8BA9-E30A-9145-ACC4-79736692C0A7}"/>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363239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772-C541-D847-A3C9-590F8D33A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E473A7-0D07-CB49-839E-DD1D3EBB4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1E8BF4-493B-7642-AE43-1560CA8A9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C0161-EEA8-7C41-8329-E707F1BA9E4A}"/>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6" name="Footer Placeholder 5">
            <a:extLst>
              <a:ext uri="{FF2B5EF4-FFF2-40B4-BE49-F238E27FC236}">
                <a16:creationId xmlns:a16="http://schemas.microsoft.com/office/drawing/2014/main" id="{D620DF4D-BE45-254D-ADA9-27C91D9C6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A6264-216A-4A4D-B2F7-89ACCF9F9147}"/>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29936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0271-EB30-474B-AA0E-19D1B5DE4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E7498-8E0C-4D43-9970-F6310A44D6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2187F-C976-AB4E-9004-934E82751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77D71-24E0-334D-9345-A6007AF88D3C}"/>
              </a:ext>
            </a:extLst>
          </p:cNvPr>
          <p:cNvSpPr>
            <a:spLocks noGrp="1"/>
          </p:cNvSpPr>
          <p:nvPr>
            <p:ph type="dt" sz="half" idx="10"/>
          </p:nvPr>
        </p:nvSpPr>
        <p:spPr/>
        <p:txBody>
          <a:bodyPr/>
          <a:lstStyle/>
          <a:p>
            <a:fld id="{93A17597-0ADF-BC45-B998-4C80A72A13CB}" type="datetimeFigureOut">
              <a:rPr lang="en-US" smtClean="0"/>
              <a:t>1/26/20</a:t>
            </a:fld>
            <a:endParaRPr lang="en-US"/>
          </a:p>
        </p:txBody>
      </p:sp>
      <p:sp>
        <p:nvSpPr>
          <p:cNvPr id="6" name="Footer Placeholder 5">
            <a:extLst>
              <a:ext uri="{FF2B5EF4-FFF2-40B4-BE49-F238E27FC236}">
                <a16:creationId xmlns:a16="http://schemas.microsoft.com/office/drawing/2014/main" id="{5C70A23D-1A57-C64E-B301-4848EF470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F211B-AAF0-264C-8620-0B28974500EE}"/>
              </a:ext>
            </a:extLst>
          </p:cNvPr>
          <p:cNvSpPr>
            <a:spLocks noGrp="1"/>
          </p:cNvSpPr>
          <p:nvPr>
            <p:ph type="sldNum" sz="quarter" idx="12"/>
          </p:nvPr>
        </p:nvSpPr>
        <p:spPr/>
        <p:txBody>
          <a:bodyPr/>
          <a:lstStyle/>
          <a:p>
            <a:fld id="{E6626E01-0D58-6E4C-BFD0-25700A6DFF7C}" type="slidenum">
              <a:rPr lang="en-US" smtClean="0"/>
              <a:t>‹#›</a:t>
            </a:fld>
            <a:endParaRPr lang="en-US"/>
          </a:p>
        </p:txBody>
      </p:sp>
    </p:spTree>
    <p:extLst>
      <p:ext uri="{BB962C8B-B14F-4D97-AF65-F5344CB8AC3E}">
        <p14:creationId xmlns:p14="http://schemas.microsoft.com/office/powerpoint/2010/main" val="317803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39F57-E334-A443-804B-B3A1A553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14EFBF-1529-A74E-B4F4-8FD3766C5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08A46-44DF-D14B-A050-E1764BE7C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17597-0ADF-BC45-B998-4C80A72A13CB}" type="datetimeFigureOut">
              <a:rPr lang="en-US" smtClean="0"/>
              <a:t>1/26/20</a:t>
            </a:fld>
            <a:endParaRPr lang="en-US"/>
          </a:p>
        </p:txBody>
      </p:sp>
      <p:sp>
        <p:nvSpPr>
          <p:cNvPr id="5" name="Footer Placeholder 4">
            <a:extLst>
              <a:ext uri="{FF2B5EF4-FFF2-40B4-BE49-F238E27FC236}">
                <a16:creationId xmlns:a16="http://schemas.microsoft.com/office/drawing/2014/main" id="{3D4A90D0-F9C9-3F4C-9E64-7E120990E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93C33-17DE-5749-A0FE-8C26502A5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26E01-0D58-6E4C-BFD0-25700A6DFF7C}" type="slidenum">
              <a:rPr lang="en-US" smtClean="0"/>
              <a:t>‹#›</a:t>
            </a:fld>
            <a:endParaRPr lang="en-US"/>
          </a:p>
        </p:txBody>
      </p:sp>
    </p:spTree>
    <p:extLst>
      <p:ext uri="{BB962C8B-B14F-4D97-AF65-F5344CB8AC3E}">
        <p14:creationId xmlns:p14="http://schemas.microsoft.com/office/powerpoint/2010/main" val="492775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88BD37-312F-604F-8F0B-66B61D14D07C}"/>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3600" dirty="0">
                <a:solidFill>
                  <a:schemeClr val="bg1"/>
                </a:solidFill>
                <a:latin typeface="Arial" panose="020B0604020202020204" pitchFamily="34" charset="0"/>
                <a:cs typeface="Arial" panose="020B0604020202020204" pitchFamily="34" charset="0"/>
              </a:rPr>
              <a:t>In this experiment, you will be spelling out the word “TABLET”</a:t>
            </a:r>
          </a:p>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(press any key to continue)</a:t>
            </a:r>
          </a:p>
        </p:txBody>
      </p:sp>
      <p:pic>
        <p:nvPicPr>
          <p:cNvPr id="2" name="Picture 1">
            <a:extLst>
              <a:ext uri="{FF2B5EF4-FFF2-40B4-BE49-F238E27FC236}">
                <a16:creationId xmlns:a16="http://schemas.microsoft.com/office/drawing/2014/main" id="{0568E78A-A32C-1541-A3BB-FDFAEB5FE94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9158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9412F6-C6EC-0043-A8D3-1D31F08AD19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3600" dirty="0">
                <a:solidFill>
                  <a:schemeClr val="bg1"/>
                </a:solidFill>
                <a:latin typeface="Arial" panose="020B0604020202020204" pitchFamily="34" charset="0"/>
                <a:cs typeface="Arial" panose="020B0604020202020204" pitchFamily="34" charset="0"/>
              </a:rPr>
              <a:t>Each sequence will start off with letters in squares, then the shape of letters will change to circles, and finally the shape will change back to squares.</a:t>
            </a:r>
          </a:p>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(press any key to continue)</a:t>
            </a:r>
          </a:p>
          <a:p>
            <a:pPr algn="ctr"/>
            <a:endParaRPr lang="en-US" sz="3600" dirty="0"/>
          </a:p>
        </p:txBody>
      </p:sp>
      <p:sp>
        <p:nvSpPr>
          <p:cNvPr id="4" name="Subtitle 2">
            <a:extLst>
              <a:ext uri="{FF2B5EF4-FFF2-40B4-BE49-F238E27FC236}">
                <a16:creationId xmlns:a16="http://schemas.microsoft.com/office/drawing/2014/main" id="{3CF28ADA-A680-B440-962A-482E4377CCDF}"/>
              </a:ext>
            </a:extLst>
          </p:cNvPr>
          <p:cNvSpPr txBox="1">
            <a:spLocks/>
          </p:cNvSpPr>
          <p:nvPr/>
        </p:nvSpPr>
        <p:spPr>
          <a:xfrm>
            <a:off x="3865606" y="4590149"/>
            <a:ext cx="4460789" cy="821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48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B9E9-8E8F-1649-82B4-C34DDD451D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4EF596-9076-4544-9323-E8D8D6BC9EC1}"/>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96ABEA75-E3BE-344C-9947-1C79DECEBD0A}"/>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You will first be answering whether the first letter in squares is the start of the word (a “T”).</a:t>
            </a:r>
            <a:br>
              <a:rPr lang="en-US" sz="3600" dirty="0">
                <a:solidFill>
                  <a:schemeClr val="bg1"/>
                </a:solidFill>
                <a:latin typeface="Arial" panose="020B0604020202020204" pitchFamily="34" charset="0"/>
                <a:cs typeface="Arial" panose="020B0604020202020204" pitchFamily="34" charset="0"/>
              </a:rPr>
            </a:br>
            <a:br>
              <a:rPr lang="en-US" sz="3600" dirty="0">
                <a:solidFill>
                  <a:schemeClr val="bg1"/>
                </a:solidFill>
                <a:latin typeface="Arial" panose="020B0604020202020204" pitchFamily="34" charset="0"/>
                <a:cs typeface="Arial" panose="020B0604020202020204" pitchFamily="34" charset="0"/>
              </a:rPr>
            </a:br>
            <a:r>
              <a:rPr lang="en-US" sz="3600" dirty="0">
                <a:solidFill>
                  <a:schemeClr val="bg1"/>
                </a:solidFill>
                <a:latin typeface="Arial" panose="020B0604020202020204" pitchFamily="34" charset="0"/>
                <a:cs typeface="Arial" panose="020B0604020202020204" pitchFamily="34" charset="0"/>
              </a:rPr>
              <a:t>You will then be answering whether the subsequent letter in squares consecutively follows the previous letter in the spelling of the word “TABLET”. If your first letter is a “T”, you expect the second letter in squares to be an “A”.</a:t>
            </a:r>
          </a:p>
          <a:p>
            <a:pPr algn="ctr"/>
            <a:endParaRPr lang="en-US" sz="3600" dirty="0">
              <a:solidFill>
                <a:schemeClr val="bg1"/>
              </a:solidFill>
              <a:latin typeface="Arial" panose="020B0604020202020204" pitchFamily="34" charset="0"/>
              <a:cs typeface="Arial" panose="020B0604020202020204" pitchFamily="34" charset="0"/>
            </a:endParaRPr>
          </a:p>
          <a:p>
            <a:pPr lvl="0" algn="ctr"/>
            <a:r>
              <a:rPr lang="en-US" sz="2400" dirty="0">
                <a:solidFill>
                  <a:prstClr val="white"/>
                </a:solidFill>
                <a:latin typeface="Arial" panose="020B0604020202020204" pitchFamily="34" charset="0"/>
                <a:cs typeface="Arial" panose="020B0604020202020204" pitchFamily="34" charset="0"/>
              </a:rPr>
              <a:t>(press any key to continue)</a:t>
            </a:r>
          </a:p>
          <a:p>
            <a:pPr algn="ct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742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E7C6D5-E4E5-BF49-ADA0-9ADC9FB49F6A}"/>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3600" dirty="0">
                <a:solidFill>
                  <a:schemeClr val="bg1"/>
                </a:solidFill>
                <a:latin typeface="Arial" panose="020B0604020202020204" pitchFamily="34" charset="0"/>
                <a:cs typeface="Arial" panose="020B0604020202020204" pitchFamily="34" charset="0"/>
              </a:rPr>
              <a:t>To answer yes, please press the ‘f’ key</a:t>
            </a:r>
            <a:br>
              <a:rPr lang="en-US" sz="3600" dirty="0">
                <a:solidFill>
                  <a:schemeClr val="bg1"/>
                </a:solidFill>
                <a:latin typeface="Arial" panose="020B0604020202020204" pitchFamily="34" charset="0"/>
                <a:cs typeface="Arial" panose="020B0604020202020204" pitchFamily="34" charset="0"/>
              </a:rPr>
            </a:br>
            <a:r>
              <a:rPr lang="en-US" sz="3600" dirty="0">
                <a:solidFill>
                  <a:schemeClr val="bg1"/>
                </a:solidFill>
                <a:latin typeface="Arial" panose="020B0604020202020204" pitchFamily="34" charset="0"/>
                <a:cs typeface="Arial" panose="020B0604020202020204" pitchFamily="34" charset="0"/>
              </a:rPr>
              <a:t>To answer no, please press the ‘j’ key</a:t>
            </a:r>
          </a:p>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(press any key to continue)</a:t>
            </a:r>
          </a:p>
          <a:p>
            <a:pPr algn="ctr"/>
            <a:endParaRPr lang="en-US" sz="3600" dirty="0"/>
          </a:p>
        </p:txBody>
      </p:sp>
      <p:sp>
        <p:nvSpPr>
          <p:cNvPr id="4" name="Subtitle 2">
            <a:extLst>
              <a:ext uri="{FF2B5EF4-FFF2-40B4-BE49-F238E27FC236}">
                <a16:creationId xmlns:a16="http://schemas.microsoft.com/office/drawing/2014/main" id="{24D2B137-BD6D-9B4B-B5EE-343A3EA36B66}"/>
              </a:ext>
            </a:extLst>
          </p:cNvPr>
          <p:cNvSpPr txBox="1">
            <a:spLocks/>
          </p:cNvSpPr>
          <p:nvPr/>
        </p:nvSpPr>
        <p:spPr>
          <a:xfrm>
            <a:off x="3865606" y="4234722"/>
            <a:ext cx="4460789" cy="551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260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A9A6A2-44BE-FC4A-BB7D-0B00D0108285}"/>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Similar to the squares task, when the shape changes to circles, you will be answering whether the first letter in circles is the start of the word “TABLET” (a “T”).</a:t>
            </a:r>
            <a:br>
              <a:rPr lang="en-US" sz="3600" dirty="0">
                <a:solidFill>
                  <a:schemeClr val="bg1"/>
                </a:solidFill>
                <a:latin typeface="Arial" panose="020B0604020202020204" pitchFamily="34" charset="0"/>
                <a:cs typeface="Arial" panose="020B0604020202020204" pitchFamily="34" charset="0"/>
              </a:rPr>
            </a:br>
            <a:br>
              <a:rPr lang="en-US" sz="3600" dirty="0">
                <a:solidFill>
                  <a:schemeClr val="bg1"/>
                </a:solidFill>
                <a:latin typeface="Arial" panose="020B0604020202020204" pitchFamily="34" charset="0"/>
                <a:cs typeface="Arial" panose="020B0604020202020204" pitchFamily="34" charset="0"/>
              </a:rPr>
            </a:br>
            <a:r>
              <a:rPr lang="en-US" sz="3600" dirty="0">
                <a:solidFill>
                  <a:schemeClr val="bg1"/>
                </a:solidFill>
                <a:latin typeface="Arial" panose="020B0604020202020204" pitchFamily="34" charset="0"/>
                <a:cs typeface="Arial" panose="020B0604020202020204" pitchFamily="34" charset="0"/>
              </a:rPr>
              <a:t>You will again be answering whether the subsequent letter in circles consecutively follows the previous circle in the spelling of the word “TABLET”</a:t>
            </a:r>
          </a:p>
          <a:p>
            <a:pPr algn="ctr"/>
            <a:endParaRPr lang="en-US" sz="3600" dirty="0">
              <a:solidFill>
                <a:schemeClr val="bg1"/>
              </a:solidFill>
              <a:latin typeface="Arial" panose="020B0604020202020204" pitchFamily="34" charset="0"/>
              <a:cs typeface="Arial" panose="020B0604020202020204" pitchFamily="34" charset="0"/>
            </a:endParaRPr>
          </a:p>
          <a:p>
            <a:pPr lvl="0" algn="ctr"/>
            <a:r>
              <a:rPr lang="en-US" sz="2400" dirty="0">
                <a:solidFill>
                  <a:prstClr val="white"/>
                </a:solidFill>
                <a:latin typeface="Arial" panose="020B0604020202020204" pitchFamily="34" charset="0"/>
                <a:cs typeface="Arial" panose="020B0604020202020204" pitchFamily="34" charset="0"/>
              </a:rPr>
              <a:t>(press any key to continue)</a:t>
            </a:r>
          </a:p>
          <a:p>
            <a:pPr algn="ct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91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782F-5EF9-0F41-AAD7-4E0517EA00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026DFA-3F24-334B-B539-84B76BB16B82}"/>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2EE934BB-0C1B-FC45-9D6B-3F715362D2C9}"/>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a:p>
            <a:pPr algn="ctr"/>
            <a:endParaRPr lang="en-US" sz="3600" dirty="0">
              <a:solidFill>
                <a:schemeClr val="bg1"/>
              </a:solidFill>
              <a:latin typeface="Arial" panose="020B0604020202020204" pitchFamily="34" charset="0"/>
              <a:cs typeface="Arial" panose="020B0604020202020204" pitchFamily="34" charset="0"/>
            </a:endParaRPr>
          </a:p>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3600" dirty="0">
                <a:solidFill>
                  <a:schemeClr val="bg1"/>
                </a:solidFill>
                <a:latin typeface="Arial" panose="020B0604020202020204" pitchFamily="34" charset="0"/>
                <a:cs typeface="Arial" panose="020B0604020202020204" pitchFamily="34" charset="0"/>
              </a:rPr>
              <a:t>When the shape changes back to squares, instead of answering whether the first letter in squares is a “T”, you will be resuming the squares task. This requires that you remember the last square letter before the shape change to circles.</a:t>
            </a:r>
          </a:p>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3600" dirty="0">
                <a:solidFill>
                  <a:schemeClr val="bg1"/>
                </a:solidFill>
                <a:latin typeface="Arial" panose="020B0604020202020204" pitchFamily="34" charset="0"/>
                <a:cs typeface="Arial" panose="020B0604020202020204" pitchFamily="34" charset="0"/>
              </a:rPr>
              <a:t>For example: if your last square letter before circles is an “A”, you will expect the letter in the return square to be a “B”. </a:t>
            </a:r>
          </a:p>
          <a:p>
            <a:pPr algn="ctr"/>
            <a:endParaRPr lang="en-US" sz="2400" dirty="0">
              <a:solidFill>
                <a:schemeClr val="bg1"/>
              </a:solidFill>
              <a:latin typeface="Arial" panose="020B0604020202020204" pitchFamily="34" charset="0"/>
              <a:cs typeface="Arial" panose="020B0604020202020204" pitchFamily="34" charset="0"/>
            </a:endParaRPr>
          </a:p>
          <a:p>
            <a:pPr lvl="0" algn="ctr"/>
            <a:r>
              <a:rPr lang="en-US" sz="2400" dirty="0">
                <a:solidFill>
                  <a:prstClr val="white"/>
                </a:solidFill>
                <a:latin typeface="Arial" panose="020B0604020202020204" pitchFamily="34" charset="0"/>
                <a:cs typeface="Arial" panose="020B0604020202020204" pitchFamily="34" charset="0"/>
              </a:rPr>
              <a:t>(press any key to continue)</a:t>
            </a:r>
          </a:p>
          <a:p>
            <a:pPr algn="ctr"/>
            <a:br>
              <a:rPr lang="en-US" sz="3600" dirty="0">
                <a:solidFill>
                  <a:schemeClr val="bg1"/>
                </a:solidFill>
                <a:latin typeface="Arial" panose="020B0604020202020204" pitchFamily="34" charset="0"/>
                <a:cs typeface="Arial" panose="020B0604020202020204" pitchFamily="34" charset="0"/>
              </a:rPr>
            </a:br>
            <a:br>
              <a:rPr lang="en-US" sz="3600" dirty="0">
                <a:solidFill>
                  <a:schemeClr val="bg1"/>
                </a:solidFill>
                <a:latin typeface="Arial" panose="020B0604020202020204" pitchFamily="34" charset="0"/>
                <a:cs typeface="Arial" panose="020B0604020202020204" pitchFamily="34" charset="0"/>
              </a:rPr>
            </a:b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74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3C9B-9F47-5C46-A27A-C49F2F0F8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851DAF-6629-D746-9F76-83319BF62C3B}"/>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E4ABD6A7-3D27-6240-BD05-008D9794BAC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requires you to remember your place in the primary square sequence while performing the circle task.</a:t>
            </a:r>
          </a:p>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3600" dirty="0">
                <a:solidFill>
                  <a:schemeClr val="bg1"/>
                </a:solidFill>
                <a:latin typeface="Arial" panose="020B0604020202020204" pitchFamily="34" charset="0"/>
                <a:cs typeface="Arial" panose="020B0604020202020204" pitchFamily="34" charset="0"/>
              </a:rPr>
              <a:t>You will then be answering whether the subsequent letters in squares consecutively follow the previous square letters in the spelling of the word “TABLET”</a:t>
            </a:r>
          </a:p>
          <a:p>
            <a:pPr algn="ctr"/>
            <a:endParaRPr lang="en-US" sz="2400" dirty="0">
              <a:solidFill>
                <a:schemeClr val="bg1"/>
              </a:solidFill>
              <a:latin typeface="Arial" panose="020B0604020202020204" pitchFamily="34" charset="0"/>
              <a:cs typeface="Arial" panose="020B0604020202020204" pitchFamily="34" charset="0"/>
            </a:endParaRPr>
          </a:p>
          <a:p>
            <a:pPr lvl="0" algn="ctr"/>
            <a:r>
              <a:rPr lang="en-US" sz="2400" dirty="0">
                <a:solidFill>
                  <a:prstClr val="white"/>
                </a:solidFill>
                <a:latin typeface="Arial" panose="020B0604020202020204" pitchFamily="34" charset="0"/>
                <a:cs typeface="Arial" panose="020B0604020202020204" pitchFamily="34" charset="0"/>
              </a:rPr>
              <a:t>(press any key to continue)</a:t>
            </a:r>
          </a:p>
          <a:p>
            <a:pPr algn="ct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73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3C9B-9F47-5C46-A27A-C49F2F0F813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A794910-08EA-AB40-B43C-E69107971C2D}"/>
              </a:ext>
            </a:extLst>
          </p:cNvPr>
          <p:cNvPicPr>
            <a:picLocks noGrp="1" noChangeAspect="1"/>
          </p:cNvPicPr>
          <p:nvPr>
            <p:ph idx="1"/>
          </p:nvPr>
        </p:nvPicPr>
        <p:blipFill>
          <a:blip r:embed="rId2"/>
          <a:stretch>
            <a:fillRect/>
          </a:stretch>
        </p:blipFill>
        <p:spPr>
          <a:xfrm>
            <a:off x="2228144" y="1825625"/>
            <a:ext cx="7735712" cy="4351338"/>
          </a:xfrm>
        </p:spPr>
      </p:pic>
      <p:sp>
        <p:nvSpPr>
          <p:cNvPr id="4" name="Rectangle 3">
            <a:extLst>
              <a:ext uri="{FF2B5EF4-FFF2-40B4-BE49-F238E27FC236}">
                <a16:creationId xmlns:a16="http://schemas.microsoft.com/office/drawing/2014/main" id="{E4ABD6A7-3D27-6240-BD05-008D9794BAC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a:p>
            <a:pPr algn="ctr"/>
            <a:r>
              <a:rPr lang="en-US" sz="2800" dirty="0">
                <a:solidFill>
                  <a:schemeClr val="bg1"/>
                </a:solidFill>
                <a:latin typeface="Arial" panose="020B0604020202020204" pitchFamily="34" charset="0"/>
                <a:cs typeface="Arial" panose="020B0604020202020204" pitchFamily="34" charset="0"/>
              </a:rPr>
              <a:t>After the block of trials, you will be asked to rate the stimulus that was on your leg during the task. You will answer whether the stimulus was painful by pressing ‘f’ to answer yes and ‘j’ to answer no. You will also be answering how intense and salient (how attention-grabbing) the stimulus was on a scale from 0 -10. Please use the left and right arrow keys to move along the intensity and salience scales.</a:t>
            </a:r>
          </a:p>
          <a:p>
            <a:pPr algn="ctr"/>
            <a:endParaRPr lang="en-US" sz="2800" dirty="0">
              <a:solidFill>
                <a:schemeClr val="bg1"/>
              </a:solidFill>
              <a:latin typeface="Arial" panose="020B0604020202020204" pitchFamily="34" charset="0"/>
              <a:cs typeface="Arial" panose="020B0604020202020204" pitchFamily="34" charset="0"/>
            </a:endParaRPr>
          </a:p>
          <a:p>
            <a:pPr algn="ctr"/>
            <a:r>
              <a:rPr lang="en-US" sz="2800" dirty="0">
                <a:solidFill>
                  <a:schemeClr val="bg1"/>
                </a:solidFill>
                <a:latin typeface="Arial" panose="020B0604020202020204" pitchFamily="34" charset="0"/>
                <a:cs typeface="Arial" panose="020B0604020202020204" pitchFamily="34" charset="0"/>
              </a:rPr>
              <a:t> You will be given ten seconds to rate each screen. </a:t>
            </a:r>
          </a:p>
          <a:p>
            <a:pPr algn="ctr"/>
            <a:endParaRPr lang="en-US" sz="2800" dirty="0">
              <a:solidFill>
                <a:schemeClr val="bg1"/>
              </a:solidFill>
              <a:latin typeface="Arial" panose="020B0604020202020204" pitchFamily="34" charset="0"/>
              <a:cs typeface="Arial" panose="020B0604020202020204" pitchFamily="34" charset="0"/>
            </a:endParaRPr>
          </a:p>
          <a:p>
            <a:pPr algn="ctr"/>
            <a:r>
              <a:rPr lang="en-US" sz="2800" dirty="0">
                <a:solidFill>
                  <a:schemeClr val="bg1"/>
                </a:solidFill>
                <a:latin typeface="Arial" panose="020B0604020202020204" pitchFamily="34" charset="0"/>
                <a:cs typeface="Arial" panose="020B0604020202020204" pitchFamily="34" charset="0"/>
              </a:rPr>
              <a:t>During the baseline (no stimulus) conditions you will still see rating screens, you can answer ‘no’ for the painful rating and leave these scales at zero.  </a:t>
            </a:r>
          </a:p>
          <a:p>
            <a:pPr algn="ctr"/>
            <a:endParaRPr lang="en-US" dirty="0">
              <a:solidFill>
                <a:schemeClr val="bg1"/>
              </a:solidFill>
              <a:latin typeface="Arial" panose="020B0604020202020204" pitchFamily="34" charset="0"/>
              <a:cs typeface="Arial" panose="020B0604020202020204" pitchFamily="34" charset="0"/>
            </a:endParaRPr>
          </a:p>
          <a:p>
            <a:pPr lvl="0" algn="ctr"/>
            <a:r>
              <a:rPr lang="en-US" dirty="0">
                <a:solidFill>
                  <a:prstClr val="white"/>
                </a:solidFill>
                <a:latin typeface="Arial" panose="020B0604020202020204" pitchFamily="34" charset="0"/>
                <a:cs typeface="Arial" panose="020B0604020202020204" pitchFamily="34" charset="0"/>
              </a:rPr>
              <a:t>(press any key to continue)</a:t>
            </a:r>
          </a:p>
          <a:p>
            <a:pPr algn="ct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067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AB336F-C74A-3A4B-8005-B9C087A8793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The task will now begin. </a:t>
            </a:r>
          </a:p>
          <a:p>
            <a:pPr algn="ctr"/>
            <a:r>
              <a:rPr lang="en-US" sz="3600" dirty="0">
                <a:solidFill>
                  <a:schemeClr val="bg1"/>
                </a:solidFill>
                <a:latin typeface="Arial" panose="020B0604020202020204" pitchFamily="34" charset="0"/>
                <a:cs typeface="Arial" panose="020B0604020202020204" pitchFamily="34" charset="0"/>
              </a:rPr>
              <a:t>Get Ready!</a:t>
            </a:r>
            <a:endParaRPr lang="en-US" sz="3600" dirty="0"/>
          </a:p>
        </p:txBody>
      </p:sp>
    </p:spTree>
    <p:extLst>
      <p:ext uri="{BB962C8B-B14F-4D97-AF65-F5344CB8AC3E}">
        <p14:creationId xmlns:p14="http://schemas.microsoft.com/office/powerpoint/2010/main" val="1589854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5887</TotalTime>
  <Words>521</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experiment, you will be spelling out the word “TABLET”</dc:title>
  <dc:creator>Georgia Hadjis</dc:creator>
  <cp:lastModifiedBy>Georgia Hadjis</cp:lastModifiedBy>
  <cp:revision>20</cp:revision>
  <dcterms:created xsi:type="dcterms:W3CDTF">2019-11-29T17:27:45Z</dcterms:created>
  <dcterms:modified xsi:type="dcterms:W3CDTF">2020-01-26T18:41:47Z</dcterms:modified>
</cp:coreProperties>
</file>