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7" r:id="rId4"/>
    <p:sldId id="281" r:id="rId5"/>
    <p:sldId id="260" r:id="rId6"/>
    <p:sldId id="261" r:id="rId7"/>
    <p:sldId id="28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5" r:id="rId16"/>
    <p:sldId id="296" r:id="rId17"/>
    <p:sldId id="279" r:id="rId18"/>
    <p:sldId id="278" r:id="rId19"/>
    <p:sldId id="274" r:id="rId20"/>
    <p:sldId id="262" r:id="rId21"/>
    <p:sldId id="269" r:id="rId22"/>
    <p:sldId id="275" r:id="rId23"/>
    <p:sldId id="276" r:id="rId24"/>
    <p:sldId id="277" r:id="rId25"/>
    <p:sldId id="263" r:id="rId26"/>
    <p:sldId id="266" r:id="rId27"/>
    <p:sldId id="268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Gravelsins" userId="5babd7c9d4b6b0bf" providerId="LiveId" clId="{27AE63B2-D09D-4D68-89D0-354BB1F11CA1}"/>
    <pc:docChg chg="custSel addSld modSld">
      <pc:chgData name="Laura Gravelsins" userId="5babd7c9d4b6b0bf" providerId="LiveId" clId="{27AE63B2-D09D-4D68-89D0-354BB1F11CA1}" dt="2020-01-08T20:13:07.671" v="383" actId="20577"/>
      <pc:docMkLst>
        <pc:docMk/>
      </pc:docMkLst>
      <pc:sldChg chg="modSp add">
        <pc:chgData name="Laura Gravelsins" userId="5babd7c9d4b6b0bf" providerId="LiveId" clId="{27AE63B2-D09D-4D68-89D0-354BB1F11CA1}" dt="2020-01-08T19:51:59.759" v="216" actId="20577"/>
        <pc:sldMkLst>
          <pc:docMk/>
          <pc:sldMk cId="3131206701" sldId="289"/>
        </pc:sldMkLst>
        <pc:spChg chg="mod">
          <ac:chgData name="Laura Gravelsins" userId="5babd7c9d4b6b0bf" providerId="LiveId" clId="{27AE63B2-D09D-4D68-89D0-354BB1F11CA1}" dt="2020-01-08T19:51:59.759" v="216" actId="20577"/>
          <ac:spMkLst>
            <pc:docMk/>
            <pc:sldMk cId="3131206701" sldId="289"/>
            <ac:spMk id="3" creationId="{00000000-0000-0000-0000-000000000000}"/>
          </ac:spMkLst>
        </pc:spChg>
      </pc:sldChg>
      <pc:sldChg chg="modSp add">
        <pc:chgData name="Laura Gravelsins" userId="5babd7c9d4b6b0bf" providerId="LiveId" clId="{27AE63B2-D09D-4D68-89D0-354BB1F11CA1}" dt="2020-01-08T20:12:54.190" v="377" actId="27636"/>
        <pc:sldMkLst>
          <pc:docMk/>
          <pc:sldMk cId="4026881372" sldId="290"/>
        </pc:sldMkLst>
        <pc:spChg chg="mod">
          <ac:chgData name="Laura Gravelsins" userId="5babd7c9d4b6b0bf" providerId="LiveId" clId="{27AE63B2-D09D-4D68-89D0-354BB1F11CA1}" dt="2020-01-08T20:12:54.190" v="377" actId="27636"/>
          <ac:spMkLst>
            <pc:docMk/>
            <pc:sldMk cId="4026881372" sldId="290"/>
            <ac:spMk id="3" creationId="{00000000-0000-0000-0000-000000000000}"/>
          </ac:spMkLst>
        </pc:spChg>
      </pc:sldChg>
      <pc:sldChg chg="modSp add">
        <pc:chgData name="Laura Gravelsins" userId="5babd7c9d4b6b0bf" providerId="LiveId" clId="{27AE63B2-D09D-4D68-89D0-354BB1F11CA1}" dt="2020-01-08T20:13:03.610" v="381" actId="20577"/>
        <pc:sldMkLst>
          <pc:docMk/>
          <pc:sldMk cId="2561521800" sldId="291"/>
        </pc:sldMkLst>
        <pc:spChg chg="mod">
          <ac:chgData name="Laura Gravelsins" userId="5babd7c9d4b6b0bf" providerId="LiveId" clId="{27AE63B2-D09D-4D68-89D0-354BB1F11CA1}" dt="2020-01-08T20:13:03.610" v="381" actId="20577"/>
          <ac:spMkLst>
            <pc:docMk/>
            <pc:sldMk cId="2561521800" sldId="291"/>
            <ac:spMk id="3" creationId="{00000000-0000-0000-0000-000000000000}"/>
          </ac:spMkLst>
        </pc:spChg>
      </pc:sldChg>
      <pc:sldChg chg="modSp add">
        <pc:chgData name="Laura Gravelsins" userId="5babd7c9d4b6b0bf" providerId="LiveId" clId="{27AE63B2-D09D-4D68-89D0-354BB1F11CA1}" dt="2020-01-08T20:13:07.671" v="383" actId="20577"/>
        <pc:sldMkLst>
          <pc:docMk/>
          <pc:sldMk cId="3367127283" sldId="292"/>
        </pc:sldMkLst>
        <pc:spChg chg="mod">
          <ac:chgData name="Laura Gravelsins" userId="5babd7c9d4b6b0bf" providerId="LiveId" clId="{27AE63B2-D09D-4D68-89D0-354BB1F11CA1}" dt="2020-01-08T20:13:07.671" v="383" actId="20577"/>
          <ac:spMkLst>
            <pc:docMk/>
            <pc:sldMk cId="3367127283" sldId="292"/>
            <ac:spMk id="3" creationId="{00000000-0000-0000-0000-000000000000}"/>
          </ac:spMkLst>
        </pc:spChg>
      </pc:sldChg>
    </pc:docChg>
  </pc:docChgLst>
  <pc:docChgLst>
    <pc:chgData name="Laura Gravelsins" userId="5babd7c9d4b6b0bf" providerId="LiveId" clId="{F7F1AB6C-77BE-411D-8C6E-3A99694A972B}"/>
    <pc:docChg chg="custSel addSld modSld">
      <pc:chgData name="Laura Gravelsins" userId="5babd7c9d4b6b0bf" providerId="LiveId" clId="{F7F1AB6C-77BE-411D-8C6E-3A99694A972B}" dt="2020-01-10T19:06:11.754" v="1084" actId="20577"/>
      <pc:docMkLst>
        <pc:docMk/>
      </pc:docMkLst>
      <pc:sldChg chg="addSp delSp">
        <pc:chgData name="Laura Gravelsins" userId="5babd7c9d4b6b0bf" providerId="LiveId" clId="{F7F1AB6C-77BE-411D-8C6E-3A99694A972B}" dt="2020-01-09T17:33:07.243" v="1"/>
        <pc:sldMkLst>
          <pc:docMk/>
          <pc:sldMk cId="3367127283" sldId="292"/>
        </pc:sldMkLst>
        <pc:spChg chg="add del">
          <ac:chgData name="Laura Gravelsins" userId="5babd7c9d4b6b0bf" providerId="LiveId" clId="{F7F1AB6C-77BE-411D-8C6E-3A99694A972B}" dt="2020-01-09T17:33:07.243" v="1"/>
          <ac:spMkLst>
            <pc:docMk/>
            <pc:sldMk cId="3367127283" sldId="292"/>
            <ac:spMk id="2" creationId="{ABB6CCFB-ECC6-45BE-80C7-6283629E895E}"/>
          </ac:spMkLst>
        </pc:spChg>
      </pc:sldChg>
      <pc:sldChg chg="modSp add">
        <pc:chgData name="Laura Gravelsins" userId="5babd7c9d4b6b0bf" providerId="LiveId" clId="{F7F1AB6C-77BE-411D-8C6E-3A99694A972B}" dt="2020-01-09T17:52:30.483" v="814" actId="20577"/>
        <pc:sldMkLst>
          <pc:docMk/>
          <pc:sldMk cId="534217542" sldId="293"/>
        </pc:sldMkLst>
        <pc:spChg chg="mod">
          <ac:chgData name="Laura Gravelsins" userId="5babd7c9d4b6b0bf" providerId="LiveId" clId="{F7F1AB6C-77BE-411D-8C6E-3A99694A972B}" dt="2020-01-09T17:52:30.483" v="814" actId="20577"/>
          <ac:spMkLst>
            <pc:docMk/>
            <pc:sldMk cId="534217542" sldId="293"/>
            <ac:spMk id="3" creationId="{00000000-0000-0000-0000-000000000000}"/>
          </ac:spMkLst>
        </pc:spChg>
      </pc:sldChg>
      <pc:sldChg chg="modSp add">
        <pc:chgData name="Laura Gravelsins" userId="5babd7c9d4b6b0bf" providerId="LiveId" clId="{F7F1AB6C-77BE-411D-8C6E-3A99694A972B}" dt="2020-01-09T17:34:15.431" v="8" actId="21"/>
        <pc:sldMkLst>
          <pc:docMk/>
          <pc:sldMk cId="789130333" sldId="294"/>
        </pc:sldMkLst>
        <pc:spChg chg="mod">
          <ac:chgData name="Laura Gravelsins" userId="5babd7c9d4b6b0bf" providerId="LiveId" clId="{F7F1AB6C-77BE-411D-8C6E-3A99694A972B}" dt="2020-01-09T17:34:15.431" v="8" actId="21"/>
          <ac:spMkLst>
            <pc:docMk/>
            <pc:sldMk cId="789130333" sldId="294"/>
            <ac:spMk id="3" creationId="{E8ED32FE-FE4A-4757-994F-293BAAA27FE7}"/>
          </ac:spMkLst>
        </pc:spChg>
      </pc:sldChg>
      <pc:sldChg chg="modSp add">
        <pc:chgData name="Laura Gravelsins" userId="5babd7c9d4b6b0bf" providerId="LiveId" clId="{F7F1AB6C-77BE-411D-8C6E-3A99694A972B}" dt="2020-01-09T17:53:55.809" v="873" actId="122"/>
        <pc:sldMkLst>
          <pc:docMk/>
          <pc:sldMk cId="794677384" sldId="295"/>
        </pc:sldMkLst>
        <pc:spChg chg="mod">
          <ac:chgData name="Laura Gravelsins" userId="5babd7c9d4b6b0bf" providerId="LiveId" clId="{F7F1AB6C-77BE-411D-8C6E-3A99694A972B}" dt="2020-01-09T17:53:55.809" v="873" actId="122"/>
          <ac:spMkLst>
            <pc:docMk/>
            <pc:sldMk cId="794677384" sldId="295"/>
            <ac:spMk id="3" creationId="{00000000-0000-0000-0000-000000000000}"/>
          </ac:spMkLst>
        </pc:spChg>
      </pc:sldChg>
      <pc:sldChg chg="modSp add">
        <pc:chgData name="Laura Gravelsins" userId="5babd7c9d4b6b0bf" providerId="LiveId" clId="{F7F1AB6C-77BE-411D-8C6E-3A99694A972B}" dt="2020-01-10T19:06:11.754" v="1084" actId="20577"/>
        <pc:sldMkLst>
          <pc:docMk/>
          <pc:sldMk cId="1416604405" sldId="296"/>
        </pc:sldMkLst>
        <pc:spChg chg="mod">
          <ac:chgData name="Laura Gravelsins" userId="5babd7c9d4b6b0bf" providerId="LiveId" clId="{F7F1AB6C-77BE-411D-8C6E-3A99694A972B}" dt="2020-01-10T19:06:11.754" v="1084" actId="20577"/>
          <ac:spMkLst>
            <pc:docMk/>
            <pc:sldMk cId="1416604405" sldId="29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618F-EEF2-4316-80C3-2C9FEA08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B6A6-FDA1-409A-9F35-E0B5C4C4E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F8B37-DD70-4523-BAC4-F403973C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EFEE-1F84-45FF-A50B-4E0A838D7C4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2008-C11E-4A92-BFF4-071C234C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958C-5F7E-45A9-8415-148119C2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A06-C658-4283-A464-A166C050A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14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8A42-359F-487A-A33F-3FF6DB50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ACE1C-4688-4DE1-A9AA-E1B43E7BE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0ABC2-257C-4A79-B9EE-C64F8790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EFEE-1F84-45FF-A50B-4E0A838D7C4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D609-9937-4BFF-86A9-F0A5D8C0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8F912-4169-41AF-AD1E-5405E86A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A06-C658-4283-A464-A166C050A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3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223F6-F6FB-4628-A6AD-1C76F6603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8B8D3-93E6-4A3B-BE3A-F7A3E53F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49BA-D98A-4C41-A68D-5F5E1690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EFEE-1F84-45FF-A50B-4E0A838D7C4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5C3A-C9A3-441B-AD8B-81D95539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09040-6AB0-45A2-BADB-47B572DD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A06-C658-4283-A464-A166C050A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21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EFEF-E59F-4716-9CB8-17FA9F8D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9667-1D87-4CEC-B38D-D9CA75D2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10868-39B5-46FD-A791-E672AE47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EFEE-1F84-45FF-A50B-4E0A838D7C4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A2D8-8D4A-42AF-B28D-C44FA973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B77A-E236-4FB0-9C23-93C9F96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A06-C658-4283-A464-A166C050A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62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C604-74EC-4F40-AB18-67B712A3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370A9-8C1A-4B88-8448-668D62EE3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E5735-CC14-4817-9AD5-51BDF5B8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EFEE-1F84-45FF-A50B-4E0A838D7C4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B6080-92FC-47B5-8266-5DD19C25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CE0C7-C33D-4327-AC4D-A3FEA4E2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A06-C658-4283-A464-A166C050A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2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8A29-D422-48E0-8898-A28F2B9D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8FF8-6E03-4191-A938-B8D639830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52DE0-4FD4-4680-9BCC-B95C98D4E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91DE2-CBE6-4558-9E9B-E75FD1EF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EFEE-1F84-45FF-A50B-4E0A838D7C4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F195A-0A16-4614-BC7F-3819E21E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7EACC-D521-46F6-8EFA-B16B4DA2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A06-C658-4283-A464-A166C050A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9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4C6D-AD1E-472B-BF00-19565C50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2B4D0-67E0-45FD-AE72-4257A6327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6C577-0C8E-4D40-BE57-DAE03CA40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CD860-A791-4407-8AA6-678AA8ABF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F5B3C-4E01-485A-AE11-9E80C178F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84F5A-CFAA-4C77-B9DD-6654FA2F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EFEE-1F84-45FF-A50B-4E0A838D7C4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A203F-BD2D-446D-9510-7D372DF9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F15BB-9AF7-43ED-B3CF-B1C6DB10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A06-C658-4283-A464-A166C050A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94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6ADF-A50F-401E-B2D3-DE21056C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DC817-0892-4B9E-99E4-06B1145B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EFEE-1F84-45FF-A50B-4E0A838D7C4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B82AB-F349-45A0-8533-CC9AB6DF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E238A-3BB6-465A-8B57-1E6B364E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A06-C658-4283-A464-A166C050A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2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4B90A-E5E0-4BE3-8E84-BB6B6827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EFEE-1F84-45FF-A50B-4E0A838D7C4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9CA3-41A3-4CB0-B385-939F7E11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BE30-6A68-44C6-8EE3-D6E76A27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A06-C658-4283-A464-A166C050A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2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2791-9B6D-46CC-8B9B-0A11E2D0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714C-AD0A-4977-86D1-15682BEE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C73DC-0CE1-43DE-AB21-71B89977E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9A30F-0AB6-4E4D-88D6-928E1610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EFEE-1F84-45FF-A50B-4E0A838D7C4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BF2AC-F4BF-4F60-9C89-AB8EA719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CEB3-D625-4098-86F6-EF50E9E1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A06-C658-4283-A464-A166C050A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41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8CC9-086B-4D5B-9E86-2C7D5E92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5580D-66ED-428C-93D4-81184DFD6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7B69-77DB-4186-AB7E-EB331FAEE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0DA2C-9C48-442B-84AF-B6A0CF45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EFEE-1F84-45FF-A50B-4E0A838D7C4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D32A9-716C-40CE-BC05-410DC58E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635EB-0EA1-473E-A7A0-A0A99667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A06-C658-4283-A464-A166C050A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42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F82BF-46D2-4CD6-A757-3D3AD324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97F16-6E9F-4E06-99E1-C3BF7AC1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C1FE3-BAA8-4844-9196-D4BCE312B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EFEE-1F84-45FF-A50B-4E0A838D7C4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B609-1D85-4346-B7D6-0F54AB453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3333-F897-4D1E-8200-2C508F543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CA06-C658-4283-A464-A166C050A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1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653"/>
            <a:ext cx="10515600" cy="5258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Welcome! </a:t>
            </a:r>
            <a:r>
              <a:rPr lang="en-CA" dirty="0"/>
              <a:t>In this task you will be presented with a series of letters appearing one after another in the centre of the computer screen.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be asked to complete three different versions of this task, the </a:t>
            </a:r>
            <a:r>
              <a:rPr lang="en-US" dirty="0">
                <a:solidFill>
                  <a:srgbClr val="FF0000"/>
                </a:solidFill>
              </a:rPr>
              <a:t>1-back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2-back</a:t>
            </a:r>
            <a:r>
              <a:rPr lang="en-US" dirty="0"/>
              <a:t>, and</a:t>
            </a:r>
            <a:r>
              <a:rPr lang="en-US" dirty="0">
                <a:solidFill>
                  <a:srgbClr val="FF0000"/>
                </a:solidFill>
              </a:rPr>
              <a:t> 3-back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next few slides will provide you with instructions on how to complete each version of this task.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Press 1 to continue. </a:t>
            </a:r>
            <a:endParaRPr lang="en-CA" b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9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3202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CA" sz="5800" dirty="0"/>
              <a:t>Congratulations! You have finished the practice portion. Please inform the experimenter.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120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3202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CA" sz="5800" dirty="0"/>
              <a:t>Would you like to repeat 1-back practice? </a:t>
            </a:r>
          </a:p>
          <a:p>
            <a:pPr marL="0" indent="0" algn="ctr">
              <a:buNone/>
            </a:pPr>
            <a:endParaRPr lang="en-CA" sz="5800" dirty="0"/>
          </a:p>
          <a:p>
            <a:pPr marL="0" indent="0" algn="ctr">
              <a:buNone/>
            </a:pPr>
            <a:r>
              <a:rPr lang="en-CA" sz="5800" dirty="0"/>
              <a:t>Press the ‘y’ key for YES </a:t>
            </a:r>
          </a:p>
          <a:p>
            <a:pPr marL="0" indent="0" algn="ctr">
              <a:buNone/>
            </a:pPr>
            <a:r>
              <a:rPr lang="en-CA" sz="5800" dirty="0"/>
              <a:t>Press the ‘n’ key for NO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688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3202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CA" sz="5800" dirty="0"/>
              <a:t>Would you like to repeat 2-back practice? </a:t>
            </a:r>
          </a:p>
          <a:p>
            <a:pPr marL="0" indent="0" algn="ctr">
              <a:buNone/>
            </a:pPr>
            <a:endParaRPr lang="en-CA" sz="5800" dirty="0"/>
          </a:p>
          <a:p>
            <a:pPr marL="0" indent="0" algn="ctr">
              <a:buNone/>
            </a:pPr>
            <a:r>
              <a:rPr lang="en-CA" sz="5800" dirty="0"/>
              <a:t>Press the ‘y’ key for YES </a:t>
            </a:r>
          </a:p>
          <a:p>
            <a:pPr marL="0" indent="0" algn="ctr">
              <a:buNone/>
            </a:pPr>
            <a:r>
              <a:rPr lang="en-CA" sz="5800" dirty="0"/>
              <a:t>Press the ‘n’ key for NO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152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3202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CA" sz="5800" dirty="0"/>
              <a:t>Would you like to repeat 3-back practice? </a:t>
            </a:r>
          </a:p>
          <a:p>
            <a:pPr marL="0" indent="0" algn="ctr">
              <a:buNone/>
            </a:pPr>
            <a:endParaRPr lang="en-CA" sz="5800" dirty="0"/>
          </a:p>
          <a:p>
            <a:pPr marL="0" indent="0" algn="ctr">
              <a:buNone/>
            </a:pPr>
            <a:r>
              <a:rPr lang="en-CA" sz="5800" dirty="0"/>
              <a:t>Press the ‘y’ key for YES </a:t>
            </a:r>
          </a:p>
          <a:p>
            <a:pPr marL="0" indent="0" algn="ctr">
              <a:buNone/>
            </a:pPr>
            <a:r>
              <a:rPr lang="en-CA" sz="5800" dirty="0"/>
              <a:t>Press the ‘n’ key for NO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712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7395"/>
            <a:ext cx="10515600" cy="5089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dirty="0"/>
              <a:t>You have completed the practice session and will now start the real task. </a:t>
            </a:r>
          </a:p>
          <a:p>
            <a:pPr marL="0" indent="0" algn="ctr">
              <a:buNone/>
            </a:pPr>
            <a:endParaRPr lang="en-CA" sz="4000" dirty="0"/>
          </a:p>
          <a:p>
            <a:pPr marL="0" indent="0" algn="ctr">
              <a:buNone/>
            </a:pPr>
            <a:r>
              <a:rPr lang="en-CA" sz="4000" dirty="0"/>
              <a:t>If the task is not entirely clear to you, please tell the experimenter now. </a:t>
            </a:r>
          </a:p>
          <a:p>
            <a:pPr marL="0" indent="0" algn="ctr">
              <a:buNone/>
            </a:pPr>
            <a:endParaRPr lang="en-CA" sz="4000" dirty="0"/>
          </a:p>
          <a:p>
            <a:pPr marL="0" indent="0" algn="ctr">
              <a:buNone/>
            </a:pPr>
            <a:r>
              <a:rPr lang="en-CA" sz="4000" u="sng" dirty="0"/>
              <a:t>If you do not have any questions, press 1</a:t>
            </a:r>
            <a:r>
              <a:rPr lang="en-CA" sz="4000" dirty="0"/>
              <a:t>. 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421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409575"/>
            <a:ext cx="10963274" cy="61055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sz="3900" dirty="0"/>
              <a:t>During the experiment, you will do the same tasks you have practiced (the 1-, 2-, and 3-back) multiple times for a total of ~15 minutes. </a:t>
            </a:r>
          </a:p>
          <a:p>
            <a:pPr marL="0" indent="0" algn="ctr">
              <a:buNone/>
            </a:pPr>
            <a:endParaRPr lang="en-CA" sz="3900" dirty="0"/>
          </a:p>
          <a:p>
            <a:pPr marL="0" indent="0" algn="ctr">
              <a:buNone/>
            </a:pPr>
            <a:r>
              <a:rPr lang="en-CA" sz="3900" dirty="0"/>
              <a:t>However, you will </a:t>
            </a:r>
            <a:r>
              <a:rPr lang="en-CA" sz="3900" b="1" dirty="0"/>
              <a:t>NOT</a:t>
            </a:r>
            <a:r>
              <a:rPr lang="en-CA" sz="3900" dirty="0"/>
              <a:t> receive feedback on your performance. </a:t>
            </a:r>
          </a:p>
          <a:p>
            <a:pPr marL="0" indent="0" algn="ctr">
              <a:buNone/>
            </a:pPr>
            <a:endParaRPr lang="en-CA" sz="3900" dirty="0"/>
          </a:p>
          <a:p>
            <a:pPr marL="0" indent="0" algn="ctr">
              <a:buNone/>
            </a:pPr>
            <a:r>
              <a:rPr lang="en-CA" sz="3900" dirty="0"/>
              <a:t>Remember, </a:t>
            </a:r>
            <a:r>
              <a:rPr lang="en-CA" sz="3900" dirty="0">
                <a:solidFill>
                  <a:srgbClr val="FF0000"/>
                </a:solidFill>
              </a:rPr>
              <a:t>the letters are only presented for a brief period of time. </a:t>
            </a:r>
            <a:r>
              <a:rPr lang="en-CA" sz="3900" dirty="0"/>
              <a:t>Please try to work as quickly and accurately as possible. </a:t>
            </a:r>
            <a:br>
              <a:rPr lang="en-CA" sz="3900" dirty="0"/>
            </a:br>
            <a:endParaRPr lang="en-CA" sz="3900" dirty="0"/>
          </a:p>
          <a:p>
            <a:pPr marL="0" indent="0" algn="ctr">
              <a:buNone/>
            </a:pPr>
            <a:r>
              <a:rPr lang="en-US" sz="3900" u="sng" dirty="0"/>
              <a:t>If you have no questions, press 1 to start the task. </a:t>
            </a:r>
            <a:endParaRPr lang="en-CA" sz="3900" u="sng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467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3202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CA" sz="5800" dirty="0"/>
              <a:t>Thank you so much for your participation! You have finished the task. Please inform </a:t>
            </a:r>
            <a:r>
              <a:rPr lang="en-CA" sz="5800"/>
              <a:t>the experimenter.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60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Do not include slides beyond this 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182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Would you like to repeat the practice? </a:t>
            </a:r>
          </a:p>
          <a:p>
            <a:pPr marL="0" indent="0">
              <a:buNone/>
            </a:pPr>
            <a:endParaRPr lang="en-CA" dirty="0"/>
          </a:p>
          <a:p>
            <a:pPr algn="ctr"/>
            <a:r>
              <a:rPr lang="en-CA" dirty="0"/>
              <a:t>Press the ‘Y’ key for “yes” </a:t>
            </a:r>
          </a:p>
          <a:p>
            <a:pPr algn="ctr"/>
            <a:r>
              <a:rPr lang="en-CA" dirty="0"/>
              <a:t>Press the ‘N’ key for “no”</a:t>
            </a:r>
          </a:p>
        </p:txBody>
      </p:sp>
    </p:spTree>
    <p:extLst>
      <p:ext uri="{BB962C8B-B14F-4D97-AF65-F5344CB8AC3E}">
        <p14:creationId xmlns:p14="http://schemas.microsoft.com/office/powerpoint/2010/main" val="31235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test do: a </a:t>
            </a:r>
            <a:r>
              <a:rPr lang="en-US" dirty="0">
                <a:solidFill>
                  <a:srgbClr val="FF0000"/>
                </a:solidFill>
              </a:rPr>
              <a:t>2-back</a:t>
            </a:r>
            <a:r>
              <a:rPr lang="en-US" dirty="0"/>
              <a:t>. 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Press the </a:t>
            </a:r>
            <a:r>
              <a:rPr lang="en-US" dirty="0">
                <a:solidFill>
                  <a:srgbClr val="FF0000"/>
                </a:solidFill>
              </a:rPr>
              <a:t>‘J’ key </a:t>
            </a:r>
            <a:r>
              <a:rPr lang="en-US" dirty="0"/>
              <a:t>each time the current letter is exactly the same as the one presented before the last (i.e. 2 positions back in the sequence).</a:t>
            </a:r>
          </a:p>
          <a:p>
            <a:r>
              <a:rPr lang="en-US" dirty="0"/>
              <a:t>Otherwise, press the </a:t>
            </a:r>
            <a:r>
              <a:rPr lang="en-US" dirty="0">
                <a:solidFill>
                  <a:srgbClr val="FF0000"/>
                </a:solidFill>
              </a:rPr>
              <a:t>‘K’ key </a:t>
            </a:r>
            <a:r>
              <a:rPr lang="en-US" dirty="0"/>
              <a:t>.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Press the SPACEBAR to start</a:t>
            </a:r>
            <a:endParaRPr lang="en-CA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05" t="60588" r="28194" b="8095"/>
          <a:stretch/>
        </p:blipFill>
        <p:spPr>
          <a:xfrm>
            <a:off x="2518612" y="3248526"/>
            <a:ext cx="6136104" cy="20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458"/>
            <a:ext cx="10515600" cy="1325563"/>
          </a:xfrm>
        </p:spPr>
        <p:txBody>
          <a:bodyPr/>
          <a:lstStyle/>
          <a:p>
            <a:r>
              <a:rPr lang="en-US" b="1" dirty="0"/>
              <a:t>1-back 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371"/>
            <a:ext cx="10515600" cy="5269831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If you are asked to do a </a:t>
            </a:r>
            <a:r>
              <a:rPr lang="en-US" sz="3100" dirty="0">
                <a:solidFill>
                  <a:srgbClr val="FF0000"/>
                </a:solidFill>
              </a:rPr>
              <a:t>1-back</a:t>
            </a:r>
            <a:r>
              <a:rPr lang="en-US" sz="3100" dirty="0"/>
              <a:t>, press the </a:t>
            </a:r>
            <a:r>
              <a:rPr lang="en-US" sz="3100" dirty="0">
                <a:solidFill>
                  <a:srgbClr val="FF0000"/>
                </a:solidFill>
              </a:rPr>
              <a:t>‘J’ key </a:t>
            </a:r>
            <a:r>
              <a:rPr lang="en-US" sz="3100" dirty="0"/>
              <a:t>each time the current letter is exactly the same as the one presented before (i.e. 1 position back in the sequence).</a:t>
            </a:r>
          </a:p>
          <a:p>
            <a:r>
              <a:rPr lang="en-US" sz="3100" dirty="0"/>
              <a:t>Otherwise, press the </a:t>
            </a:r>
            <a:r>
              <a:rPr lang="en-US" sz="3100" dirty="0">
                <a:solidFill>
                  <a:srgbClr val="FF0000"/>
                </a:solidFill>
              </a:rPr>
              <a:t>‘F’ key</a:t>
            </a:r>
            <a:r>
              <a:rPr lang="en-US" sz="3100" dirty="0"/>
              <a:t>.</a:t>
            </a:r>
            <a:endParaRPr lang="en-CA" sz="31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sz="3400" u="sng" dirty="0"/>
          </a:p>
          <a:p>
            <a:pPr marL="0" indent="0">
              <a:buNone/>
            </a:pPr>
            <a:r>
              <a:rPr lang="en-US" sz="3400" b="1" u="sng" dirty="0"/>
              <a:t>If you understand these instructions, please press 1 to continue. </a:t>
            </a:r>
            <a:endParaRPr lang="en-CA" sz="3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0CE90-0A99-4664-B57A-242E634E9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3" t="48472" r="6875" b="2222"/>
          <a:stretch/>
        </p:blipFill>
        <p:spPr>
          <a:xfrm>
            <a:off x="1343025" y="2228598"/>
            <a:ext cx="10001250" cy="33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64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7395"/>
            <a:ext cx="10515600" cy="508956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Now you are done the practice session. Unless you have questions about the task, we will start with the real task. </a:t>
            </a:r>
          </a:p>
          <a:p>
            <a:r>
              <a:rPr lang="en-CA" dirty="0"/>
              <a:t>If you need more information about the task or the procedure is not entirely clear to you, please tell the experimenter now.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During the test, you will do the same tasks that you have practiced (the 0-, 1-, and 2-back) multiple times.</a:t>
            </a:r>
          </a:p>
          <a:p>
            <a:r>
              <a:rPr lang="en-CA" dirty="0"/>
              <a:t>The test will last approximately 25 minutes. </a:t>
            </a:r>
          </a:p>
          <a:p>
            <a:r>
              <a:rPr lang="en-CA" dirty="0"/>
              <a:t>This time you will NOT receive feedback on your performance. </a:t>
            </a:r>
          </a:p>
          <a:p>
            <a:r>
              <a:rPr lang="en-US" dirty="0"/>
              <a:t>You are allowed to take a break___________________. </a:t>
            </a:r>
            <a:endParaRPr lang="en-CA" dirty="0"/>
          </a:p>
          <a:p>
            <a:r>
              <a:rPr lang="en-CA" dirty="0"/>
              <a:t>Please try to work as accurately as possible.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US" u="sng" dirty="0"/>
              <a:t>Press the SPACEBAR to proceed to the next slide. </a:t>
            </a:r>
            <a:endParaRPr lang="en-CA" u="sng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6573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49256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FF0000"/>
                </a:solidFill>
              </a:rPr>
              <a:t>ACTUAL N-BACK TASK </a:t>
            </a:r>
          </a:p>
          <a:p>
            <a:pPr marL="0" indent="0" algn="ctr">
              <a:buNone/>
            </a:pPr>
            <a:r>
              <a:rPr lang="en-CA" dirty="0"/>
              <a:t>You will </a:t>
            </a:r>
            <a:r>
              <a:rPr lang="en-CA" u="sng" dirty="0"/>
              <a:t>NOT</a:t>
            </a:r>
            <a:r>
              <a:rPr lang="en-CA" dirty="0"/>
              <a:t> receive feedback on your performance.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next slide will provide you with further instructions.</a:t>
            </a:r>
            <a:endParaRPr lang="en-CA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Press the SPACEBAR to proceed to the next slide. </a:t>
            </a:r>
            <a:endParaRPr lang="en-CA" u="sng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561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test do: a </a:t>
            </a:r>
            <a:r>
              <a:rPr lang="en-US" dirty="0">
                <a:solidFill>
                  <a:srgbClr val="FF0000"/>
                </a:solidFill>
              </a:rPr>
              <a:t>0-back</a:t>
            </a:r>
            <a:r>
              <a:rPr lang="en-US" dirty="0"/>
              <a:t>. 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Press the </a:t>
            </a:r>
            <a:r>
              <a:rPr lang="en-US" dirty="0">
                <a:solidFill>
                  <a:srgbClr val="FF0000"/>
                </a:solidFill>
              </a:rPr>
              <a:t>‘J’ key </a:t>
            </a:r>
            <a:r>
              <a:rPr lang="en-US" dirty="0"/>
              <a:t>if the current letter is an </a:t>
            </a:r>
            <a:r>
              <a:rPr lang="en-US" dirty="0">
                <a:solidFill>
                  <a:srgbClr val="FF0000"/>
                </a:solidFill>
              </a:rPr>
              <a:t>‘X’</a:t>
            </a:r>
            <a:r>
              <a:rPr lang="en-US" dirty="0"/>
              <a:t>. </a:t>
            </a:r>
          </a:p>
          <a:p>
            <a:r>
              <a:rPr lang="en-US" dirty="0"/>
              <a:t>Otherwise, press the </a:t>
            </a:r>
            <a:r>
              <a:rPr lang="en-US" dirty="0">
                <a:solidFill>
                  <a:srgbClr val="FF0000"/>
                </a:solidFill>
              </a:rPr>
              <a:t>‘K’ key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Press the SPACEBAR to start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143074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test do: a </a:t>
            </a:r>
            <a:r>
              <a:rPr lang="en-US" dirty="0">
                <a:solidFill>
                  <a:srgbClr val="FF0000"/>
                </a:solidFill>
              </a:rPr>
              <a:t>1-back</a:t>
            </a:r>
            <a:r>
              <a:rPr lang="en-US" dirty="0"/>
              <a:t>. 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Press the </a:t>
            </a:r>
            <a:r>
              <a:rPr lang="en-US" dirty="0">
                <a:solidFill>
                  <a:srgbClr val="FF0000"/>
                </a:solidFill>
              </a:rPr>
              <a:t>‘J’ key </a:t>
            </a:r>
            <a:r>
              <a:rPr lang="en-US" dirty="0"/>
              <a:t>each time the current letter is exactly the same as the one presented before (i.e. 1 position back in the sequence).</a:t>
            </a:r>
          </a:p>
          <a:p>
            <a:r>
              <a:rPr lang="en-US" dirty="0"/>
              <a:t>Otherwise, press the </a:t>
            </a:r>
            <a:r>
              <a:rPr lang="en-US" dirty="0">
                <a:solidFill>
                  <a:srgbClr val="FF0000"/>
                </a:solidFill>
              </a:rPr>
              <a:t>‘K’ key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Press the SPACEBAR to start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873436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test do: a </a:t>
            </a:r>
            <a:r>
              <a:rPr lang="en-US" dirty="0">
                <a:solidFill>
                  <a:srgbClr val="FF0000"/>
                </a:solidFill>
              </a:rPr>
              <a:t>2-back</a:t>
            </a:r>
            <a:r>
              <a:rPr lang="en-US" dirty="0"/>
              <a:t>. 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Press the </a:t>
            </a:r>
            <a:r>
              <a:rPr lang="en-US" dirty="0">
                <a:solidFill>
                  <a:srgbClr val="FF0000"/>
                </a:solidFill>
              </a:rPr>
              <a:t>‘J’ key </a:t>
            </a:r>
            <a:r>
              <a:rPr lang="en-US" dirty="0"/>
              <a:t>each time the current letter is exactly the same as the one presented before the last (i.e. 2 positions back in the sequence).</a:t>
            </a:r>
          </a:p>
          <a:p>
            <a:r>
              <a:rPr lang="en-US" dirty="0"/>
              <a:t>Otherwise, press the </a:t>
            </a:r>
            <a:r>
              <a:rPr lang="en-US" dirty="0">
                <a:solidFill>
                  <a:srgbClr val="FF0000"/>
                </a:solidFill>
              </a:rPr>
              <a:t>‘K’ key </a:t>
            </a:r>
            <a:r>
              <a:rPr lang="en-US" dirty="0"/>
              <a:t>.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Press the SPACEBAR to start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137731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to be included in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95818" y="4240655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CA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77445" y="4240653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X</a:t>
            </a:r>
            <a:endParaRPr lang="en-CA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4257011" y="4240653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W</a:t>
            </a:r>
            <a:endParaRPr lang="en-CA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663255" y="4240653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</a:t>
            </a:r>
            <a:endParaRPr lang="en-CA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7069500" y="4240654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CA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8547547" y="4240653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X</a:t>
            </a:r>
            <a:endParaRPr lang="en-CA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4128899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  <a:r>
              <a:rPr lang="en-CA" baseline="30000" dirty="0"/>
              <a:t>rd</a:t>
            </a:r>
            <a:r>
              <a:rPr lang="en-CA" dirty="0"/>
              <a:t> Letter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6152" y="5189303"/>
            <a:ext cx="11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 Letter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4578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  <a:r>
              <a:rPr lang="en-CA" baseline="30000" dirty="0"/>
              <a:t>th</a:t>
            </a:r>
            <a:r>
              <a:rPr lang="en-CA" dirty="0"/>
              <a:t> Letter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80257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  <a:r>
              <a:rPr lang="en-CA" baseline="30000" dirty="0"/>
              <a:t>th</a:t>
            </a:r>
            <a:r>
              <a:rPr lang="en-CA" dirty="0"/>
              <a:t> Letter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7182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  <a:r>
              <a:rPr lang="en-CA" baseline="30000" dirty="0"/>
              <a:t>th</a:t>
            </a:r>
            <a:r>
              <a:rPr lang="en-CA" dirty="0"/>
              <a:t> Letter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4639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Letter</a:t>
            </a: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1915947" y="5558635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97574" y="5558635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39209" y="5558634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87474" y="5564033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479516" y="5558633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018603" y="5558633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2933" y="6083993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TARGET</a:t>
            </a:r>
            <a:r>
              <a:rPr lang="en-CA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1113" y="6084094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24626" y="6079181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30399" y="6070383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53148" y="6084094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TARGET</a:t>
            </a:r>
            <a:r>
              <a:rPr lang="en-CA" dirty="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03019" y="6084094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85640" y="6341909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3541" y="6347186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91470" y="6355465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Press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91801" y="6356874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55931" y="6355465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Press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16422" y="6353316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36081" y="4568491"/>
            <a:ext cx="2136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….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478186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to be included in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818" y="4240655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X</a:t>
            </a:r>
            <a:endParaRPr lang="en-CA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77445" y="4240653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</a:t>
            </a:r>
            <a:endParaRPr lang="en-CA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4257011" y="4240653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</a:t>
            </a:r>
            <a:endParaRPr lang="en-CA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663255" y="4240653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</a:t>
            </a:r>
            <a:endParaRPr lang="en-CA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7069500" y="4240654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</a:t>
            </a:r>
            <a:endParaRPr lang="en-CA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4128899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  <a:r>
              <a:rPr lang="en-CA" baseline="30000" dirty="0"/>
              <a:t>rd</a:t>
            </a:r>
            <a:r>
              <a:rPr lang="en-CA" dirty="0"/>
              <a:t> Letter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6152" y="5189303"/>
            <a:ext cx="11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 Letter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4578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  <a:r>
              <a:rPr lang="en-CA" baseline="30000" dirty="0"/>
              <a:t>th</a:t>
            </a:r>
            <a:r>
              <a:rPr lang="en-CA" dirty="0"/>
              <a:t> Letter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80257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  <a:r>
              <a:rPr lang="en-CA" baseline="30000" dirty="0"/>
              <a:t>th</a:t>
            </a:r>
            <a:r>
              <a:rPr lang="en-CA" dirty="0"/>
              <a:t> Letter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4639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Letter</a:t>
            </a: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1915947" y="5558635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97574" y="5558635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39209" y="5558634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87474" y="5564033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479516" y="5558633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3489" y="6081548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TARGET</a:t>
            </a:r>
            <a:r>
              <a:rPr lang="en-CA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38491" y="6079181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24626" y="6079181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45992" y="6081548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85640" y="6341909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81172" y="6355465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6484" y="6341909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Press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05798" y="6350235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36803" y="6341909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3099" y="4571636"/>
            <a:ext cx="79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….</a:t>
            </a:r>
            <a:endParaRPr lang="en-CA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7003019" y="6077627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616240" y="3744788"/>
            <a:ext cx="0" cy="4958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594120" y="3736469"/>
            <a:ext cx="1524061" cy="83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87474" y="3744788"/>
            <a:ext cx="0" cy="5041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140301" y="3380495"/>
            <a:ext cx="50773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you have to press the ‘J’ key because the letter is the same as the one before (i.e. one trial back)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500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to be included in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818" y="4240655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</a:t>
            </a:r>
            <a:endParaRPr lang="en-CA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77445" y="4240653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</a:t>
            </a:r>
            <a:endParaRPr lang="en-CA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4257011" y="4240653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W</a:t>
            </a:r>
            <a:endParaRPr lang="en-CA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663255" y="4240653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</a:t>
            </a:r>
            <a:endParaRPr lang="en-CA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7069500" y="4240654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</a:t>
            </a:r>
            <a:endParaRPr lang="en-CA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4128899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  <a:r>
              <a:rPr lang="en-CA" baseline="30000" dirty="0"/>
              <a:t>rd</a:t>
            </a:r>
            <a:r>
              <a:rPr lang="en-CA" dirty="0"/>
              <a:t> Letter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6152" y="5189303"/>
            <a:ext cx="11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 Letter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4578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  <a:r>
              <a:rPr lang="en-CA" baseline="30000" dirty="0"/>
              <a:t>th</a:t>
            </a:r>
            <a:r>
              <a:rPr lang="en-CA" dirty="0"/>
              <a:t> Letter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80257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  <a:r>
              <a:rPr lang="en-CA" baseline="30000" dirty="0"/>
              <a:t>th</a:t>
            </a:r>
            <a:r>
              <a:rPr lang="en-CA" dirty="0"/>
              <a:t> Letter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4639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Letter</a:t>
            </a: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1915947" y="5558635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97574" y="5558635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39209" y="5558634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87474" y="5564033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479516" y="5558633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3489" y="6081548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TARGET</a:t>
            </a:r>
            <a:r>
              <a:rPr lang="en-CA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38491" y="6079181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24626" y="6079181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45992" y="6081548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85640" y="6341909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1172" y="6355465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6484" y="6341909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Press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05798" y="6350235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36803" y="6341909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63099" y="4571636"/>
            <a:ext cx="2136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….</a:t>
            </a:r>
            <a:endParaRPr lang="en-CA" sz="4800" dirty="0"/>
          </a:p>
        </p:txBody>
      </p:sp>
      <p:sp>
        <p:nvSpPr>
          <p:cNvPr id="29" name="TextBox 28"/>
          <p:cNvSpPr txBox="1"/>
          <p:nvPr/>
        </p:nvSpPr>
        <p:spPr>
          <a:xfrm>
            <a:off x="7003019" y="6077627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323255" y="3736469"/>
            <a:ext cx="0" cy="4958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07687" y="3744788"/>
            <a:ext cx="28104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87474" y="3744788"/>
            <a:ext cx="0" cy="5041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83135" y="3474140"/>
            <a:ext cx="539852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you have to press the ‘J’ key because the letter is the same as the one before the last (i.e. two trials back)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783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to be included in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818" y="4240655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</a:t>
            </a:r>
            <a:endParaRPr lang="en-CA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77445" y="4240653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</a:t>
            </a:r>
            <a:endParaRPr lang="en-CA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4257011" y="4240653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  <a:endParaRPr lang="en-CA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663255" y="4240653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6000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69500" y="4240654"/>
            <a:ext cx="8402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P</a:t>
            </a:r>
            <a:endParaRPr lang="en-CA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4128899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  <a:r>
              <a:rPr lang="en-CA" baseline="30000" dirty="0"/>
              <a:t>rd</a:t>
            </a:r>
            <a:r>
              <a:rPr lang="en-CA" dirty="0"/>
              <a:t> Letter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6152" y="5189303"/>
            <a:ext cx="11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 Letter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4578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  <a:r>
              <a:rPr lang="en-CA" baseline="30000" dirty="0"/>
              <a:t>th</a:t>
            </a:r>
            <a:r>
              <a:rPr lang="en-CA" dirty="0"/>
              <a:t> Letter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80257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  <a:r>
              <a:rPr lang="en-CA" baseline="30000" dirty="0"/>
              <a:t>th</a:t>
            </a:r>
            <a:r>
              <a:rPr lang="en-CA" dirty="0"/>
              <a:t> Letter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4639" y="5189303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Letter</a:t>
            </a: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1915947" y="5558635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97574" y="5558635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39209" y="5558634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87474" y="5564033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479516" y="5558633"/>
            <a:ext cx="10113" cy="569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3489" y="6081548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TARGET</a:t>
            </a:r>
            <a:r>
              <a:rPr lang="en-CA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38491" y="6079181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24626" y="6079181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45992" y="6081548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85640" y="6341909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1172" y="6355465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6484" y="6341909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Press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05798" y="6350235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36803" y="6341909"/>
            <a:ext cx="14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Press 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63099" y="4571636"/>
            <a:ext cx="2136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….</a:t>
            </a:r>
            <a:endParaRPr lang="en-CA" sz="4800" dirty="0"/>
          </a:p>
        </p:txBody>
      </p:sp>
      <p:sp>
        <p:nvSpPr>
          <p:cNvPr id="29" name="TextBox 28"/>
          <p:cNvSpPr txBox="1"/>
          <p:nvPr/>
        </p:nvSpPr>
        <p:spPr>
          <a:xfrm>
            <a:off x="7003019" y="6077627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Non-target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04030" y="3736469"/>
            <a:ext cx="0" cy="4958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875455" y="3744788"/>
            <a:ext cx="4223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87474" y="3744788"/>
            <a:ext cx="0" cy="5041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83134" y="3474140"/>
            <a:ext cx="556965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you have to press the ‘J’ key because the letter is the same as two before the last (i.e. three trials back)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155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458"/>
            <a:ext cx="10515600" cy="1325563"/>
          </a:xfrm>
        </p:spPr>
        <p:txBody>
          <a:bodyPr/>
          <a:lstStyle/>
          <a:p>
            <a:r>
              <a:rPr lang="en-US" b="1" dirty="0"/>
              <a:t>2-back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421"/>
            <a:ext cx="10515600" cy="5269831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If you are asked to do a </a:t>
            </a:r>
            <a:r>
              <a:rPr lang="en-US" sz="3100" dirty="0">
                <a:solidFill>
                  <a:srgbClr val="FF0000"/>
                </a:solidFill>
              </a:rPr>
              <a:t>2-back</a:t>
            </a:r>
            <a:r>
              <a:rPr lang="en-US" sz="3100" dirty="0"/>
              <a:t>, press the </a:t>
            </a:r>
            <a:r>
              <a:rPr lang="en-US" dirty="0">
                <a:solidFill>
                  <a:srgbClr val="FF0000"/>
                </a:solidFill>
              </a:rPr>
              <a:t>‘J’ key </a:t>
            </a:r>
            <a:r>
              <a:rPr lang="en-US" sz="3100" dirty="0"/>
              <a:t>each time the current letter is exactly the same as the one presented before the last (i.e. 2 positions back in the sequence).</a:t>
            </a:r>
          </a:p>
          <a:p>
            <a:r>
              <a:rPr lang="en-US" sz="3100" dirty="0"/>
              <a:t>Otherwise, press the </a:t>
            </a:r>
            <a:r>
              <a:rPr lang="en-US" dirty="0">
                <a:solidFill>
                  <a:srgbClr val="FF0000"/>
                </a:solidFill>
              </a:rPr>
              <a:t>‘F’ key </a:t>
            </a:r>
            <a:r>
              <a:rPr lang="en-US" sz="3100" dirty="0"/>
              <a:t>.</a:t>
            </a:r>
            <a:endParaRPr lang="en-CA" sz="31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sz="3400" u="sng" dirty="0"/>
          </a:p>
          <a:p>
            <a:pPr marL="0" indent="0">
              <a:buNone/>
            </a:pPr>
            <a:r>
              <a:rPr lang="en-US" sz="3400" b="1" u="sng" dirty="0"/>
              <a:t>If you understand these instructions, please press 1 to continue. </a:t>
            </a:r>
            <a:endParaRPr lang="en-CA" sz="3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BA95C-C878-42A6-AD11-E159EDED5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3" t="50000" r="4141" b="2500"/>
          <a:stretch/>
        </p:blipFill>
        <p:spPr>
          <a:xfrm>
            <a:off x="1333500" y="2423861"/>
            <a:ext cx="10334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5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/>
              <a:t>3-back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221"/>
            <a:ext cx="10515600" cy="5269831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If you are asked to do a </a:t>
            </a:r>
            <a:r>
              <a:rPr lang="en-US" sz="3100" dirty="0">
                <a:solidFill>
                  <a:srgbClr val="FF0000"/>
                </a:solidFill>
              </a:rPr>
              <a:t>3-back</a:t>
            </a:r>
            <a:r>
              <a:rPr lang="en-US" sz="3100" dirty="0"/>
              <a:t>, press the </a:t>
            </a:r>
            <a:r>
              <a:rPr lang="en-US" dirty="0">
                <a:solidFill>
                  <a:srgbClr val="FF0000"/>
                </a:solidFill>
              </a:rPr>
              <a:t>‘J’ key </a:t>
            </a:r>
            <a:r>
              <a:rPr lang="en-US" sz="3100" dirty="0"/>
              <a:t>each time the current letter is exactly the same as the two presented before the last (i.e. 3 positions back in the sequence).</a:t>
            </a:r>
          </a:p>
          <a:p>
            <a:r>
              <a:rPr lang="en-US" sz="3100" dirty="0"/>
              <a:t>Otherwise, press the </a:t>
            </a:r>
            <a:r>
              <a:rPr lang="en-US" dirty="0">
                <a:solidFill>
                  <a:srgbClr val="FF0000"/>
                </a:solidFill>
              </a:rPr>
              <a:t>‘F’ key </a:t>
            </a:r>
            <a:r>
              <a:rPr lang="en-US" sz="3100" dirty="0"/>
              <a:t>.</a:t>
            </a:r>
            <a:endParaRPr lang="en-CA" sz="31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sz="3400" u="sng" dirty="0"/>
          </a:p>
          <a:p>
            <a:pPr marL="0" indent="0">
              <a:buNone/>
            </a:pPr>
            <a:r>
              <a:rPr lang="en-US" sz="3400" b="1" u="sng" dirty="0"/>
              <a:t>If you understand these instructions, please press 1 to continue. </a:t>
            </a:r>
            <a:endParaRPr lang="en-CA" sz="3400" b="1" u="sng" dirty="0"/>
          </a:p>
          <a:p>
            <a:pPr marL="0" indent="0">
              <a:buNone/>
            </a:pPr>
            <a:endParaRPr lang="en-CA" sz="3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ED9CF-ED2D-4F0C-97A9-3B46EE1A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2" t="48750" r="3125" b="2361"/>
          <a:stretch/>
        </p:blipFill>
        <p:spPr>
          <a:xfrm>
            <a:off x="1133475" y="2277978"/>
            <a:ext cx="10448925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6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Before the real task, you will go through a practice session to help you learn the task. During the practice session, you will receive feedback on your performance. </a:t>
            </a:r>
          </a:p>
          <a:p>
            <a:r>
              <a:rPr lang="en-CA" dirty="0"/>
              <a:t>During the real task, you will not receive feedback on your performance.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solidFill>
                  <a:srgbClr val="FF0000"/>
                </a:solidFill>
              </a:rPr>
              <a:t>Each letter will only be presented for a short time. </a:t>
            </a:r>
            <a:r>
              <a:rPr lang="en-CA" dirty="0"/>
              <a:t>Please pay close attention and respond as quickly and accurately as you can.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u="sng" dirty="0"/>
              <a:t>If you understand these instructions, please press 1 to continue. </a:t>
            </a:r>
            <a:endParaRPr lang="en-CA" b="1" u="sng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238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3202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CA" b="1" dirty="0">
                <a:solidFill>
                  <a:srgbClr val="FF0000"/>
                </a:solidFill>
              </a:rPr>
              <a:t>PRACTICE SESSION </a:t>
            </a:r>
            <a:r>
              <a:rPr lang="en-CA" b="1" dirty="0"/>
              <a:t> </a:t>
            </a:r>
          </a:p>
          <a:p>
            <a:pPr marL="0" indent="0" algn="ctr">
              <a:buNone/>
            </a:pPr>
            <a:r>
              <a:rPr lang="en-CA" dirty="0"/>
              <a:t>You will receive feedback on your performance.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b="1" u="sng" dirty="0"/>
              <a:t>Press 1 to start the practice session. </a:t>
            </a:r>
            <a:endParaRPr lang="en-CA" b="1" u="sng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473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795337"/>
            <a:ext cx="10515600" cy="1358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/>
              <a:t>Get ready to do a </a:t>
            </a:r>
            <a:r>
              <a:rPr lang="en-US" sz="6700" b="1" dirty="0">
                <a:solidFill>
                  <a:srgbClr val="FF0000"/>
                </a:solidFill>
              </a:rPr>
              <a:t>1-back</a:t>
            </a:r>
            <a:r>
              <a:rPr lang="en-US" sz="5300" b="1" dirty="0"/>
              <a:t>. </a:t>
            </a:r>
            <a:r>
              <a:rPr lang="en-US" sz="6700" b="1" dirty="0"/>
              <a:t>Press 1 to start.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33550"/>
            <a:ext cx="10963275" cy="4872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dirty="0">
                <a:solidFill>
                  <a:srgbClr val="FF0000"/>
                </a:solidFill>
              </a:rPr>
              <a:t>‘J’ key </a:t>
            </a:r>
            <a:r>
              <a:rPr lang="en-US" dirty="0"/>
              <a:t>each time the current letter is exactly the same as one position back in the sequence. Otherwise, press the </a:t>
            </a:r>
            <a:r>
              <a:rPr lang="en-US" dirty="0">
                <a:solidFill>
                  <a:srgbClr val="FF0000"/>
                </a:solidFill>
              </a:rPr>
              <a:t>‘F’ key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CE052-D5B9-47EA-81C5-EA21231D1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4" t="61670" r="23828" b="2222"/>
          <a:stretch/>
        </p:blipFill>
        <p:spPr>
          <a:xfrm>
            <a:off x="1933576" y="3352800"/>
            <a:ext cx="9426106" cy="29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2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795337"/>
            <a:ext cx="10515600" cy="1358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/>
              <a:t>Get ready to do a </a:t>
            </a:r>
            <a:r>
              <a:rPr lang="en-US" sz="6700" b="1" dirty="0">
                <a:solidFill>
                  <a:srgbClr val="FF0000"/>
                </a:solidFill>
              </a:rPr>
              <a:t>2-back</a:t>
            </a:r>
            <a:r>
              <a:rPr lang="en-US" sz="5300" b="1" dirty="0"/>
              <a:t>. </a:t>
            </a:r>
            <a:r>
              <a:rPr lang="en-US" sz="6700" b="1" dirty="0"/>
              <a:t>Press 1 to start.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33550"/>
            <a:ext cx="10963275" cy="4872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dirty="0">
                <a:solidFill>
                  <a:srgbClr val="FF0000"/>
                </a:solidFill>
              </a:rPr>
              <a:t>‘J’ key </a:t>
            </a:r>
            <a:r>
              <a:rPr lang="en-US" dirty="0"/>
              <a:t>each time the current letter is exactly the same as two positions back in the sequence. Otherwise, press the </a:t>
            </a:r>
            <a:r>
              <a:rPr lang="en-US" dirty="0">
                <a:solidFill>
                  <a:srgbClr val="FF0000"/>
                </a:solidFill>
              </a:rPr>
              <a:t>‘F’ key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D89BD-75FD-4C6E-B1DF-3E481DAB4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3" t="61740" r="26953" b="2500"/>
          <a:stretch/>
        </p:blipFill>
        <p:spPr>
          <a:xfrm>
            <a:off x="1923094" y="3346400"/>
            <a:ext cx="8582982" cy="27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5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795337"/>
            <a:ext cx="10515600" cy="1358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/>
              <a:t>Get ready to do a </a:t>
            </a:r>
            <a:r>
              <a:rPr lang="en-US" sz="6700" b="1" dirty="0">
                <a:solidFill>
                  <a:srgbClr val="FF0000"/>
                </a:solidFill>
              </a:rPr>
              <a:t>3-back</a:t>
            </a:r>
            <a:r>
              <a:rPr lang="en-US" sz="5300" b="1" dirty="0"/>
              <a:t>. </a:t>
            </a:r>
            <a:r>
              <a:rPr lang="en-US" sz="6700" b="1" dirty="0"/>
              <a:t>Press 1 to start.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33550"/>
            <a:ext cx="10963275" cy="4872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dirty="0">
                <a:solidFill>
                  <a:srgbClr val="FF0000"/>
                </a:solidFill>
              </a:rPr>
              <a:t>‘J’ key </a:t>
            </a:r>
            <a:r>
              <a:rPr lang="en-US" dirty="0"/>
              <a:t>each time the current letter is exactly the same as three positions back in the sequence. Otherwise, press the </a:t>
            </a:r>
            <a:r>
              <a:rPr lang="en-US" dirty="0">
                <a:solidFill>
                  <a:srgbClr val="FF0000"/>
                </a:solidFill>
              </a:rPr>
              <a:t>‘F’ key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294B8-28E1-449A-B7D4-F5ED674AE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2" t="61645" r="25312" b="2360"/>
          <a:stretch/>
        </p:blipFill>
        <p:spPr>
          <a:xfrm>
            <a:off x="1861602" y="3352800"/>
            <a:ext cx="9101674" cy="29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7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1367</Words>
  <Application>Microsoft Office PowerPoint</Application>
  <PresentationFormat>Widescreen</PresentationFormat>
  <Paragraphs>312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1-back </vt:lpstr>
      <vt:lpstr>2-back </vt:lpstr>
      <vt:lpstr>3-back </vt:lpstr>
      <vt:lpstr>PowerPoint Presentation</vt:lpstr>
      <vt:lpstr>PowerPoint Presentation</vt:lpstr>
      <vt:lpstr>Get ready to do a 1-back. Press 1 to start. </vt:lpstr>
      <vt:lpstr>Get ready to do a 2-back. Press 1 to start. </vt:lpstr>
      <vt:lpstr>Get ready to do a 3-back. Press 1 to start.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not include slides beyond this point</vt:lpstr>
      <vt:lpstr>PowerPoint Presentation</vt:lpstr>
      <vt:lpstr>In this test do: a 2-back.  </vt:lpstr>
      <vt:lpstr>PowerPoint Presentation</vt:lpstr>
      <vt:lpstr>PowerPoint Presentation</vt:lpstr>
      <vt:lpstr>In this test do: a 0-back.  </vt:lpstr>
      <vt:lpstr>In this test do: a 1-back.  </vt:lpstr>
      <vt:lpstr>In this test do: a 2-back.  </vt:lpstr>
      <vt:lpstr>Not to be included in instructions</vt:lpstr>
      <vt:lpstr>Not to be included in instructions</vt:lpstr>
      <vt:lpstr>Not to be included in instructions</vt:lpstr>
      <vt:lpstr>Not to be included in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Gravelsins</dc:creator>
  <cp:lastModifiedBy>Laura Gravelsins</cp:lastModifiedBy>
  <cp:revision>17</cp:revision>
  <dcterms:created xsi:type="dcterms:W3CDTF">2020-01-07T02:08:31Z</dcterms:created>
  <dcterms:modified xsi:type="dcterms:W3CDTF">2020-01-21T04:17:44Z</dcterms:modified>
</cp:coreProperties>
</file>