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8" r:id="rId3"/>
    <p:sldId id="259" r:id="rId4"/>
    <p:sldId id="265" r:id="rId5"/>
    <p:sldId id="266" r:id="rId6"/>
    <p:sldId id="260" r:id="rId7"/>
    <p:sldId id="261" r:id="rId8"/>
    <p:sldId id="263" r:id="rId9"/>
    <p:sldId id="262" r:id="rId10"/>
    <p:sldId id="264" r:id="rId11"/>
    <p:sldId id="25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899" autoAdjust="0"/>
  </p:normalViewPr>
  <p:slideViewPr>
    <p:cSldViewPr snapToGrid="0">
      <p:cViewPr varScale="1">
        <p:scale>
          <a:sx n="67" d="100"/>
          <a:sy n="67" d="100"/>
        </p:scale>
        <p:origin x="-294" y="-10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70A821-E9DD-4730-AB40-4CC6AF54F9B6}" type="datetimeFigureOut">
              <a:rPr lang="en-US" smtClean="0"/>
              <a:pPr/>
              <a:t>9/29/2017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BEE6D2-2021-4118-8397-398A2B587FCE}" type="slidenum">
              <a:rPr lang="en-US" smtClean="0"/>
              <a:pPr/>
              <a:t>‹#›</a:t>
            </a:fld>
            <a:endParaRPr lang="en-US"/>
          </a:p>
        </p:txBody>
      </p:sp>
    </p:spTree>
    <p:extLst>
      <p:ext uri="{BB962C8B-B14F-4D97-AF65-F5344CB8AC3E}">
        <p14:creationId xmlns:p14="http://schemas.microsoft.com/office/powerpoint/2010/main" xmlns="" val="18278095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android studio installation</a:t>
            </a:r>
          </a:p>
          <a:p>
            <a:r>
              <a:rPr lang="en-US" dirty="0"/>
              <a:t>phone drivers</a:t>
            </a:r>
            <a:endParaRPr lang="el-GR"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Building a Simple User Interface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Starting Another Activity</a:t>
            </a:r>
          </a:p>
          <a:p>
            <a:endParaRPr lang="el-GR" dirty="0"/>
          </a:p>
          <a:p>
            <a:r>
              <a:rPr lang="en-US" dirty="0"/>
              <a:t>Activity Lifecycle</a:t>
            </a:r>
          </a:p>
          <a:p>
            <a:endParaRPr lang="en-US" dirty="0"/>
          </a:p>
        </p:txBody>
      </p:sp>
      <p:sp>
        <p:nvSpPr>
          <p:cNvPr id="4" name="Slide Number Placeholder 3"/>
          <p:cNvSpPr>
            <a:spLocks noGrp="1"/>
          </p:cNvSpPr>
          <p:nvPr>
            <p:ph type="sldNum" sz="quarter" idx="10"/>
          </p:nvPr>
        </p:nvSpPr>
        <p:spPr/>
        <p:txBody>
          <a:bodyPr/>
          <a:lstStyle/>
          <a:p>
            <a:fld id="{2ABEE6D2-2021-4118-8397-398A2B587FCE}" type="slidenum">
              <a:rPr lang="en-US" smtClean="0"/>
              <a:pPr/>
              <a:t>1</a:t>
            </a:fld>
            <a:endParaRPr lang="en-US"/>
          </a:p>
        </p:txBody>
      </p:sp>
    </p:spTree>
    <p:extLst>
      <p:ext uri="{BB962C8B-B14F-4D97-AF65-F5344CB8AC3E}">
        <p14:creationId xmlns:p14="http://schemas.microsoft.com/office/powerpoint/2010/main" xmlns="" val="3234139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Depending on the complexity of your activity, you probably don't need to implement all the lifecycle methods. However, it's important that you understand each one and implement those that ensure your app behaves the way users expect. Implementing your activity lifecycle methods properly ensures your app behaves well in several ways, including that it:</a:t>
            </a:r>
          </a:p>
          <a:p>
            <a:endParaRPr lang="en-US" dirty="0"/>
          </a:p>
          <a:p>
            <a:r>
              <a:rPr lang="en-US" dirty="0"/>
              <a:t>Does not crash if the user receives a phone call or switches to another app while using your app.</a:t>
            </a:r>
          </a:p>
          <a:p>
            <a:r>
              <a:rPr lang="en-US" dirty="0"/>
              <a:t>Does not consume valuable system resources when the user is not actively using it.</a:t>
            </a:r>
          </a:p>
          <a:p>
            <a:r>
              <a:rPr lang="en-US" dirty="0"/>
              <a:t>Does not lose the user's progress if they leave your app and return to it at a later time.</a:t>
            </a:r>
          </a:p>
          <a:p>
            <a:r>
              <a:rPr lang="en-US" dirty="0"/>
              <a:t>Does not crash or lose the user's progress when the screen rotates between landscape and portrait orientation.</a:t>
            </a:r>
          </a:p>
        </p:txBody>
      </p:sp>
      <p:sp>
        <p:nvSpPr>
          <p:cNvPr id="4" name="Slide Number Placeholder 3"/>
          <p:cNvSpPr>
            <a:spLocks noGrp="1"/>
          </p:cNvSpPr>
          <p:nvPr>
            <p:ph type="sldNum" sz="quarter" idx="10"/>
          </p:nvPr>
        </p:nvSpPr>
        <p:spPr/>
        <p:txBody>
          <a:bodyPr/>
          <a:lstStyle/>
          <a:p>
            <a:fld id="{2ABEE6D2-2021-4118-8397-398A2B587FCE}" type="slidenum">
              <a:rPr lang="en-US" smtClean="0"/>
              <a:pPr/>
              <a:t>11</a:t>
            </a:fld>
            <a:endParaRPr lang="en-US"/>
          </a:p>
        </p:txBody>
      </p:sp>
    </p:spTree>
    <p:extLst>
      <p:ext uri="{BB962C8B-B14F-4D97-AF65-F5344CB8AC3E}">
        <p14:creationId xmlns:p14="http://schemas.microsoft.com/office/powerpoint/2010/main" xmlns="" val="40465758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8DC5870-B39B-4748-958A-F1D1C2EDFF50}" type="datetimeFigureOut">
              <a:rPr lang="en-US" smtClean="0"/>
              <a:pPr/>
              <a:t>9/29/2017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881606-E8FC-471B-A82D-F0A3A79F6E9F}" type="slidenum">
              <a:rPr lang="en-US" smtClean="0"/>
              <a:pPr/>
              <a:t>‹#›</a:t>
            </a:fld>
            <a:endParaRPr lang="en-US"/>
          </a:p>
        </p:txBody>
      </p:sp>
    </p:spTree>
    <p:extLst>
      <p:ext uri="{BB962C8B-B14F-4D97-AF65-F5344CB8AC3E}">
        <p14:creationId xmlns:p14="http://schemas.microsoft.com/office/powerpoint/2010/main" xmlns="" val="2170060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8DC5870-B39B-4748-958A-F1D1C2EDFF50}" type="datetimeFigureOut">
              <a:rPr lang="en-US" smtClean="0"/>
              <a:pPr/>
              <a:t>9/29/2017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881606-E8FC-471B-A82D-F0A3A79F6E9F}" type="slidenum">
              <a:rPr lang="en-US" smtClean="0"/>
              <a:pPr/>
              <a:t>‹#›</a:t>
            </a:fld>
            <a:endParaRPr lang="en-US"/>
          </a:p>
        </p:txBody>
      </p:sp>
    </p:spTree>
    <p:extLst>
      <p:ext uri="{BB962C8B-B14F-4D97-AF65-F5344CB8AC3E}">
        <p14:creationId xmlns:p14="http://schemas.microsoft.com/office/powerpoint/2010/main" xmlns="" val="3302693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8DC5870-B39B-4748-958A-F1D1C2EDFF50}" type="datetimeFigureOut">
              <a:rPr lang="en-US" smtClean="0"/>
              <a:pPr/>
              <a:t>9/29/2017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881606-E8FC-471B-A82D-F0A3A79F6E9F}" type="slidenum">
              <a:rPr lang="en-US" smtClean="0"/>
              <a:pPr/>
              <a:t>‹#›</a:t>
            </a:fld>
            <a:endParaRPr lang="en-US"/>
          </a:p>
        </p:txBody>
      </p:sp>
    </p:spTree>
    <p:extLst>
      <p:ext uri="{BB962C8B-B14F-4D97-AF65-F5344CB8AC3E}">
        <p14:creationId xmlns:p14="http://schemas.microsoft.com/office/powerpoint/2010/main" xmlns="" val="1413771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8DC5870-B39B-4748-958A-F1D1C2EDFF50}" type="datetimeFigureOut">
              <a:rPr lang="en-US" smtClean="0"/>
              <a:pPr/>
              <a:t>9/29/2017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881606-E8FC-471B-A82D-F0A3A79F6E9F}" type="slidenum">
              <a:rPr lang="en-US" smtClean="0"/>
              <a:pPr/>
              <a:t>‹#›</a:t>
            </a:fld>
            <a:endParaRPr lang="en-US"/>
          </a:p>
        </p:txBody>
      </p:sp>
    </p:spTree>
    <p:extLst>
      <p:ext uri="{BB962C8B-B14F-4D97-AF65-F5344CB8AC3E}">
        <p14:creationId xmlns:p14="http://schemas.microsoft.com/office/powerpoint/2010/main" xmlns="" val="1293727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8DC5870-B39B-4748-958A-F1D1C2EDFF50}" type="datetimeFigureOut">
              <a:rPr lang="en-US" smtClean="0"/>
              <a:pPr/>
              <a:t>9/29/2017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881606-E8FC-471B-A82D-F0A3A79F6E9F}" type="slidenum">
              <a:rPr lang="en-US" smtClean="0"/>
              <a:pPr/>
              <a:t>‹#›</a:t>
            </a:fld>
            <a:endParaRPr lang="en-US"/>
          </a:p>
        </p:txBody>
      </p:sp>
    </p:spTree>
    <p:extLst>
      <p:ext uri="{BB962C8B-B14F-4D97-AF65-F5344CB8AC3E}">
        <p14:creationId xmlns:p14="http://schemas.microsoft.com/office/powerpoint/2010/main" xmlns="" val="1220273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8DC5870-B39B-4748-958A-F1D1C2EDFF50}" type="datetimeFigureOut">
              <a:rPr lang="en-US" smtClean="0"/>
              <a:pPr/>
              <a:t>9/29/2017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881606-E8FC-471B-A82D-F0A3A79F6E9F}" type="slidenum">
              <a:rPr lang="en-US" smtClean="0"/>
              <a:pPr/>
              <a:t>‹#›</a:t>
            </a:fld>
            <a:endParaRPr lang="en-US"/>
          </a:p>
        </p:txBody>
      </p:sp>
    </p:spTree>
    <p:extLst>
      <p:ext uri="{BB962C8B-B14F-4D97-AF65-F5344CB8AC3E}">
        <p14:creationId xmlns:p14="http://schemas.microsoft.com/office/powerpoint/2010/main" xmlns="" val="1277338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8DC5870-B39B-4748-958A-F1D1C2EDFF50}" type="datetimeFigureOut">
              <a:rPr lang="en-US" smtClean="0"/>
              <a:pPr/>
              <a:t>9/29/2017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881606-E8FC-471B-A82D-F0A3A79F6E9F}" type="slidenum">
              <a:rPr lang="en-US" smtClean="0"/>
              <a:pPr/>
              <a:t>‹#›</a:t>
            </a:fld>
            <a:endParaRPr lang="en-US"/>
          </a:p>
        </p:txBody>
      </p:sp>
    </p:spTree>
    <p:extLst>
      <p:ext uri="{BB962C8B-B14F-4D97-AF65-F5344CB8AC3E}">
        <p14:creationId xmlns:p14="http://schemas.microsoft.com/office/powerpoint/2010/main" xmlns="" val="2565155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8DC5870-B39B-4748-958A-F1D1C2EDFF50}" type="datetimeFigureOut">
              <a:rPr lang="en-US" smtClean="0"/>
              <a:pPr/>
              <a:t>9/29/2017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881606-E8FC-471B-A82D-F0A3A79F6E9F}" type="slidenum">
              <a:rPr lang="en-US" smtClean="0"/>
              <a:pPr/>
              <a:t>‹#›</a:t>
            </a:fld>
            <a:endParaRPr lang="en-US"/>
          </a:p>
        </p:txBody>
      </p:sp>
    </p:spTree>
    <p:extLst>
      <p:ext uri="{BB962C8B-B14F-4D97-AF65-F5344CB8AC3E}">
        <p14:creationId xmlns:p14="http://schemas.microsoft.com/office/powerpoint/2010/main" xmlns="" val="2352979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DC5870-B39B-4748-958A-F1D1C2EDFF50}" type="datetimeFigureOut">
              <a:rPr lang="en-US" smtClean="0"/>
              <a:pPr/>
              <a:t>9/29/2017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881606-E8FC-471B-A82D-F0A3A79F6E9F}" type="slidenum">
              <a:rPr lang="en-US" smtClean="0"/>
              <a:pPr/>
              <a:t>‹#›</a:t>
            </a:fld>
            <a:endParaRPr lang="en-US"/>
          </a:p>
        </p:txBody>
      </p:sp>
    </p:spTree>
    <p:extLst>
      <p:ext uri="{BB962C8B-B14F-4D97-AF65-F5344CB8AC3E}">
        <p14:creationId xmlns:p14="http://schemas.microsoft.com/office/powerpoint/2010/main" xmlns="" val="2322111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8DC5870-B39B-4748-958A-F1D1C2EDFF50}" type="datetimeFigureOut">
              <a:rPr lang="en-US" smtClean="0"/>
              <a:pPr/>
              <a:t>9/29/2017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881606-E8FC-471B-A82D-F0A3A79F6E9F}" type="slidenum">
              <a:rPr lang="en-US" smtClean="0"/>
              <a:pPr/>
              <a:t>‹#›</a:t>
            </a:fld>
            <a:endParaRPr lang="en-US"/>
          </a:p>
        </p:txBody>
      </p:sp>
    </p:spTree>
    <p:extLst>
      <p:ext uri="{BB962C8B-B14F-4D97-AF65-F5344CB8AC3E}">
        <p14:creationId xmlns:p14="http://schemas.microsoft.com/office/powerpoint/2010/main" xmlns="" val="2544440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8DC5870-B39B-4748-958A-F1D1C2EDFF50}" type="datetimeFigureOut">
              <a:rPr lang="en-US" smtClean="0"/>
              <a:pPr/>
              <a:t>9/29/2017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881606-E8FC-471B-A82D-F0A3A79F6E9F}" type="slidenum">
              <a:rPr lang="en-US" smtClean="0"/>
              <a:pPr/>
              <a:t>‹#›</a:t>
            </a:fld>
            <a:endParaRPr lang="en-US"/>
          </a:p>
        </p:txBody>
      </p:sp>
    </p:spTree>
    <p:extLst>
      <p:ext uri="{BB962C8B-B14F-4D97-AF65-F5344CB8AC3E}">
        <p14:creationId xmlns:p14="http://schemas.microsoft.com/office/powerpoint/2010/main" xmlns="" val="3787616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DC5870-B39B-4748-958A-F1D1C2EDFF50}" type="datetimeFigureOut">
              <a:rPr lang="en-US" smtClean="0"/>
              <a:pPr/>
              <a:t>9/29/2017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881606-E8FC-471B-A82D-F0A3A79F6E9F}" type="slidenum">
              <a:rPr lang="en-US" smtClean="0"/>
              <a:pPr/>
              <a:t>‹#›</a:t>
            </a:fld>
            <a:endParaRPr lang="en-US"/>
          </a:p>
        </p:txBody>
      </p:sp>
    </p:spTree>
    <p:extLst>
      <p:ext uri="{BB962C8B-B14F-4D97-AF65-F5344CB8AC3E}">
        <p14:creationId xmlns:p14="http://schemas.microsoft.com/office/powerpoint/2010/main" xmlns="" val="1014588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scm.com/" TargetMode="External"/><Relationship Id="rId2" Type="http://schemas.openxmlformats.org/officeDocument/2006/relationships/hyperlink" Target="https://github.com/IHUAndroid" TargetMode="External"/><Relationship Id="rId1" Type="http://schemas.openxmlformats.org/officeDocument/2006/relationships/slideLayout" Target="../slideLayouts/slideLayout2.xml"/><Relationship Id="rId5" Type="http://schemas.openxmlformats.org/officeDocument/2006/relationships/hyperlink" Target="https://developer.android.com/studio/index.html" TargetMode="External"/><Relationship Id="rId4" Type="http://schemas.openxmlformats.org/officeDocument/2006/relationships/hyperlink" Target="http://www.oracle.com/technetwork/java/javase/downloads/jdk8-downloads-2133151.html"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Android Mobile development</a:t>
            </a:r>
          </a:p>
        </p:txBody>
      </p:sp>
      <p:sp>
        <p:nvSpPr>
          <p:cNvPr id="3" name="Subtitle 2"/>
          <p:cNvSpPr>
            <a:spLocks noGrp="1"/>
          </p:cNvSpPr>
          <p:nvPr>
            <p:ph type="subTitle" idx="1"/>
          </p:nvPr>
        </p:nvSpPr>
        <p:spPr>
          <a:xfrm>
            <a:off x="1524000" y="4156364"/>
            <a:ext cx="9144000" cy="1908770"/>
          </a:xfrm>
        </p:spPr>
        <p:txBody>
          <a:bodyPr>
            <a:normAutofit/>
          </a:bodyPr>
          <a:lstStyle/>
          <a:p>
            <a:r>
              <a:rPr lang="en-US" sz="2800" b="1" dirty="0"/>
              <a:t>Theodore </a:t>
            </a:r>
            <a:r>
              <a:rPr lang="en-US" sz="2800" b="1" dirty="0" err="1"/>
              <a:t>Chaikalis</a:t>
            </a:r>
            <a:r>
              <a:rPr lang="el-GR" sz="2800" b="1" dirty="0"/>
              <a:t> </a:t>
            </a:r>
            <a:r>
              <a:rPr lang="en-US" sz="2800" b="1" dirty="0" smtClean="0"/>
              <a:t> </a:t>
            </a:r>
            <a:r>
              <a:rPr lang="en-US" sz="2800" b="1" dirty="0" err="1" smtClean="0"/>
              <a:t>MSc</a:t>
            </a:r>
            <a:r>
              <a:rPr lang="en-US" sz="2800" b="1" dirty="0" smtClean="0"/>
              <a:t> </a:t>
            </a:r>
            <a:r>
              <a:rPr lang="en-US" sz="2800" b="1" dirty="0" err="1" smtClean="0"/>
              <a:t>Phd</a:t>
            </a:r>
            <a:endParaRPr lang="en-US" sz="2800" b="1" dirty="0" smtClean="0"/>
          </a:p>
          <a:p>
            <a:r>
              <a:rPr lang="en-US" sz="2800" b="1" dirty="0" smtClean="0"/>
              <a:t>chaikalis.gr</a:t>
            </a:r>
          </a:p>
          <a:p>
            <a:r>
              <a:rPr lang="en-US" sz="2800" b="1" dirty="0" smtClean="0"/>
              <a:t>chaikalis@uom.edu.gr</a:t>
            </a:r>
            <a:endParaRPr lang="en-US" sz="2800" b="1" dirty="0"/>
          </a:p>
        </p:txBody>
      </p:sp>
    </p:spTree>
    <p:extLst>
      <p:ext uri="{BB962C8B-B14F-4D97-AF65-F5344CB8AC3E}">
        <p14:creationId xmlns:p14="http://schemas.microsoft.com/office/powerpoint/2010/main" xmlns="" val="12787596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BitBucket</a:t>
            </a:r>
            <a:endParaRPr lang="en-US" dirty="0"/>
          </a:p>
        </p:txBody>
      </p:sp>
      <p:sp>
        <p:nvSpPr>
          <p:cNvPr id="3" name="Content Placeholder 2"/>
          <p:cNvSpPr>
            <a:spLocks noGrp="1"/>
          </p:cNvSpPr>
          <p:nvPr>
            <p:ph idx="1"/>
          </p:nvPr>
        </p:nvSpPr>
        <p:spPr/>
        <p:txBody>
          <a:bodyPr>
            <a:normAutofit/>
          </a:bodyPr>
          <a:lstStyle/>
          <a:p>
            <a:r>
              <a:rPr lang="en-US" sz="3200" dirty="0"/>
              <a:t>Everybody should crate an account</a:t>
            </a:r>
            <a:endParaRPr lang="el-GR" sz="3200" dirty="0"/>
          </a:p>
          <a:p>
            <a:r>
              <a:rPr lang="en-US" sz="3200" dirty="0"/>
              <a:t>Will be our codebase</a:t>
            </a:r>
            <a:endParaRPr lang="el-GR" sz="3200" dirty="0"/>
          </a:p>
        </p:txBody>
      </p:sp>
    </p:spTree>
    <p:extLst>
      <p:ext uri="{BB962C8B-B14F-4D97-AF65-F5344CB8AC3E}">
        <p14:creationId xmlns:p14="http://schemas.microsoft.com/office/powerpoint/2010/main" xmlns="" val="2536754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Lifecycle</a:t>
            </a:r>
          </a:p>
        </p:txBody>
      </p:sp>
      <p:pic>
        <p:nvPicPr>
          <p:cNvPr id="1026" name="Picture 2" descr="https://developer.android.com/images/training/basics/basic-lifecycle.png"/>
          <p:cNvPicPr>
            <a:picLocks noGrp="1" noChangeAspect="1" noChangeArrowheads="1"/>
          </p:cNvPicPr>
          <p:nvPr>
            <p:ph idx="1"/>
          </p:nvPr>
        </p:nvPicPr>
        <p:blipFill>
          <a:blip r:embed="rId3" cstate="print">
            <a:extLst>
              <a:ext uri="{28A0092B-C50C-407E-A947-70E740481C1C}">
                <a14:useLocalDpi xmlns:a14="http://schemas.microsoft.com/office/drawing/2010/main" xmlns="" val="0"/>
              </a:ext>
            </a:extLst>
          </a:blip>
          <a:srcRect/>
          <a:stretch>
            <a:fillRect/>
          </a:stretch>
        </p:blipFill>
        <p:spPr bwMode="auto">
          <a:xfrm>
            <a:off x="1765503" y="2035680"/>
            <a:ext cx="8406349" cy="374603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863378080"/>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a:t>
            </a:r>
          </a:p>
        </p:txBody>
      </p:sp>
      <p:sp>
        <p:nvSpPr>
          <p:cNvPr id="3" name="Content Placeholder 2"/>
          <p:cNvSpPr>
            <a:spLocks noGrp="1"/>
          </p:cNvSpPr>
          <p:nvPr>
            <p:ph idx="1"/>
          </p:nvPr>
        </p:nvSpPr>
        <p:spPr/>
        <p:txBody>
          <a:bodyPr>
            <a:normAutofit/>
          </a:bodyPr>
          <a:lstStyle/>
          <a:p>
            <a:r>
              <a:rPr lang="en-US" sz="3600" dirty="0"/>
              <a:t>Apps for mobile devices </a:t>
            </a:r>
            <a:r>
              <a:rPr lang="el-GR" sz="3600" dirty="0"/>
              <a:t>(</a:t>
            </a:r>
            <a:r>
              <a:rPr lang="en-US" sz="3600" dirty="0"/>
              <a:t>Smartphones, tablets)</a:t>
            </a:r>
          </a:p>
          <a:p>
            <a:r>
              <a:rPr lang="en-US" sz="3600" dirty="0"/>
              <a:t>Android programming framework (mostly java &amp; xml)</a:t>
            </a:r>
          </a:p>
          <a:p>
            <a:r>
              <a:rPr lang="en-US" sz="3600" dirty="0"/>
              <a:t>Hands on ONLY</a:t>
            </a:r>
            <a:endParaRPr lang="el-GR" sz="3600" dirty="0"/>
          </a:p>
          <a:p>
            <a:r>
              <a:rPr lang="en-US" sz="3600" dirty="0"/>
              <a:t>Use of Git Version Control through</a:t>
            </a:r>
            <a:r>
              <a:rPr lang="el-GR" sz="3600" dirty="0"/>
              <a:t> </a:t>
            </a:r>
            <a:r>
              <a:rPr lang="en-US" sz="3600" dirty="0"/>
              <a:t>GitHub</a:t>
            </a:r>
          </a:p>
        </p:txBody>
      </p:sp>
    </p:spTree>
    <p:extLst>
      <p:ext uri="{BB962C8B-B14F-4D97-AF65-F5344CB8AC3E}">
        <p14:creationId xmlns:p14="http://schemas.microsoft.com/office/powerpoint/2010/main" xmlns="" val="15983423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 (</a:t>
            </a:r>
            <a:r>
              <a:rPr lang="el-GR" dirty="0"/>
              <a:t>2)</a:t>
            </a:r>
            <a:endParaRPr lang="en-US" dirty="0"/>
          </a:p>
        </p:txBody>
      </p:sp>
      <p:sp>
        <p:nvSpPr>
          <p:cNvPr id="3" name="Content Placeholder 2"/>
          <p:cNvSpPr>
            <a:spLocks noGrp="1"/>
          </p:cNvSpPr>
          <p:nvPr>
            <p:ph idx="1"/>
          </p:nvPr>
        </p:nvSpPr>
        <p:spPr/>
        <p:txBody>
          <a:bodyPr>
            <a:normAutofit/>
          </a:bodyPr>
          <a:lstStyle/>
          <a:p>
            <a:r>
              <a:rPr lang="en-US" dirty="0"/>
              <a:t>Our Projects will be stored here</a:t>
            </a:r>
            <a:r>
              <a:rPr lang="el-GR" dirty="0"/>
              <a:t>:</a:t>
            </a:r>
          </a:p>
          <a:p>
            <a:pPr marL="0" indent="0" algn="ctr">
              <a:buNone/>
            </a:pPr>
            <a:r>
              <a:rPr lang="en-US" sz="3200" dirty="0">
                <a:hlinkClick r:id="rId2"/>
              </a:rPr>
              <a:t>https://</a:t>
            </a:r>
            <a:r>
              <a:rPr lang="en-US" sz="3200" dirty="0" smtClean="0">
                <a:hlinkClick r:id="rId2"/>
              </a:rPr>
              <a:t>github.com/</a:t>
            </a:r>
            <a:r>
              <a:rPr lang="en-US" sz="3200" dirty="0" smtClean="0"/>
              <a:t>UomMobileDevelopment</a:t>
            </a:r>
            <a:endParaRPr lang="en-US" sz="3200" dirty="0"/>
          </a:p>
          <a:p>
            <a:pPr marL="0" indent="0" algn="ctr">
              <a:buNone/>
            </a:pPr>
            <a:endParaRPr lang="el-GR" sz="3200" dirty="0"/>
          </a:p>
          <a:p>
            <a:r>
              <a:rPr lang="en-US" sz="3200" dirty="0"/>
              <a:t>Useful tools</a:t>
            </a:r>
            <a:endParaRPr lang="el-GR" sz="3200" dirty="0"/>
          </a:p>
          <a:p>
            <a:r>
              <a:rPr lang="en-US" sz="3200" dirty="0"/>
              <a:t>Git - </a:t>
            </a:r>
            <a:r>
              <a:rPr lang="en-US" sz="1200" dirty="0">
                <a:hlinkClick r:id="rId3"/>
              </a:rPr>
              <a:t>https://git-scm.com/</a:t>
            </a:r>
            <a:endParaRPr lang="en-US" sz="1200" dirty="0"/>
          </a:p>
          <a:p>
            <a:r>
              <a:rPr lang="en-US" sz="3200" dirty="0"/>
              <a:t>Java </a:t>
            </a:r>
            <a:r>
              <a:rPr lang="en-US" sz="3200" dirty="0" err="1"/>
              <a:t>jdk</a:t>
            </a:r>
            <a:r>
              <a:rPr lang="en-US" sz="3200" dirty="0"/>
              <a:t> -  </a:t>
            </a:r>
            <a:r>
              <a:rPr lang="en-US" sz="1200" dirty="0">
                <a:hlinkClick r:id="rId4"/>
              </a:rPr>
              <a:t>http://www.oracle.com/technetwork/java/javase/downloads/jdk8-downloads-2133151.html</a:t>
            </a:r>
            <a:endParaRPr lang="en-US" sz="1200" dirty="0"/>
          </a:p>
          <a:p>
            <a:r>
              <a:rPr lang="en-US" sz="3200" dirty="0"/>
              <a:t>Android Studio - </a:t>
            </a:r>
            <a:r>
              <a:rPr lang="en-US" sz="1400" dirty="0">
                <a:hlinkClick r:id="rId5"/>
              </a:rPr>
              <a:t>https://developer.android.com/studio/index.html</a:t>
            </a:r>
            <a:endParaRPr lang="en-US" sz="1400" dirty="0"/>
          </a:p>
        </p:txBody>
      </p:sp>
    </p:spTree>
    <p:extLst>
      <p:ext uri="{BB962C8B-B14F-4D97-AF65-F5344CB8AC3E}">
        <p14:creationId xmlns:p14="http://schemas.microsoft.com/office/powerpoint/2010/main" xmlns="" val="1962829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38200" y="243605"/>
            <a:ext cx="10499040" cy="6614395"/>
          </a:xfrm>
          <a:prstGeom prst="rect">
            <a:avLst/>
          </a:prstGeom>
          <a:solidFill>
            <a:srgbClr val="FFFFFF"/>
          </a:solidFill>
          <a:ln>
            <a:noFill/>
          </a:ln>
        </p:spPr>
      </p:pic>
    </p:spTree>
    <p:extLst>
      <p:ext uri="{BB962C8B-B14F-4D97-AF65-F5344CB8AC3E}">
        <p14:creationId xmlns:p14="http://schemas.microsoft.com/office/powerpoint/2010/main" xmlns="" val="3672316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48288" y="201960"/>
            <a:ext cx="11322504" cy="6290280"/>
          </a:xfrm>
          <a:prstGeom prst="rect">
            <a:avLst/>
          </a:prstGeom>
          <a:solidFill>
            <a:srgbClr val="FFFFFF"/>
          </a:solidFill>
          <a:ln>
            <a:noFill/>
          </a:ln>
        </p:spPr>
      </p:pic>
    </p:spTree>
    <p:extLst>
      <p:ext uri="{BB962C8B-B14F-4D97-AF65-F5344CB8AC3E}">
        <p14:creationId xmlns:p14="http://schemas.microsoft.com/office/powerpoint/2010/main" xmlns="" val="1670049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a:t>Σχετικά με το μάθημα (3)</a:t>
            </a:r>
            <a:endParaRPr lang="en-US" dirty="0"/>
          </a:p>
        </p:txBody>
      </p:sp>
      <p:sp>
        <p:nvSpPr>
          <p:cNvPr id="6" name="TextBox 5"/>
          <p:cNvSpPr txBox="1"/>
          <p:nvPr/>
        </p:nvSpPr>
        <p:spPr>
          <a:xfrm>
            <a:off x="3345063" y="1829324"/>
            <a:ext cx="4503174" cy="584775"/>
          </a:xfrm>
          <a:prstGeom prst="rect">
            <a:avLst/>
          </a:prstGeom>
          <a:noFill/>
        </p:spPr>
        <p:txBody>
          <a:bodyPr wrap="square" rtlCol="0">
            <a:spAutoFit/>
          </a:bodyPr>
          <a:lstStyle/>
          <a:p>
            <a:r>
              <a:rPr lang="en-US" sz="3200" dirty="0"/>
              <a:t>Android Development</a:t>
            </a:r>
          </a:p>
        </p:txBody>
      </p:sp>
      <p:pic>
        <p:nvPicPr>
          <p:cNvPr id="2050" name="Picture 2" descr="http://static.giantbomb.com/uploads/original/13/133250/2464218-4340067407-andro.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246959" y="2771107"/>
            <a:ext cx="4239145" cy="217339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54162163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topics</a:t>
            </a:r>
          </a:p>
        </p:txBody>
      </p:sp>
      <p:sp>
        <p:nvSpPr>
          <p:cNvPr id="3" name="Content Placeholder 2"/>
          <p:cNvSpPr>
            <a:spLocks noGrp="1"/>
          </p:cNvSpPr>
          <p:nvPr>
            <p:ph idx="1"/>
          </p:nvPr>
        </p:nvSpPr>
        <p:spPr/>
        <p:txBody>
          <a:bodyPr/>
          <a:lstStyle/>
          <a:p>
            <a:r>
              <a:rPr lang="en-US" dirty="0"/>
              <a:t>Android Studio Configuration</a:t>
            </a:r>
          </a:p>
          <a:p>
            <a:r>
              <a:rPr lang="en-US" dirty="0"/>
              <a:t>Android SDK</a:t>
            </a:r>
          </a:p>
          <a:p>
            <a:r>
              <a:rPr lang="en-US" dirty="0"/>
              <a:t>Emulator</a:t>
            </a:r>
          </a:p>
          <a:p>
            <a:r>
              <a:rPr lang="en-US" dirty="0"/>
              <a:t>Git – </a:t>
            </a:r>
            <a:r>
              <a:rPr lang="en-US" dirty="0" err="1"/>
              <a:t>BitBucket</a:t>
            </a:r>
            <a:endParaRPr lang="en-US" dirty="0"/>
          </a:p>
          <a:p>
            <a:r>
              <a:rPr lang="en-US" dirty="0"/>
              <a:t>Hello World App</a:t>
            </a:r>
          </a:p>
          <a:p>
            <a:r>
              <a:rPr lang="en-US" dirty="0"/>
              <a:t>Activity basics</a:t>
            </a:r>
          </a:p>
          <a:p>
            <a:r>
              <a:rPr lang="en-US" dirty="0"/>
              <a:t>XML files</a:t>
            </a:r>
          </a:p>
          <a:p>
            <a:endParaRPr lang="en-US" dirty="0"/>
          </a:p>
        </p:txBody>
      </p:sp>
    </p:spTree>
    <p:extLst>
      <p:ext uri="{BB962C8B-B14F-4D97-AF65-F5344CB8AC3E}">
        <p14:creationId xmlns:p14="http://schemas.microsoft.com/office/powerpoint/2010/main" xmlns="" val="1516926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Git work flow	</a:t>
            </a:r>
          </a:p>
        </p:txBody>
      </p:sp>
      <p:sp>
        <p:nvSpPr>
          <p:cNvPr id="3" name="Content Placeholder 2"/>
          <p:cNvSpPr>
            <a:spLocks noGrp="1"/>
          </p:cNvSpPr>
          <p:nvPr>
            <p:ph idx="1"/>
          </p:nvPr>
        </p:nvSpPr>
        <p:spPr>
          <a:xfrm>
            <a:off x="367665" y="1874838"/>
            <a:ext cx="10515600" cy="4351338"/>
          </a:xfrm>
        </p:spPr>
        <p:txBody>
          <a:bodyPr/>
          <a:lstStyle/>
          <a:p>
            <a:r>
              <a:rPr lang="en-US" dirty="0"/>
              <a:t>Initialize </a:t>
            </a:r>
            <a:r>
              <a:rPr lang="en-US" dirty="0" err="1"/>
              <a:t>git</a:t>
            </a:r>
            <a:r>
              <a:rPr lang="en-US" dirty="0"/>
              <a:t> repository</a:t>
            </a:r>
          </a:p>
          <a:p>
            <a:pPr marL="514350" indent="-514350">
              <a:buFont typeface="+mj-lt"/>
              <a:buAutoNum type="arabicPeriod"/>
            </a:pPr>
            <a:r>
              <a:rPr lang="en-US" dirty="0"/>
              <a:t>Work locally</a:t>
            </a:r>
          </a:p>
          <a:p>
            <a:pPr marL="514350" indent="-514350">
              <a:buFont typeface="+mj-lt"/>
              <a:buAutoNum type="arabicPeriod"/>
            </a:pPr>
            <a:r>
              <a:rPr lang="en-US" dirty="0"/>
              <a:t>Add / edit files</a:t>
            </a:r>
          </a:p>
          <a:p>
            <a:pPr marL="514350" indent="-514350">
              <a:buFont typeface="+mj-lt"/>
              <a:buAutoNum type="arabicPeriod"/>
            </a:pPr>
            <a:r>
              <a:rPr lang="en-US" dirty="0"/>
              <a:t>Commit changes</a:t>
            </a:r>
          </a:p>
          <a:p>
            <a:pPr marL="514350" indent="-514350">
              <a:buFont typeface="+mj-lt"/>
              <a:buAutoNum type="arabicPeriod"/>
            </a:pPr>
            <a:r>
              <a:rPr lang="en-US" dirty="0"/>
              <a:t>PUSH changes to remote</a:t>
            </a:r>
          </a:p>
          <a:p>
            <a:endParaRPr lang="en-US" dirty="0"/>
          </a:p>
          <a:p>
            <a:endParaRPr lang="en-US" dirty="0"/>
          </a:p>
        </p:txBody>
      </p:sp>
      <p:pic>
        <p:nvPicPr>
          <p:cNvPr id="1026" name="Picture 2" descr="Image result for git workflow commit push"/>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656455" y="617538"/>
            <a:ext cx="7029450" cy="5762625"/>
          </a:xfrm>
          <a:prstGeom prst="rect">
            <a:avLst/>
          </a:prstGeom>
          <a:noFill/>
          <a:extLst>
            <a:ext uri="{909E8E84-426E-40DD-AFC4-6F175D3DCCD1}">
              <a14:hiddenFill xmlns:a14="http://schemas.microsoft.com/office/drawing/2010/main" xmlns="">
                <a:solidFill>
                  <a:srgbClr val="FFFFFF"/>
                </a:solidFill>
              </a14:hiddenFill>
            </a:ext>
          </a:extLst>
        </p:spPr>
      </p:pic>
      <p:sp>
        <p:nvSpPr>
          <p:cNvPr id="4" name="Cloud 3"/>
          <p:cNvSpPr/>
          <p:nvPr/>
        </p:nvSpPr>
        <p:spPr>
          <a:xfrm>
            <a:off x="9296400" y="254000"/>
            <a:ext cx="2621280" cy="1991360"/>
          </a:xfrm>
          <a:prstGeom prst="cloud">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309232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Git</a:t>
            </a:r>
          </a:p>
        </p:txBody>
      </p:sp>
      <p:pic>
        <p:nvPicPr>
          <p:cNvPr id="4" name="Picture 3"/>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49542" y="1690688"/>
            <a:ext cx="11948828" cy="3226752"/>
          </a:xfrm>
          <a:prstGeom prst="rect">
            <a:avLst/>
          </a:prstGeom>
          <a:noFill/>
          <a:ln>
            <a:noFill/>
          </a:ln>
        </p:spPr>
      </p:pic>
    </p:spTree>
    <p:extLst>
      <p:ext uri="{BB962C8B-B14F-4D97-AF65-F5344CB8AC3E}">
        <p14:creationId xmlns:p14="http://schemas.microsoft.com/office/powerpoint/2010/main" xmlns="" val="32414547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2385</TotalTime>
  <Words>280</Words>
  <Application>Microsoft Office PowerPoint</Application>
  <PresentationFormat>Προσαρμογή</PresentationFormat>
  <Paragraphs>53</Paragraphs>
  <Slides>11</Slides>
  <Notes>2</Notes>
  <HiddenSlides>2</HiddenSlides>
  <MMClips>0</MMClips>
  <ScaleCrop>false</ScaleCrop>
  <HeadingPairs>
    <vt:vector size="4" baseType="variant">
      <vt:variant>
        <vt:lpstr>Θέμα</vt:lpstr>
      </vt:variant>
      <vt:variant>
        <vt:i4>1</vt:i4>
      </vt:variant>
      <vt:variant>
        <vt:lpstr>Τίτλοι διαφανειών</vt:lpstr>
      </vt:variant>
      <vt:variant>
        <vt:i4>11</vt:i4>
      </vt:variant>
    </vt:vector>
  </HeadingPairs>
  <TitlesOfParts>
    <vt:vector size="12" baseType="lpstr">
      <vt:lpstr>Office Theme</vt:lpstr>
      <vt:lpstr>Android Mobile development</vt:lpstr>
      <vt:lpstr>Info</vt:lpstr>
      <vt:lpstr>Info (2)</vt:lpstr>
      <vt:lpstr>Διαφάνεια 4</vt:lpstr>
      <vt:lpstr>Διαφάνεια 5</vt:lpstr>
      <vt:lpstr>Σχετικά με το μάθημα (3)</vt:lpstr>
      <vt:lpstr>Today’s topics</vt:lpstr>
      <vt:lpstr>Git work flow </vt:lpstr>
      <vt:lpstr>Git</vt:lpstr>
      <vt:lpstr>BitBucket</vt:lpstr>
      <vt:lpstr>Activity Lifecycle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Thodoris Chaikalis</dc:creator>
  <cp:lastModifiedBy>user</cp:lastModifiedBy>
  <cp:revision>26</cp:revision>
  <dcterms:created xsi:type="dcterms:W3CDTF">2016-09-23T14:03:30Z</dcterms:created>
  <dcterms:modified xsi:type="dcterms:W3CDTF">2017-09-29T16:16:01Z</dcterms:modified>
</cp:coreProperties>
</file>