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66" r:id="rId3"/>
    <p:sldId id="267" r:id="rId4"/>
    <p:sldId id="268" r:id="rId5"/>
    <p:sldId id="257" r:id="rId6"/>
    <p:sldId id="258" r:id="rId7"/>
    <p:sldId id="259" r:id="rId8"/>
    <p:sldId id="260" r:id="rId9"/>
    <p:sldId id="261" r:id="rId10"/>
    <p:sldId id="262" r:id="rId11"/>
    <p:sldId id="263" r:id="rId12"/>
    <p:sldId id="264" r:id="rId13"/>
    <p:sldId id="265"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D1D8"/>
          </a:solidFill>
        </a:fill>
      </a:tcStyle>
    </a:wholeTbl>
    <a:band2H>
      <a:tcTxStyle/>
      <a:tcStyle>
        <a:tcBdr/>
        <a:fill>
          <a:solidFill>
            <a:srgbClr val="E7E9EC"/>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D3CB"/>
          </a:solidFill>
        </a:fill>
      </a:tcStyle>
    </a:wholeTbl>
    <a:band2H>
      <a:tcTxStyle/>
      <a:tcStyle>
        <a:tcBdr/>
        <a:fill>
          <a:solidFill>
            <a:srgbClr val="E7EA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E1CC"/>
          </a:solidFill>
        </a:fill>
      </a:tcStyle>
    </a:wholeTbl>
    <a:band2H>
      <a:tcTxStyle/>
      <a:tcStyle>
        <a:tcBdr/>
        <a:fill>
          <a:solidFill>
            <a:srgbClr val="E8F0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48"/>
  </p:normalViewPr>
  <p:slideViewPr>
    <p:cSldViewPr snapToGrid="0">
      <p:cViewPr varScale="1">
        <p:scale>
          <a:sx n="90" d="100"/>
          <a:sy n="90" d="100"/>
        </p:scale>
        <p:origin x="232"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1" name="Shape 91"/>
          <p:cNvSpPr>
            <a:spLocks noGrp="1" noRot="1" noChangeAspect="1"/>
          </p:cNvSpPr>
          <p:nvPr>
            <p:ph type="sldImg"/>
          </p:nvPr>
        </p:nvSpPr>
        <p:spPr>
          <a:xfrm>
            <a:off x="1143000" y="685800"/>
            <a:ext cx="4572000" cy="3429000"/>
          </a:xfrm>
          <a:prstGeom prst="rect">
            <a:avLst/>
          </a:prstGeom>
        </p:spPr>
        <p:txBody>
          <a:bodyPr/>
          <a:lstStyle/>
          <a:p>
            <a:endParaRPr/>
          </a:p>
        </p:txBody>
      </p:sp>
      <p:sp>
        <p:nvSpPr>
          <p:cNvPr id="92" name="Shape 9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ptos"/>
      </a:defRPr>
    </a:lvl1pPr>
    <a:lvl2pPr indent="228600" latinLnBrk="0">
      <a:defRPr sz="1200">
        <a:latin typeface="+mn-lt"/>
        <a:ea typeface="+mn-ea"/>
        <a:cs typeface="+mn-cs"/>
        <a:sym typeface="Aptos"/>
      </a:defRPr>
    </a:lvl2pPr>
    <a:lvl3pPr indent="457200" latinLnBrk="0">
      <a:defRPr sz="1200">
        <a:latin typeface="+mn-lt"/>
        <a:ea typeface="+mn-ea"/>
        <a:cs typeface="+mn-cs"/>
        <a:sym typeface="Aptos"/>
      </a:defRPr>
    </a:lvl3pPr>
    <a:lvl4pPr indent="685800" latinLnBrk="0">
      <a:defRPr sz="1200">
        <a:latin typeface="+mn-lt"/>
        <a:ea typeface="+mn-ea"/>
        <a:cs typeface="+mn-cs"/>
        <a:sym typeface="Aptos"/>
      </a:defRPr>
    </a:lvl4pPr>
    <a:lvl5pPr indent="914400" latinLnBrk="0">
      <a:defRPr sz="1200">
        <a:latin typeface="+mn-lt"/>
        <a:ea typeface="+mn-ea"/>
        <a:cs typeface="+mn-cs"/>
        <a:sym typeface="Aptos"/>
      </a:defRPr>
    </a:lvl5pPr>
    <a:lvl6pPr indent="1143000" latinLnBrk="0">
      <a:defRPr sz="1200">
        <a:latin typeface="+mn-lt"/>
        <a:ea typeface="+mn-ea"/>
        <a:cs typeface="+mn-cs"/>
        <a:sym typeface="Aptos"/>
      </a:defRPr>
    </a:lvl6pPr>
    <a:lvl7pPr indent="1371600" latinLnBrk="0">
      <a:defRPr sz="1200">
        <a:latin typeface="+mn-lt"/>
        <a:ea typeface="+mn-ea"/>
        <a:cs typeface="+mn-cs"/>
        <a:sym typeface="Aptos"/>
      </a:defRPr>
    </a:lvl7pPr>
    <a:lvl8pPr indent="1600200" latinLnBrk="0">
      <a:defRPr sz="1200">
        <a:latin typeface="+mn-lt"/>
        <a:ea typeface="+mn-ea"/>
        <a:cs typeface="+mn-cs"/>
        <a:sym typeface="Aptos"/>
      </a:defRPr>
    </a:lvl8pPr>
    <a:lvl9pPr indent="1828800" latinLnBrk="0">
      <a:defRPr sz="1200">
        <a:latin typeface="+mn-lt"/>
        <a:ea typeface="+mn-ea"/>
        <a:cs typeface="+mn-cs"/>
        <a:sym typeface="Apto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标题文本"/>
          <p:cNvSpPr txBox="1">
            <a:spLocks noGrp="1"/>
          </p:cNvSpPr>
          <p:nvPr>
            <p:ph type="title"/>
          </p:nvPr>
        </p:nvSpPr>
        <p:spPr>
          <a:xfrm>
            <a:off x="1524000" y="1122362"/>
            <a:ext cx="9144000" cy="2387601"/>
          </a:xfrm>
          <a:prstGeom prst="rect">
            <a:avLst/>
          </a:prstGeom>
        </p:spPr>
        <p:txBody>
          <a:bodyPr anchor="b"/>
          <a:lstStyle>
            <a:lvl1pPr algn="ctr">
              <a:defRPr sz="6000"/>
            </a:lvl1pPr>
          </a:lstStyle>
          <a:p>
            <a:r>
              <a:t>标题文本</a:t>
            </a:r>
          </a:p>
        </p:txBody>
      </p:sp>
      <p:sp>
        <p:nvSpPr>
          <p:cNvPr id="12" name="正文级别 1…"/>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正文级别 1</a:t>
            </a:r>
          </a:p>
          <a:p>
            <a:pPr lvl="1"/>
            <a:r>
              <a:t>正文级别 2</a:t>
            </a:r>
          </a:p>
          <a:p>
            <a:pPr lvl="2"/>
            <a:r>
              <a:t>正文级别 3</a:t>
            </a:r>
          </a:p>
          <a:p>
            <a:pPr lvl="3"/>
            <a:r>
              <a:t>正文级别 4</a:t>
            </a:r>
          </a:p>
          <a:p>
            <a:pPr lvl="4"/>
            <a:r>
              <a:t>正文级别 5</a:t>
            </a:r>
          </a:p>
        </p:txBody>
      </p:sp>
      <p:sp>
        <p:nvSpPr>
          <p:cNvPr id="13"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标题文本"/>
          <p:cNvSpPr txBox="1">
            <a:spLocks noGrp="1"/>
          </p:cNvSpPr>
          <p:nvPr>
            <p:ph type="title"/>
          </p:nvPr>
        </p:nvSpPr>
        <p:spPr>
          <a:prstGeom prst="rect">
            <a:avLst/>
          </a:prstGeom>
        </p:spPr>
        <p:txBody>
          <a:bodyPr/>
          <a:lstStyle/>
          <a:p>
            <a:r>
              <a:t>标题文本</a:t>
            </a:r>
          </a:p>
        </p:txBody>
      </p:sp>
      <p:sp>
        <p:nvSpPr>
          <p:cNvPr id="21" name="正文级别 1…"/>
          <p:cNvSpPr txBox="1">
            <a:spLocks noGrp="1"/>
          </p:cNvSpPr>
          <p:nvPr>
            <p:ph type="body" idx="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2"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标题文本"/>
          <p:cNvSpPr txBox="1">
            <a:spLocks noGrp="1"/>
          </p:cNvSpPr>
          <p:nvPr>
            <p:ph type="title"/>
          </p:nvPr>
        </p:nvSpPr>
        <p:spPr>
          <a:xfrm>
            <a:off x="831850" y="1709738"/>
            <a:ext cx="10515600" cy="2852737"/>
          </a:xfrm>
          <a:prstGeom prst="rect">
            <a:avLst/>
          </a:prstGeom>
        </p:spPr>
        <p:txBody>
          <a:bodyPr anchor="b"/>
          <a:lstStyle>
            <a:lvl1pPr>
              <a:defRPr sz="6000"/>
            </a:lvl1pPr>
          </a:lstStyle>
          <a:p>
            <a:r>
              <a:t>标题文本</a:t>
            </a:r>
          </a:p>
        </p:txBody>
      </p:sp>
      <p:sp>
        <p:nvSpPr>
          <p:cNvPr id="30" name="正文级别 1…"/>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757575"/>
                </a:solidFill>
              </a:defRPr>
            </a:lvl1pPr>
            <a:lvl2pPr marL="0" indent="457200">
              <a:buSzTx/>
              <a:buFontTx/>
              <a:buNone/>
              <a:defRPr sz="2400">
                <a:solidFill>
                  <a:srgbClr val="757575"/>
                </a:solidFill>
              </a:defRPr>
            </a:lvl2pPr>
            <a:lvl3pPr marL="0" indent="914400">
              <a:buSzTx/>
              <a:buFontTx/>
              <a:buNone/>
              <a:defRPr sz="2400">
                <a:solidFill>
                  <a:srgbClr val="757575"/>
                </a:solidFill>
              </a:defRPr>
            </a:lvl3pPr>
            <a:lvl4pPr marL="0" indent="1371600">
              <a:buSzTx/>
              <a:buFontTx/>
              <a:buNone/>
              <a:defRPr sz="2400">
                <a:solidFill>
                  <a:srgbClr val="757575"/>
                </a:solidFill>
              </a:defRPr>
            </a:lvl4pPr>
            <a:lvl5pPr marL="0" indent="1828800">
              <a:buSzTx/>
              <a:buFontTx/>
              <a:buNone/>
              <a:defRPr sz="2400">
                <a:solidFill>
                  <a:srgbClr val="757575"/>
                </a:solidFill>
              </a:defRPr>
            </a:lvl5pPr>
          </a:lstStyle>
          <a:p>
            <a:r>
              <a:t>正文级别 1</a:t>
            </a:r>
          </a:p>
          <a:p>
            <a:pPr lvl="1"/>
            <a:r>
              <a:t>正文级别 2</a:t>
            </a:r>
          </a:p>
          <a:p>
            <a:pPr lvl="2"/>
            <a:r>
              <a:t>正文级别 3</a:t>
            </a:r>
          </a:p>
          <a:p>
            <a:pPr lvl="3"/>
            <a:r>
              <a:t>正文级别 4</a:t>
            </a:r>
          </a:p>
          <a:p>
            <a:pPr lvl="4"/>
            <a:r>
              <a:t>正文级别 5</a:t>
            </a:r>
          </a:p>
        </p:txBody>
      </p:sp>
      <p:sp>
        <p:nvSpPr>
          <p:cNvPr id="31"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标题文本"/>
          <p:cNvSpPr txBox="1">
            <a:spLocks noGrp="1"/>
          </p:cNvSpPr>
          <p:nvPr>
            <p:ph type="title"/>
          </p:nvPr>
        </p:nvSpPr>
        <p:spPr>
          <a:prstGeom prst="rect">
            <a:avLst/>
          </a:prstGeom>
        </p:spPr>
        <p:txBody>
          <a:bodyPr/>
          <a:lstStyle/>
          <a:p>
            <a:r>
              <a:t>标题文本</a:t>
            </a:r>
          </a:p>
        </p:txBody>
      </p:sp>
      <p:sp>
        <p:nvSpPr>
          <p:cNvPr id="39" name="正文级别 1…"/>
          <p:cNvSpPr txBox="1">
            <a:spLocks noGrp="1"/>
          </p:cNvSpPr>
          <p:nvPr>
            <p:ph type="body" sz="half" idx="1"/>
          </p:nvPr>
        </p:nvSpPr>
        <p:spPr>
          <a:xfrm>
            <a:off x="838200" y="1825625"/>
            <a:ext cx="5181600" cy="4351338"/>
          </a:xfrm>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4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标题文本"/>
          <p:cNvSpPr txBox="1">
            <a:spLocks noGrp="1"/>
          </p:cNvSpPr>
          <p:nvPr>
            <p:ph type="title"/>
          </p:nvPr>
        </p:nvSpPr>
        <p:spPr>
          <a:xfrm>
            <a:off x="839787" y="365125"/>
            <a:ext cx="10515601" cy="1325563"/>
          </a:xfrm>
          <a:prstGeom prst="rect">
            <a:avLst/>
          </a:prstGeom>
        </p:spPr>
        <p:txBody>
          <a:bodyPr/>
          <a:lstStyle/>
          <a:p>
            <a:r>
              <a:t>标题文本</a:t>
            </a:r>
          </a:p>
        </p:txBody>
      </p:sp>
      <p:sp>
        <p:nvSpPr>
          <p:cNvPr id="48" name="正文级别 1…"/>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正文级别 1</a:t>
            </a:r>
          </a:p>
          <a:p>
            <a:pPr lvl="1"/>
            <a:r>
              <a:t>正文级别 2</a:t>
            </a:r>
          </a:p>
          <a:p>
            <a:pPr lvl="2"/>
            <a:r>
              <a:t>正文级别 3</a:t>
            </a:r>
          </a:p>
          <a:p>
            <a:pPr lvl="3"/>
            <a:r>
              <a:t>正文级别 4</a:t>
            </a:r>
          </a:p>
          <a:p>
            <a:pPr lvl="4"/>
            <a:r>
              <a:t>正文级别 5</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标题文本"/>
          <p:cNvSpPr txBox="1">
            <a:spLocks noGrp="1"/>
          </p:cNvSpPr>
          <p:nvPr>
            <p:ph type="title"/>
          </p:nvPr>
        </p:nvSpPr>
        <p:spPr>
          <a:prstGeom prst="rect">
            <a:avLst/>
          </a:prstGeom>
        </p:spPr>
        <p:txBody>
          <a:bodyPr/>
          <a:lstStyle/>
          <a:p>
            <a:r>
              <a:t>标题文本</a:t>
            </a:r>
          </a:p>
        </p:txBody>
      </p:sp>
      <p:sp>
        <p:nvSpPr>
          <p:cNvPr id="58"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73" name="正文级别 1…"/>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正文级别 1</a:t>
            </a:r>
          </a:p>
          <a:p>
            <a:pPr lvl="1"/>
            <a:r>
              <a:t>正文级别 2</a:t>
            </a:r>
          </a:p>
          <a:p>
            <a:pPr lvl="2"/>
            <a:r>
              <a:t>正文级别 3</a:t>
            </a:r>
          </a:p>
          <a:p>
            <a:pPr lvl="3"/>
            <a:r>
              <a:t>正文级别 4</a:t>
            </a:r>
          </a:p>
          <a:p>
            <a:pPr lvl="4"/>
            <a:r>
              <a:t>正文级别 5</a:t>
            </a:r>
          </a:p>
        </p:txBody>
      </p:sp>
      <p:sp>
        <p:nvSpPr>
          <p:cNvPr id="74"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7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标题文本"/>
          <p:cNvSpPr txBox="1">
            <a:spLocks noGrp="1"/>
          </p:cNvSpPr>
          <p:nvPr>
            <p:ph type="title"/>
          </p:nvPr>
        </p:nvSpPr>
        <p:spPr>
          <a:xfrm>
            <a:off x="839787" y="457200"/>
            <a:ext cx="3932239" cy="1600200"/>
          </a:xfrm>
          <a:prstGeom prst="rect">
            <a:avLst/>
          </a:prstGeom>
        </p:spPr>
        <p:txBody>
          <a:bodyPr anchor="b"/>
          <a:lstStyle>
            <a:lvl1pPr>
              <a:defRPr sz="3200"/>
            </a:lvl1pPr>
          </a:lstStyle>
          <a:p>
            <a:r>
              <a:t>标题文本</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正文级别 1…"/>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正文级别 1</a:t>
            </a:r>
          </a:p>
          <a:p>
            <a:pPr lvl="1"/>
            <a:r>
              <a:t>正文级别 2</a:t>
            </a:r>
          </a:p>
          <a:p>
            <a:pPr lvl="2"/>
            <a:r>
              <a:t>正文级别 3</a:t>
            </a:r>
          </a:p>
          <a:p>
            <a:pPr lvl="3"/>
            <a:r>
              <a:t>正文级别 4</a:t>
            </a:r>
          </a:p>
          <a:p>
            <a:pPr lvl="4"/>
            <a:r>
              <a:t>正文级别 5</a:t>
            </a:r>
          </a:p>
        </p:txBody>
      </p:sp>
      <p:sp>
        <p:nvSpPr>
          <p:cNvPr id="85" name="幻灯片编号"/>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文本"/>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normAutofit/>
          </a:bodyPr>
          <a:lstStyle/>
          <a:p>
            <a:r>
              <a:t>标题文本</a:t>
            </a:r>
          </a:p>
        </p:txBody>
      </p:sp>
      <p:sp>
        <p:nvSpPr>
          <p:cNvPr id="3" name="正文级别 1…"/>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a:bodyPr>
          <a:lstStyle/>
          <a:p>
            <a:r>
              <a:t>正文级别 1</a:t>
            </a:r>
          </a:p>
          <a:p>
            <a:pPr lvl="1"/>
            <a:r>
              <a:t>正文级别 2</a:t>
            </a:r>
          </a:p>
          <a:p>
            <a:pPr lvl="2"/>
            <a:r>
              <a:t>正文级别 3</a:t>
            </a:r>
          </a:p>
          <a:p>
            <a:pPr lvl="3"/>
            <a:r>
              <a:t>正文级别 4</a:t>
            </a:r>
          </a:p>
          <a:p>
            <a:pPr lvl="4"/>
            <a:r>
              <a:t>正文级别 5</a:t>
            </a:r>
          </a:p>
        </p:txBody>
      </p:sp>
      <p:sp>
        <p:nvSpPr>
          <p:cNvPr id="4" name="幻灯片编号"/>
          <p:cNvSpPr txBox="1">
            <a:spLocks noGrp="1"/>
          </p:cNvSpPr>
          <p:nvPr>
            <p:ph type="sldNum" sz="quarter" idx="2"/>
          </p:nvPr>
        </p:nvSpPr>
        <p:spPr>
          <a:xfrm>
            <a:off x="11080144" y="6404292"/>
            <a:ext cx="273657" cy="269241"/>
          </a:xfrm>
          <a:prstGeom prst="rect">
            <a:avLst/>
          </a:prstGeom>
          <a:ln w="12700">
            <a:miter lim="400000"/>
          </a:ln>
        </p:spPr>
        <p:txBody>
          <a:bodyPr wrap="none" lIns="45719" rIns="45719" anchor="ctr">
            <a:spAutoFit/>
          </a:bodyPr>
          <a:lstStyle>
            <a:lvl1pPr algn="r">
              <a:defRPr sz="1200">
                <a:solidFill>
                  <a:srgbClr val="757575"/>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Aptos Display"/>
          <a:ea typeface="Aptos Display"/>
          <a:cs typeface="Aptos Display"/>
          <a:sym typeface="Aptos Display"/>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Aptos"/>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Apto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itle 1"/>
          <p:cNvSpPr txBox="1">
            <a:spLocks noGrp="1"/>
          </p:cNvSpPr>
          <p:nvPr>
            <p:ph type="ctrTitle"/>
          </p:nvPr>
        </p:nvSpPr>
        <p:spPr>
          <a:prstGeom prst="rect">
            <a:avLst/>
          </a:prstGeom>
        </p:spPr>
        <p:txBody>
          <a:bodyPr/>
          <a:lstStyle/>
          <a:p>
            <a:r>
              <a:t>Book Inventory Management System </a:t>
            </a:r>
          </a:p>
        </p:txBody>
      </p:sp>
      <p:sp>
        <p:nvSpPr>
          <p:cNvPr id="95" name="Subtitle 2"/>
          <p:cNvSpPr txBox="1">
            <a:spLocks noGrp="1"/>
          </p:cNvSpPr>
          <p:nvPr>
            <p:ph type="subTitle" sz="quarter" idx="1"/>
          </p:nvPr>
        </p:nvSpPr>
        <p:spPr>
          <a:xfrm>
            <a:off x="1600200" y="3961265"/>
            <a:ext cx="9144000" cy="1655762"/>
          </a:xfrm>
          <a:prstGeom prst="rect">
            <a:avLst/>
          </a:prstGeom>
        </p:spPr>
        <p:txBody>
          <a:bodyPr>
            <a:normAutofit/>
          </a:bodyPr>
          <a:lstStyle/>
          <a:p>
            <a:endParaRPr lang="en-US" dirty="0"/>
          </a:p>
          <a:p>
            <a:r>
              <a:rPr lang="en-GB" b="1" dirty="0">
                <a:solidFill>
                  <a:srgbClr val="000000"/>
                </a:solidFill>
                <a:effectLst/>
                <a:latin typeface="Helvetica" pitchFamily="2" charset="0"/>
              </a:rPr>
              <a:t>Xie Wenhao (Group Leader)</a:t>
            </a:r>
          </a:p>
          <a:p>
            <a:r>
              <a:rPr lang="en-US" b="1" dirty="0"/>
              <a:t>Mario Uesaka</a:t>
            </a:r>
          </a:p>
          <a:p>
            <a:endParaRPr lang="en-US"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rogram Code Section"/>
          <p:cNvSpPr txBox="1">
            <a:spLocks noGrp="1"/>
          </p:cNvSpPr>
          <p:nvPr>
            <p:ph type="title"/>
          </p:nvPr>
        </p:nvSpPr>
        <p:spPr>
          <a:prstGeom prst="rect">
            <a:avLst/>
          </a:prstGeom>
        </p:spPr>
        <p:txBody>
          <a:bodyPr/>
          <a:lstStyle/>
          <a:p>
            <a:r>
              <a:t>Program Code Section</a:t>
            </a:r>
          </a:p>
        </p:txBody>
      </p:sp>
      <p:sp>
        <p:nvSpPr>
          <p:cNvPr id="117" name="This function is to filter all books by the given author name (ser_author) in the database and return the information of those books. If no books by the author are found, it returns an error."/>
          <p:cNvSpPr txBox="1"/>
          <p:nvPr/>
        </p:nvSpPr>
        <p:spPr>
          <a:xfrm>
            <a:off x="835043" y="1632738"/>
            <a:ext cx="6658495" cy="19597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t>This function is to filter all books by the given author name (</a:t>
            </a:r>
            <a:r>
              <a:rPr>
                <a:latin typeface="AppleMyungjo 일반체"/>
                <a:ea typeface="AppleMyungjo 일반체"/>
                <a:cs typeface="AppleMyungjo 일반체"/>
                <a:sym typeface="AppleMyungjo 일반체"/>
              </a:rPr>
              <a:t>ser_author</a:t>
            </a:r>
            <a:r>
              <a:t>) in the database and return the information of those books. If no books by the author are found, it returns an error.</a:t>
            </a:r>
          </a:p>
        </p:txBody>
      </p:sp>
      <p:pic>
        <p:nvPicPr>
          <p:cNvPr id="118" name="截屏2024-11-07 14.27.57.png" descr="截屏2024-11-07 14.27.57.png"/>
          <p:cNvPicPr>
            <a:picLocks noChangeAspect="1"/>
          </p:cNvPicPr>
          <p:nvPr/>
        </p:nvPicPr>
        <p:blipFill>
          <a:blip r:embed="rId2"/>
          <a:stretch>
            <a:fillRect/>
          </a:stretch>
        </p:blipFill>
        <p:spPr>
          <a:xfrm>
            <a:off x="111417" y="4077239"/>
            <a:ext cx="11969166" cy="1897889"/>
          </a:xfrm>
          <a:prstGeom prst="rect">
            <a:avLst/>
          </a:prstGeom>
          <a:ln w="12700">
            <a:miter lim="400000"/>
          </a:ln>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Test Section"/>
          <p:cNvSpPr txBox="1">
            <a:spLocks noGrp="1"/>
          </p:cNvSpPr>
          <p:nvPr>
            <p:ph type="title"/>
          </p:nvPr>
        </p:nvSpPr>
        <p:spPr>
          <a:prstGeom prst="rect">
            <a:avLst/>
          </a:prstGeom>
        </p:spPr>
        <p:txBody>
          <a:bodyPr/>
          <a:lstStyle/>
          <a:p>
            <a:r>
              <a:t>Test Section</a:t>
            </a:r>
          </a:p>
        </p:txBody>
      </p:sp>
      <p:sp>
        <p:nvSpPr>
          <p:cNvPr id="121" name="We created data for four books using test.py and tested the above methods based on the number and information of the books. The test code and results are shown in the following image."/>
          <p:cNvSpPr txBox="1"/>
          <p:nvPr/>
        </p:nvSpPr>
        <p:spPr>
          <a:xfrm>
            <a:off x="835043" y="2020812"/>
            <a:ext cx="7522250" cy="15853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defTabSz="457200">
              <a:defRPr sz="2400">
                <a:latin typeface="Times Roman"/>
                <a:ea typeface="Times Roman"/>
                <a:cs typeface="Times Roman"/>
                <a:sym typeface="Times Roman"/>
              </a:defRPr>
            </a:pPr>
            <a:r>
              <a:t>We created data for four books using </a:t>
            </a:r>
            <a:r>
              <a:rPr>
                <a:latin typeface="AppleMyungjo 일반체"/>
                <a:ea typeface="AppleMyungjo 일반체"/>
                <a:cs typeface="AppleMyungjo 일반체"/>
                <a:sym typeface="AppleMyungjo 일반체"/>
              </a:rPr>
              <a:t>test.py</a:t>
            </a:r>
            <a:r>
              <a:t> and tested the above methods based on the number and information of the books. The test code and results are shown in the following image.</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E1E1E"/>
        </a:solidFill>
        <a:effectLst/>
      </p:bgPr>
    </p:bg>
    <p:spTree>
      <p:nvGrpSpPr>
        <p:cNvPr id="1" name=""/>
        <p:cNvGrpSpPr/>
        <p:nvPr/>
      </p:nvGrpSpPr>
      <p:grpSpPr>
        <a:xfrm>
          <a:off x="0" y="0"/>
          <a:ext cx="0" cy="0"/>
          <a:chOff x="0" y="0"/>
          <a:chExt cx="0" cy="0"/>
        </a:xfrm>
      </p:grpSpPr>
      <p:pic>
        <p:nvPicPr>
          <p:cNvPr id="123" name="截屏2024-11-06 17.21.32.png" descr="截屏2024-11-06 17.21.32.png"/>
          <p:cNvPicPr>
            <a:picLocks noChangeAspect="1"/>
          </p:cNvPicPr>
          <p:nvPr/>
        </p:nvPicPr>
        <p:blipFill>
          <a:blip r:embed="rId2"/>
          <a:stretch>
            <a:fillRect/>
          </a:stretch>
        </p:blipFill>
        <p:spPr>
          <a:xfrm>
            <a:off x="501315" y="0"/>
            <a:ext cx="11189370" cy="6858001"/>
          </a:xfrm>
          <a:prstGeom prst="rect">
            <a:avLst/>
          </a:prstGeom>
          <a:ln w="12700">
            <a:miter lim="400000"/>
          </a:ln>
        </p:spPr>
      </p:pic>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Test Result"/>
          <p:cNvSpPr txBox="1">
            <a:spLocks noGrp="1"/>
          </p:cNvSpPr>
          <p:nvPr>
            <p:ph type="title"/>
          </p:nvPr>
        </p:nvSpPr>
        <p:spPr>
          <a:prstGeom prst="rect">
            <a:avLst/>
          </a:prstGeom>
        </p:spPr>
        <p:txBody>
          <a:bodyPr/>
          <a:lstStyle/>
          <a:p>
            <a:r>
              <a:t>Test Result</a:t>
            </a:r>
          </a:p>
        </p:txBody>
      </p:sp>
      <p:pic>
        <p:nvPicPr>
          <p:cNvPr id="126" name="截屏2024-11-06 17.24.38.png" descr="截屏2024-11-06 17.24.38.png"/>
          <p:cNvPicPr>
            <a:picLocks noChangeAspect="1"/>
          </p:cNvPicPr>
          <p:nvPr/>
        </p:nvPicPr>
        <p:blipFill>
          <a:blip r:embed="rId2"/>
          <a:stretch>
            <a:fillRect/>
          </a:stretch>
        </p:blipFill>
        <p:spPr>
          <a:xfrm>
            <a:off x="828216" y="2222103"/>
            <a:ext cx="7410685" cy="2413766"/>
          </a:xfrm>
          <a:prstGeom prst="rect">
            <a:avLst/>
          </a:prstGeom>
          <a:ln w="12700">
            <a:miter lim="400000"/>
          </a:ln>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5E302-E6FA-1132-4714-B2043902D192}"/>
              </a:ext>
            </a:extLst>
          </p:cNvPr>
          <p:cNvSpPr>
            <a:spLocks noGrp="1"/>
          </p:cNvSpPr>
          <p:nvPr>
            <p:ph type="title"/>
          </p:nvPr>
        </p:nvSpPr>
        <p:spPr/>
        <p:txBody>
          <a:bodyPr/>
          <a:lstStyle/>
          <a:p>
            <a:r>
              <a:rPr lang="en-US" dirty="0"/>
              <a:t>Challenges and lesson learned </a:t>
            </a:r>
          </a:p>
        </p:txBody>
      </p:sp>
    </p:spTree>
    <p:extLst>
      <p:ext uri="{BB962C8B-B14F-4D97-AF65-F5344CB8AC3E}">
        <p14:creationId xmlns:p14="http://schemas.microsoft.com/office/powerpoint/2010/main" val="620974315"/>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10 Key Benefits of Business Process Automation - Penneo">
            <a:extLst>
              <a:ext uri="{FF2B5EF4-FFF2-40B4-BE49-F238E27FC236}">
                <a16:creationId xmlns:a16="http://schemas.microsoft.com/office/drawing/2014/main" id="{406E30B7-1F6D-C5A5-C256-F8769CC1D1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6765" r="8636"/>
          <a:stretch/>
        </p:blipFill>
        <p:spPr bwMode="auto">
          <a:xfrm>
            <a:off x="6820385" y="2179272"/>
            <a:ext cx="4491035" cy="3185172"/>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C41CCF-BBBF-20F7-DD93-CA5709B730BB}"/>
              </a:ext>
            </a:extLst>
          </p:cNvPr>
          <p:cNvSpPr>
            <a:spLocks noGrp="1"/>
          </p:cNvSpPr>
          <p:nvPr>
            <p:ph type="title"/>
          </p:nvPr>
        </p:nvSpPr>
        <p:spPr>
          <a:xfrm>
            <a:off x="603439" y="279360"/>
            <a:ext cx="5982185" cy="1899912"/>
          </a:xfrm>
        </p:spPr>
        <p:txBody>
          <a:bodyPr vert="horz" lIns="91440" tIns="45720" rIns="91440" bIns="45720" rtlCol="0" anchor="ctr">
            <a:normAutofit/>
          </a:bodyPr>
          <a:lstStyle/>
          <a:p>
            <a:pPr>
              <a:spcBef>
                <a:spcPct val="0"/>
              </a:spcBef>
            </a:pPr>
            <a:r>
              <a:rPr lang="en-US" sz="4000" kern="1200" dirty="0">
                <a:solidFill>
                  <a:schemeClr val="tx1"/>
                </a:solidFill>
                <a:latin typeface="+mj-lt"/>
                <a:ea typeface="+mj-ea"/>
                <a:cs typeface="+mj-cs"/>
              </a:rPr>
              <a:t>The bottleneck / Solution</a:t>
            </a:r>
          </a:p>
        </p:txBody>
      </p:sp>
      <p:sp>
        <p:nvSpPr>
          <p:cNvPr id="3" name="Text Placeholder 2">
            <a:extLst>
              <a:ext uri="{FF2B5EF4-FFF2-40B4-BE49-F238E27FC236}">
                <a16:creationId xmlns:a16="http://schemas.microsoft.com/office/drawing/2014/main" id="{25873183-E7EB-FED4-3CA9-DB2865BB4C91}"/>
              </a:ext>
            </a:extLst>
          </p:cNvPr>
          <p:cNvSpPr>
            <a:spLocks noGrp="1"/>
          </p:cNvSpPr>
          <p:nvPr>
            <p:ph type="body" idx="1"/>
          </p:nvPr>
        </p:nvSpPr>
        <p:spPr>
          <a:xfrm>
            <a:off x="686500" y="3160691"/>
            <a:ext cx="1775204" cy="1658959"/>
          </a:xfrm>
        </p:spPr>
        <p:txBody>
          <a:bodyPr vert="horz" lIns="91440" tIns="45720" rIns="91440" bIns="45720" rtlCol="0">
            <a:normAutofit/>
          </a:bodyPr>
          <a:lstStyle/>
          <a:p>
            <a:pPr>
              <a:buFont typeface="Arial" panose="020B0604020202020204" pitchFamily="34" charset="0"/>
              <a:buChar char="•"/>
            </a:pPr>
            <a:endParaRPr lang="en-US" sz="2000" kern="1200" dirty="0">
              <a:solidFill>
                <a:schemeClr val="tx1"/>
              </a:solidFill>
            </a:endParaRPr>
          </a:p>
        </p:txBody>
      </p:sp>
      <p:pic>
        <p:nvPicPr>
          <p:cNvPr id="1028" name="Picture 4" descr="Book school with pencil on white background Vector Image">
            <a:extLst>
              <a:ext uri="{FF2B5EF4-FFF2-40B4-BE49-F238E27FC236}">
                <a16:creationId xmlns:a16="http://schemas.microsoft.com/office/drawing/2014/main" id="{DDD0665F-D955-82C8-260B-BAA4BCFEC97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50" t="6434" r="4941" b="15175"/>
          <a:stretch/>
        </p:blipFill>
        <p:spPr bwMode="auto">
          <a:xfrm>
            <a:off x="495954" y="2265037"/>
            <a:ext cx="4164435" cy="309545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Arrow Connector 4">
            <a:extLst>
              <a:ext uri="{FF2B5EF4-FFF2-40B4-BE49-F238E27FC236}">
                <a16:creationId xmlns:a16="http://schemas.microsoft.com/office/drawing/2014/main" id="{043DAF82-F20B-8B2F-2954-DE9D902BBF22}"/>
              </a:ext>
            </a:extLst>
          </p:cNvPr>
          <p:cNvCxnSpPr/>
          <p:nvPr/>
        </p:nvCxnSpPr>
        <p:spPr>
          <a:xfrm>
            <a:off x="4749339" y="3611336"/>
            <a:ext cx="1585913" cy="0"/>
          </a:xfrm>
          <a:prstGeom prst="straightConnector1">
            <a:avLst/>
          </a:prstGeom>
          <a:noFill/>
          <a:ln w="889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318023052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22AE9-3DDA-758E-8337-70751D37D2CC}"/>
              </a:ext>
            </a:extLst>
          </p:cNvPr>
          <p:cNvSpPr>
            <a:spLocks noGrp="1"/>
          </p:cNvSpPr>
          <p:nvPr>
            <p:ph type="title"/>
          </p:nvPr>
        </p:nvSpPr>
        <p:spPr/>
        <p:txBody>
          <a:bodyPr/>
          <a:lstStyle/>
          <a:p>
            <a:r>
              <a:rPr lang="en-US" dirty="0"/>
              <a:t>Use case diagram</a:t>
            </a:r>
          </a:p>
        </p:txBody>
      </p:sp>
      <p:sp>
        <p:nvSpPr>
          <p:cNvPr id="3" name="Text Placeholder 2">
            <a:extLst>
              <a:ext uri="{FF2B5EF4-FFF2-40B4-BE49-F238E27FC236}">
                <a16:creationId xmlns:a16="http://schemas.microsoft.com/office/drawing/2014/main" id="{1ED32B70-BD08-9804-805B-4AAB8D671C93}"/>
              </a:ext>
            </a:extLst>
          </p:cNvPr>
          <p:cNvSpPr>
            <a:spLocks noGrp="1"/>
          </p:cNvSpPr>
          <p:nvPr>
            <p:ph type="body" idx="1"/>
          </p:nvPr>
        </p:nvSpPr>
        <p:spPr>
          <a:xfrm>
            <a:off x="331574" y="1825625"/>
            <a:ext cx="10515600" cy="4351338"/>
          </a:xfrm>
        </p:spPr>
        <p:txBody>
          <a:bodyPr/>
          <a:lstStyle/>
          <a:p>
            <a:r>
              <a:rPr lang="en-US" dirty="0"/>
              <a:t>Functional behaviour of the system</a:t>
            </a:r>
          </a:p>
          <a:p>
            <a:r>
              <a:rPr lang="en-US" dirty="0"/>
              <a:t>A user is the actor </a:t>
            </a:r>
          </a:p>
          <a:p>
            <a:r>
              <a:rPr lang="en-US" dirty="0"/>
              <a:t>The system allows:</a:t>
            </a:r>
          </a:p>
          <a:p>
            <a:endParaRPr lang="en-US" dirty="0"/>
          </a:p>
          <a:p>
            <a:pPr marL="0" indent="0">
              <a:buNone/>
            </a:pPr>
            <a:r>
              <a:rPr lang="en-US" dirty="0"/>
              <a:t>Add, Retrieve, Delate and update</a:t>
            </a:r>
          </a:p>
        </p:txBody>
      </p:sp>
      <p:pic>
        <p:nvPicPr>
          <p:cNvPr id="8" name="Picture 7" descr="A screen shot of a diagram&#10;&#10;Description automatically generated">
            <a:extLst>
              <a:ext uri="{FF2B5EF4-FFF2-40B4-BE49-F238E27FC236}">
                <a16:creationId xmlns:a16="http://schemas.microsoft.com/office/drawing/2014/main" id="{5A17393F-E25E-1FD0-4B42-9EC163D0B9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681037"/>
            <a:ext cx="5900306" cy="5492750"/>
          </a:xfrm>
          <a:prstGeom prst="rect">
            <a:avLst/>
          </a:prstGeom>
        </p:spPr>
      </p:pic>
    </p:spTree>
    <p:extLst>
      <p:ext uri="{BB962C8B-B14F-4D97-AF65-F5344CB8AC3E}">
        <p14:creationId xmlns:p14="http://schemas.microsoft.com/office/powerpoint/2010/main" val="3910307554"/>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B74BB-AF48-D045-4A34-7F8C3E9350F2}"/>
              </a:ext>
            </a:extLst>
          </p:cNvPr>
          <p:cNvSpPr>
            <a:spLocks noGrp="1"/>
          </p:cNvSpPr>
          <p:nvPr>
            <p:ph type="title"/>
          </p:nvPr>
        </p:nvSpPr>
        <p:spPr/>
        <p:txBody>
          <a:bodyPr/>
          <a:lstStyle/>
          <a:p>
            <a:r>
              <a:rPr lang="en-US" dirty="0"/>
              <a:t>Sequence Diagram</a:t>
            </a:r>
          </a:p>
        </p:txBody>
      </p:sp>
      <p:sp>
        <p:nvSpPr>
          <p:cNvPr id="3" name="Text Placeholder 2">
            <a:extLst>
              <a:ext uri="{FF2B5EF4-FFF2-40B4-BE49-F238E27FC236}">
                <a16:creationId xmlns:a16="http://schemas.microsoft.com/office/drawing/2014/main" id="{8D3103BC-C2BA-2210-02BD-6D9D8336A568}"/>
              </a:ext>
            </a:extLst>
          </p:cNvPr>
          <p:cNvSpPr>
            <a:spLocks noGrp="1"/>
          </p:cNvSpPr>
          <p:nvPr>
            <p:ph type="body" idx="1"/>
          </p:nvPr>
        </p:nvSpPr>
        <p:spPr>
          <a:xfrm>
            <a:off x="359229" y="1715862"/>
            <a:ext cx="10515600" cy="4351338"/>
          </a:xfrm>
        </p:spPr>
        <p:txBody>
          <a:bodyPr/>
          <a:lstStyle/>
          <a:p>
            <a:r>
              <a:rPr lang="en-US" dirty="0"/>
              <a:t>Sequence of the events</a:t>
            </a:r>
          </a:p>
          <a:p>
            <a:r>
              <a:rPr lang="en-US" dirty="0"/>
              <a:t>Actor, Computer and Database</a:t>
            </a:r>
          </a:p>
        </p:txBody>
      </p:sp>
      <p:pic>
        <p:nvPicPr>
          <p:cNvPr id="5" name="Picture 4" descr="A diagram of a computer&#10;&#10;Description automatically generated">
            <a:extLst>
              <a:ext uri="{FF2B5EF4-FFF2-40B4-BE49-F238E27FC236}">
                <a16:creationId xmlns:a16="http://schemas.microsoft.com/office/drawing/2014/main" id="{84B122F7-E6F6-B3B8-658C-5306FA6835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3471" y="681037"/>
            <a:ext cx="6078850" cy="5913664"/>
          </a:xfrm>
          <a:prstGeom prst="rect">
            <a:avLst/>
          </a:prstGeom>
        </p:spPr>
      </p:pic>
    </p:spTree>
    <p:extLst>
      <p:ext uri="{BB962C8B-B14F-4D97-AF65-F5344CB8AC3E}">
        <p14:creationId xmlns:p14="http://schemas.microsoft.com/office/powerpoint/2010/main" val="1707972605"/>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 name="Class diagram"/>
          <p:cNvSpPr txBox="1">
            <a:spLocks noGrp="1"/>
          </p:cNvSpPr>
          <p:nvPr>
            <p:ph type="title"/>
          </p:nvPr>
        </p:nvSpPr>
        <p:spPr>
          <a:prstGeom prst="rect">
            <a:avLst/>
          </a:prstGeom>
        </p:spPr>
        <p:txBody>
          <a:bodyPr/>
          <a:lstStyle/>
          <a:p>
            <a:r>
              <a:t>Class diagram</a:t>
            </a:r>
          </a:p>
        </p:txBody>
      </p:sp>
      <p:pic>
        <p:nvPicPr>
          <p:cNvPr id="98" name="截屏2024-11-07 14.15.48.png" descr="截屏2024-11-07 14.15.48.png"/>
          <p:cNvPicPr>
            <a:picLocks noChangeAspect="1"/>
          </p:cNvPicPr>
          <p:nvPr/>
        </p:nvPicPr>
        <p:blipFill>
          <a:blip r:embed="rId2"/>
          <a:stretch>
            <a:fillRect/>
          </a:stretch>
        </p:blipFill>
        <p:spPr>
          <a:xfrm>
            <a:off x="1282531" y="1763783"/>
            <a:ext cx="9626938" cy="4475022"/>
          </a:xfrm>
          <a:prstGeom prst="rect">
            <a:avLst/>
          </a:prstGeom>
          <a:ln w="12700">
            <a:miter lim="400000"/>
          </a:ln>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rogram Code Section"/>
          <p:cNvSpPr txBox="1">
            <a:spLocks noGrp="1"/>
          </p:cNvSpPr>
          <p:nvPr>
            <p:ph type="title"/>
          </p:nvPr>
        </p:nvSpPr>
        <p:spPr>
          <a:prstGeom prst="rect">
            <a:avLst/>
          </a:prstGeom>
        </p:spPr>
        <p:txBody>
          <a:bodyPr/>
          <a:lstStyle/>
          <a:p>
            <a:r>
              <a:t>Program Code Section</a:t>
            </a:r>
          </a:p>
        </p:txBody>
      </p:sp>
      <p:sp>
        <p:nvSpPr>
          <p:cNvPr id="101" name="Define relationships between entities…"/>
          <p:cNvSpPr txBox="1"/>
          <p:nvPr/>
        </p:nvSpPr>
        <p:spPr>
          <a:xfrm>
            <a:off x="851213" y="1600398"/>
            <a:ext cx="665849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p>
            <a:pPr>
              <a:defRPr sz="2400"/>
            </a:pPr>
            <a:r>
              <a:t>Define relationships between entities</a:t>
            </a:r>
          </a:p>
          <a:p>
            <a:pPr defTabSz="457200">
              <a:defRPr sz="2400">
                <a:latin typeface="Times Roman"/>
                <a:ea typeface="Times Roman"/>
                <a:cs typeface="Times Roman"/>
                <a:sym typeface="Times Roman"/>
              </a:defRPr>
            </a:pPr>
            <a:r>
              <a:t>(Book:Name, Author, Date, Price)</a:t>
            </a:r>
          </a:p>
        </p:txBody>
      </p:sp>
      <p:pic>
        <p:nvPicPr>
          <p:cNvPr id="102" name="截屏2024-11-07 14.23.52.png" descr="截屏2024-11-07 14.23.52.png"/>
          <p:cNvPicPr>
            <a:picLocks noChangeAspect="1"/>
          </p:cNvPicPr>
          <p:nvPr/>
        </p:nvPicPr>
        <p:blipFill>
          <a:blip r:embed="rId2"/>
          <a:stretch>
            <a:fillRect/>
          </a:stretch>
        </p:blipFill>
        <p:spPr>
          <a:xfrm>
            <a:off x="1664754" y="2630114"/>
            <a:ext cx="8862492" cy="3838088"/>
          </a:xfrm>
          <a:prstGeom prst="rect">
            <a:avLst/>
          </a:prstGeom>
          <a:ln w="12700">
            <a:miter lim="400000"/>
          </a:ln>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Program Code Section"/>
          <p:cNvSpPr txBox="1">
            <a:spLocks noGrp="1"/>
          </p:cNvSpPr>
          <p:nvPr>
            <p:ph type="title"/>
          </p:nvPr>
        </p:nvSpPr>
        <p:spPr>
          <a:prstGeom prst="rect">
            <a:avLst/>
          </a:prstGeom>
        </p:spPr>
        <p:txBody>
          <a:bodyPr/>
          <a:lstStyle/>
          <a:p>
            <a:r>
              <a:t>Program Code Section</a:t>
            </a:r>
          </a:p>
        </p:txBody>
      </p:sp>
      <p:sp>
        <p:nvSpPr>
          <p:cNvPr id="105" name="Link the requested URL address to the corresponding views."/>
          <p:cNvSpPr txBox="1"/>
          <p:nvPr/>
        </p:nvSpPr>
        <p:spPr>
          <a:xfrm>
            <a:off x="851213" y="1503380"/>
            <a:ext cx="6658494" cy="828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defTabSz="457200">
              <a:defRPr sz="2400">
                <a:latin typeface="Times Roman"/>
                <a:ea typeface="Times Roman"/>
                <a:cs typeface="Times Roman"/>
                <a:sym typeface="Times Roman"/>
              </a:defRPr>
            </a:lvl1pPr>
          </a:lstStyle>
          <a:p>
            <a:r>
              <a:t>Link the requested URL address to the corresponding views.</a:t>
            </a:r>
          </a:p>
        </p:txBody>
      </p:sp>
      <p:pic>
        <p:nvPicPr>
          <p:cNvPr id="106" name="截屏2024-11-07 14.24.13.png" descr="截屏2024-11-07 14.24.13.png"/>
          <p:cNvPicPr>
            <a:picLocks noChangeAspect="1"/>
          </p:cNvPicPr>
          <p:nvPr/>
        </p:nvPicPr>
        <p:blipFill>
          <a:blip r:embed="rId2"/>
          <a:stretch>
            <a:fillRect/>
          </a:stretch>
        </p:blipFill>
        <p:spPr>
          <a:xfrm>
            <a:off x="1163062" y="2394110"/>
            <a:ext cx="9865876" cy="4078630"/>
          </a:xfrm>
          <a:prstGeom prst="rect">
            <a:avLst/>
          </a:prstGeom>
          <a:ln w="12700">
            <a:miter lim="400000"/>
          </a:ln>
        </p:spPr>
      </p:pic>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rogram Code Section"/>
          <p:cNvSpPr txBox="1">
            <a:spLocks noGrp="1"/>
          </p:cNvSpPr>
          <p:nvPr>
            <p:ph type="title"/>
          </p:nvPr>
        </p:nvSpPr>
        <p:spPr>
          <a:prstGeom prst="rect">
            <a:avLst/>
          </a:prstGeom>
        </p:spPr>
        <p:txBody>
          <a:bodyPr/>
          <a:lstStyle/>
          <a:p>
            <a:r>
              <a:t>Program Code Section</a:t>
            </a:r>
          </a:p>
        </p:txBody>
      </p:sp>
      <p:sp>
        <p:nvSpPr>
          <p:cNvPr id="109" name="This function is used to retrieve book data and save it to the database.(Name, Author, Date, Price)"/>
          <p:cNvSpPr txBox="1"/>
          <p:nvPr/>
        </p:nvSpPr>
        <p:spPr>
          <a:xfrm>
            <a:off x="815404" y="1778266"/>
            <a:ext cx="4084154" cy="15646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vl1pPr>
          </a:lstStyle>
          <a:p>
            <a:r>
              <a:t>This function is used to retrieve book data and save it to the database.(Name, Author, Date, Price)</a:t>
            </a:r>
          </a:p>
        </p:txBody>
      </p:sp>
      <p:pic>
        <p:nvPicPr>
          <p:cNvPr id="110" name="截屏2024-11-07 14.25.38.png" descr="截屏2024-11-07 14.25.38.png"/>
          <p:cNvPicPr>
            <a:picLocks noChangeAspect="1"/>
          </p:cNvPicPr>
          <p:nvPr/>
        </p:nvPicPr>
        <p:blipFill>
          <a:blip r:embed="rId2"/>
          <a:stretch>
            <a:fillRect/>
          </a:stretch>
        </p:blipFill>
        <p:spPr>
          <a:xfrm>
            <a:off x="5146737" y="1839637"/>
            <a:ext cx="6449523" cy="4120045"/>
          </a:xfrm>
          <a:prstGeom prst="rect">
            <a:avLst/>
          </a:prstGeom>
          <a:ln w="12700">
            <a:miter lim="400000"/>
          </a:ln>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Program Code Section"/>
          <p:cNvSpPr txBox="1">
            <a:spLocks noGrp="1"/>
          </p:cNvSpPr>
          <p:nvPr>
            <p:ph type="title"/>
          </p:nvPr>
        </p:nvSpPr>
        <p:spPr>
          <a:prstGeom prst="rect">
            <a:avLst/>
          </a:prstGeom>
        </p:spPr>
        <p:txBody>
          <a:bodyPr/>
          <a:lstStyle/>
          <a:p>
            <a:r>
              <a:t>Program Code Section</a:t>
            </a:r>
          </a:p>
        </p:txBody>
      </p:sp>
      <p:sp>
        <p:nvSpPr>
          <p:cNvPr id="113" name="This function is to retrieve all book data from the database and return it in JSON format."/>
          <p:cNvSpPr txBox="1"/>
          <p:nvPr/>
        </p:nvSpPr>
        <p:spPr>
          <a:xfrm>
            <a:off x="815404" y="1778266"/>
            <a:ext cx="4427193" cy="11963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2400"/>
            </a:lvl1pPr>
          </a:lstStyle>
          <a:p>
            <a:r>
              <a:t>This function is to retrieve all book data from the database and return it in JSON format.</a:t>
            </a:r>
          </a:p>
        </p:txBody>
      </p:sp>
      <p:pic>
        <p:nvPicPr>
          <p:cNvPr id="114" name="截屏2024-11-07 14.28.06.png" descr="截屏2024-11-07 14.28.06.png"/>
          <p:cNvPicPr>
            <a:picLocks noChangeAspect="1"/>
          </p:cNvPicPr>
          <p:nvPr/>
        </p:nvPicPr>
        <p:blipFill>
          <a:blip r:embed="rId2"/>
          <a:stretch>
            <a:fillRect/>
          </a:stretch>
        </p:blipFill>
        <p:spPr>
          <a:xfrm>
            <a:off x="5327500" y="1807297"/>
            <a:ext cx="6177966" cy="4415484"/>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156082"/>
      </a:accent1>
      <a:accent2>
        <a:srgbClr val="E97132"/>
      </a:accent2>
      <a:accent3>
        <a:srgbClr val="196B24"/>
      </a:accent3>
      <a:accent4>
        <a:srgbClr val="0F9ED5"/>
      </a:accent4>
      <a:accent5>
        <a:srgbClr val="A02B93"/>
      </a:accent5>
      <a:accent6>
        <a:srgbClr val="4EA72E"/>
      </a:accent6>
      <a:hlink>
        <a:srgbClr val="0000FF"/>
      </a:hlink>
      <a:folHlink>
        <a:srgbClr val="FF00FF"/>
      </a:folHlink>
    </a:clrScheme>
    <a:fontScheme name="Office Theme">
      <a:majorFont>
        <a:latin typeface="Helvetica"/>
        <a:ea typeface="Helvetica"/>
        <a:cs typeface="Helvetica"/>
      </a:majorFont>
      <a:minorFont>
        <a:latin typeface="Aptos"/>
        <a:ea typeface="Aptos"/>
        <a:cs typeface="Aptos"/>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905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Aptos"/>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1278</TotalTime>
  <Words>221</Words>
  <Application>Microsoft Macintosh PowerPoint</Application>
  <PresentationFormat>Widescreen</PresentationFormat>
  <Paragraphs>30</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AppleMyungjo 일반체</vt:lpstr>
      <vt:lpstr>Aptos</vt:lpstr>
      <vt:lpstr>Aptos Display</vt:lpstr>
      <vt:lpstr>Arial</vt:lpstr>
      <vt:lpstr>Helvetica</vt:lpstr>
      <vt:lpstr>Office Theme</vt:lpstr>
      <vt:lpstr>Book Inventory Management System </vt:lpstr>
      <vt:lpstr>The bottleneck / Solution</vt:lpstr>
      <vt:lpstr>Use case diagram</vt:lpstr>
      <vt:lpstr>Sequence Diagram</vt:lpstr>
      <vt:lpstr>Class diagram</vt:lpstr>
      <vt:lpstr>Program Code Section</vt:lpstr>
      <vt:lpstr>Program Code Section</vt:lpstr>
      <vt:lpstr>Program Code Section</vt:lpstr>
      <vt:lpstr>Program Code Section</vt:lpstr>
      <vt:lpstr>Program Code Section</vt:lpstr>
      <vt:lpstr>Test Section</vt:lpstr>
      <vt:lpstr>PowerPoint Presentation</vt:lpstr>
      <vt:lpstr>Test Result</vt:lpstr>
      <vt:lpstr>Challenges and lesson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Mario Mario</cp:lastModifiedBy>
  <cp:revision>7</cp:revision>
  <dcterms:modified xsi:type="dcterms:W3CDTF">2024-11-08T15:28:19Z</dcterms:modified>
</cp:coreProperties>
</file>