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352" r:id="rId2"/>
    <p:sldId id="351" r:id="rId3"/>
    <p:sldId id="353" r:id="rId4"/>
    <p:sldId id="354" r:id="rId5"/>
    <p:sldId id="356" r:id="rId6"/>
    <p:sldId id="357" r:id="rId7"/>
    <p:sldId id="358" r:id="rId8"/>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8000"/>
    <a:srgbClr val="FFFF99"/>
    <a:srgbClr val="FF9999"/>
    <a:srgbClr val="FFFFCC"/>
    <a:srgbClr val="CC0099"/>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p:restoredTop sz="76606"/>
  </p:normalViewPr>
  <p:slideViewPr>
    <p:cSldViewPr>
      <p:cViewPr>
        <p:scale>
          <a:sx n="90" d="100"/>
          <a:sy n="90" d="100"/>
        </p:scale>
        <p:origin x="2032"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3177" tIns="46589" rIns="93177" bIns="46589" rtlCol="0"/>
          <a:lstStyle>
            <a:lvl1pPr algn="r">
              <a:defRPr sz="1200"/>
            </a:lvl1pPr>
          </a:lstStyle>
          <a:p>
            <a:fld id="{8E95E4CA-757C-44FD-B232-312DBC0DAE25}" type="datetimeFigureOut">
              <a:rPr lang="en-US" smtClean="0"/>
              <a:pPr/>
              <a:t>2/15/18</a:t>
            </a:fld>
            <a:endParaRPr lang="en-US"/>
          </a:p>
        </p:txBody>
      </p:sp>
      <p:sp>
        <p:nvSpPr>
          <p:cNvPr id="4" name="Footer Placeholder 3"/>
          <p:cNvSpPr>
            <a:spLocks noGrp="1"/>
          </p:cNvSpPr>
          <p:nvPr>
            <p:ph type="ftr" sz="quarter" idx="2"/>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8"/>
            <a:ext cx="2982119" cy="466433"/>
          </a:xfrm>
          <a:prstGeom prst="rect">
            <a:avLst/>
          </a:prstGeom>
        </p:spPr>
        <p:txBody>
          <a:bodyPr vert="horz" lIns="93177" tIns="46589" rIns="93177" bIns="46589" rtlCol="0" anchor="b"/>
          <a:lstStyle>
            <a:lvl1pPr algn="r">
              <a:defRPr sz="1200"/>
            </a:lvl1pPr>
          </a:lstStyle>
          <a:p>
            <a:fld id="{595D192D-53B1-492A-B38B-E2055DC40B63}" type="slidenum">
              <a:rPr lang="en-US" smtClean="0"/>
              <a:pPr/>
              <a:t>‹#›</a:t>
            </a:fld>
            <a:endParaRPr lang="en-US"/>
          </a:p>
        </p:txBody>
      </p:sp>
    </p:spTree>
    <p:extLst>
      <p:ext uri="{BB962C8B-B14F-4D97-AF65-F5344CB8AC3E}">
        <p14:creationId xmlns:p14="http://schemas.microsoft.com/office/powerpoint/2010/main" val="4654948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ABAC68E0-02ED-4B9D-A21A-D42D0F9FB343}" type="datetimeFigureOut">
              <a:rPr lang="en-US" smtClean="0"/>
              <a:pPr/>
              <a:t>2/15/18</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FFDF390A-FE46-4671-A7A7-006B5B970909}" type="slidenum">
              <a:rPr lang="en-US" smtClean="0"/>
              <a:pPr/>
              <a:t>‹#›</a:t>
            </a:fld>
            <a:endParaRPr lang="en-US"/>
          </a:p>
        </p:txBody>
      </p:sp>
    </p:spTree>
    <p:extLst>
      <p:ext uri="{BB962C8B-B14F-4D97-AF65-F5344CB8AC3E}">
        <p14:creationId xmlns:p14="http://schemas.microsoft.com/office/powerpoint/2010/main" val="1657553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US" dirty="0"/>
          </a:p>
        </p:txBody>
      </p:sp>
    </p:spTree>
    <p:extLst>
      <p:ext uri="{BB962C8B-B14F-4D97-AF65-F5344CB8AC3E}">
        <p14:creationId xmlns:p14="http://schemas.microsoft.com/office/powerpoint/2010/main" val="72607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24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304116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396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47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371600"/>
            <a:ext cx="1943100" cy="4114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3716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543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07844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8317523" y="1143000"/>
            <a:ext cx="838200" cy="523220"/>
          </a:xfrm>
          <a:prstGeom prst="rect">
            <a:avLst/>
          </a:prstGeom>
          <a:noFill/>
        </p:spPr>
        <p:txBody>
          <a:bodyPr wrap="square" rtlCol="0">
            <a:spAutoFit/>
          </a:bodyPr>
          <a:lstStyle/>
          <a:p>
            <a:fld id="{12E7832B-BD76-48F5-A3D3-14893F860D90}" type="slidenum">
              <a:rPr lang="en-US" sz="2800" smtClean="0"/>
              <a:t>‹#›</a:t>
            </a:fld>
            <a:endParaRPr lang="en-US" sz="2800" dirty="0"/>
          </a:p>
        </p:txBody>
      </p:sp>
    </p:spTree>
    <p:extLst>
      <p:ext uri="{BB962C8B-B14F-4D97-AF65-F5344CB8AC3E}">
        <p14:creationId xmlns:p14="http://schemas.microsoft.com/office/powerpoint/2010/main" val="31726940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419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210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898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077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75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977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0" y="1143000"/>
            <a:ext cx="9144000" cy="495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auto">
          <a:xfrm>
            <a:off x="609600" y="3048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85800" y="1981200"/>
            <a:ext cx="7772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8" name="Picture 14" descr="Tufts_logo+univ-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86600" y="6184900"/>
            <a:ext cx="1397000" cy="5969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rgbClr val="1E7DC1"/>
          </a:solidFill>
          <a:latin typeface="Verdana" pitchFamily="64" charset="0"/>
        </a:defRPr>
      </a:lvl2pPr>
      <a:lvl3pPr algn="l" rtl="0" eaLnBrk="1" fontAlgn="base" hangingPunct="1">
        <a:spcBef>
          <a:spcPct val="0"/>
        </a:spcBef>
        <a:spcAft>
          <a:spcPct val="0"/>
        </a:spcAft>
        <a:defRPr sz="2400" b="1">
          <a:solidFill>
            <a:srgbClr val="1E7DC1"/>
          </a:solidFill>
          <a:latin typeface="Verdana" pitchFamily="64" charset="0"/>
        </a:defRPr>
      </a:lvl3pPr>
      <a:lvl4pPr algn="l" rtl="0" eaLnBrk="1" fontAlgn="base" hangingPunct="1">
        <a:spcBef>
          <a:spcPct val="0"/>
        </a:spcBef>
        <a:spcAft>
          <a:spcPct val="0"/>
        </a:spcAft>
        <a:defRPr sz="2400" b="1">
          <a:solidFill>
            <a:srgbClr val="1E7DC1"/>
          </a:solidFill>
          <a:latin typeface="Verdana" pitchFamily="64" charset="0"/>
        </a:defRPr>
      </a:lvl4pPr>
      <a:lvl5pPr algn="l" rtl="0" eaLnBrk="1" fontAlgn="base" hangingPunct="1">
        <a:spcBef>
          <a:spcPct val="0"/>
        </a:spcBef>
        <a:spcAft>
          <a:spcPct val="0"/>
        </a:spcAft>
        <a:defRPr sz="2400" b="1">
          <a:solidFill>
            <a:srgbClr val="1E7DC1"/>
          </a:solidFill>
          <a:latin typeface="Verdana" pitchFamily="64" charset="0"/>
        </a:defRPr>
      </a:lvl5pPr>
      <a:lvl6pPr marL="457200" algn="l" rtl="0" eaLnBrk="1" fontAlgn="base" hangingPunct="1">
        <a:spcBef>
          <a:spcPct val="0"/>
        </a:spcBef>
        <a:spcAft>
          <a:spcPct val="0"/>
        </a:spcAft>
        <a:defRPr sz="2400" b="1">
          <a:solidFill>
            <a:srgbClr val="1E7DC1"/>
          </a:solidFill>
          <a:latin typeface="Verdana" pitchFamily="64" charset="0"/>
        </a:defRPr>
      </a:lvl6pPr>
      <a:lvl7pPr marL="914400" algn="l" rtl="0" eaLnBrk="1" fontAlgn="base" hangingPunct="1">
        <a:spcBef>
          <a:spcPct val="0"/>
        </a:spcBef>
        <a:spcAft>
          <a:spcPct val="0"/>
        </a:spcAft>
        <a:defRPr sz="2400" b="1">
          <a:solidFill>
            <a:srgbClr val="1E7DC1"/>
          </a:solidFill>
          <a:latin typeface="Verdana" pitchFamily="64" charset="0"/>
        </a:defRPr>
      </a:lvl7pPr>
      <a:lvl8pPr marL="1371600" algn="l" rtl="0" eaLnBrk="1" fontAlgn="base" hangingPunct="1">
        <a:spcBef>
          <a:spcPct val="0"/>
        </a:spcBef>
        <a:spcAft>
          <a:spcPct val="0"/>
        </a:spcAft>
        <a:defRPr sz="2400" b="1">
          <a:solidFill>
            <a:srgbClr val="1E7DC1"/>
          </a:solidFill>
          <a:latin typeface="Verdana" pitchFamily="64" charset="0"/>
        </a:defRPr>
      </a:lvl8pPr>
      <a:lvl9pPr marL="1828800" algn="l" rtl="0" eaLnBrk="1" fontAlgn="base" hangingPunct="1">
        <a:spcBef>
          <a:spcPct val="0"/>
        </a:spcBef>
        <a:spcAft>
          <a:spcPct val="0"/>
        </a:spcAft>
        <a:defRPr sz="2400" b="1">
          <a:solidFill>
            <a:srgbClr val="1E7DC1"/>
          </a:solidFill>
          <a:latin typeface="Verdana" pitchFamily="64" charset="0"/>
        </a:defRPr>
      </a:lvl9pPr>
    </p:titleStyle>
    <p:body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4" Type="http://schemas.openxmlformats.org/officeDocument/2006/relationships/hyperlink" Target="https://mattmazur.com/2015/03/17/a-step-by-step-backpropagation-example/"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19199"/>
          </a:xfrm>
        </p:spPr>
        <p:txBody>
          <a:bodyPr/>
          <a:lstStyle/>
          <a:p>
            <a:pPr algn="ctr"/>
            <a:r>
              <a:rPr lang="en-US" sz="2800" dirty="0" smtClean="0">
                <a:solidFill>
                  <a:schemeClr val="tx1"/>
                </a:solidFill>
              </a:rPr>
              <a:t>MNIST digit recognition Neural Net</a:t>
            </a:r>
            <a:br>
              <a:rPr lang="en-US" sz="2800" dirty="0" smtClean="0">
                <a:solidFill>
                  <a:schemeClr val="tx1"/>
                </a:solidFill>
              </a:rPr>
            </a:br>
            <a:r>
              <a:rPr lang="en-US" sz="2800" dirty="0" smtClean="0">
                <a:solidFill>
                  <a:schemeClr val="tx1"/>
                </a:solidFill>
              </a:rPr>
              <a:t>Ahmed Gado</a:t>
            </a:r>
            <a:br>
              <a:rPr lang="en-US" sz="2800" dirty="0" smtClean="0">
                <a:solidFill>
                  <a:schemeClr val="tx1"/>
                </a:solidFill>
              </a:rPr>
            </a:br>
            <a:r>
              <a:rPr lang="en-US" sz="2800" dirty="0" smtClean="0">
                <a:solidFill>
                  <a:schemeClr val="tx1"/>
                </a:solidFill>
              </a:rPr>
              <a:t>May 11, 2017</a:t>
            </a:r>
            <a:endParaRPr lang="en-US" sz="2800" dirty="0">
              <a:solidFill>
                <a:schemeClr val="tx1"/>
              </a:solidFill>
            </a:endParaRPr>
          </a:p>
        </p:txBody>
      </p:sp>
      <p:sp>
        <p:nvSpPr>
          <p:cNvPr id="3" name="Subtitle 2"/>
          <p:cNvSpPr>
            <a:spLocks noGrp="1"/>
          </p:cNvSpPr>
          <p:nvPr>
            <p:ph type="subTitle" idx="1"/>
          </p:nvPr>
        </p:nvSpPr>
        <p:spPr>
          <a:xfrm>
            <a:off x="152400" y="3048000"/>
            <a:ext cx="8991600" cy="2819400"/>
          </a:xfrm>
        </p:spPr>
        <p:txBody>
          <a:bodyPr/>
          <a:lstStyle/>
          <a:p>
            <a:pPr algn="l"/>
            <a:r>
              <a:rPr lang="en-US" sz="2000" b="1" dirty="0"/>
              <a:t>Abstract</a:t>
            </a:r>
            <a:r>
              <a:rPr lang="en-US" sz="2000" dirty="0"/>
              <a:t>: </a:t>
            </a:r>
            <a:r>
              <a:rPr lang="en-US" sz="2000" dirty="0" smtClean="0"/>
              <a:t/>
            </a:r>
            <a:br>
              <a:rPr lang="en-US" sz="2000" dirty="0" smtClean="0"/>
            </a:br>
            <a:r>
              <a:rPr lang="en-US" sz="2000" dirty="0"/>
              <a:t>Neural nets are the most recent breakthrough in Artificial Intelligence. By mimicking the basic structure of an animal nervous system, artificial neural nets can </a:t>
            </a:r>
            <a:r>
              <a:rPr lang="en-US" sz="2000" dirty="0" smtClean="0"/>
              <a:t>finally ”learn” and achieve </a:t>
            </a:r>
            <a:r>
              <a:rPr lang="en-US" sz="2000" dirty="0"/>
              <a:t>many great feats</a:t>
            </a:r>
            <a:r>
              <a:rPr lang="en-US" sz="2000" dirty="0"/>
              <a:t>. </a:t>
            </a:r>
            <a:r>
              <a:rPr lang="en-US" sz="2000" dirty="0" smtClean="0"/>
              <a:t>This project implements and trains a neural net using 60,000 images from MNIST data set. Using Stochastic Gradient Descent Learning and calculus approaches, the final neural net managed to recognize handwritten digits by an accuracy of 82%</a:t>
            </a:r>
            <a:endParaRPr lang="en-US" sz="2000" dirty="0"/>
          </a:p>
          <a:p>
            <a:pPr algn="l"/>
            <a:endParaRPr lang="en-US" sz="2000" dirty="0" smtClean="0"/>
          </a:p>
          <a:p>
            <a:endParaRPr lang="en-US" dirty="0"/>
          </a:p>
        </p:txBody>
      </p:sp>
    </p:spTree>
    <p:extLst>
      <p:ext uri="{BB962C8B-B14F-4D97-AF65-F5344CB8AC3E}">
        <p14:creationId xmlns:p14="http://schemas.microsoft.com/office/powerpoint/2010/main" val="2118940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24399" y="4419600"/>
            <a:ext cx="4338637" cy="1676400"/>
          </a:xfrm>
          <a:prstGeom prst="rect">
            <a:avLst/>
          </a:prstGeom>
        </p:spPr>
      </p:pic>
      <p:sp>
        <p:nvSpPr>
          <p:cNvPr id="2" name="Title 1"/>
          <p:cNvSpPr>
            <a:spLocks noGrp="1"/>
          </p:cNvSpPr>
          <p:nvPr>
            <p:ph type="title"/>
          </p:nvPr>
        </p:nvSpPr>
        <p:spPr/>
        <p:txBody>
          <a:bodyPr/>
          <a:lstStyle/>
          <a:p>
            <a:r>
              <a:rPr lang="en-US" sz="3600" dirty="0" smtClean="0"/>
              <a:t>Background</a:t>
            </a:r>
            <a:endParaRPr lang="en-US" sz="3600" dirty="0"/>
          </a:p>
        </p:txBody>
      </p:sp>
      <p:sp>
        <p:nvSpPr>
          <p:cNvPr id="3" name="Content Placeholder 5"/>
          <p:cNvSpPr txBox="1">
            <a:spLocks/>
          </p:cNvSpPr>
          <p:nvPr/>
        </p:nvSpPr>
        <p:spPr>
          <a:xfrm>
            <a:off x="228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smtClean="0"/>
              <a:t> NNs can work with a variety of inputs by having many (and many) layers</a:t>
            </a:r>
          </a:p>
          <a:p>
            <a:pPr>
              <a:lnSpc>
                <a:spcPct val="120000"/>
              </a:lnSpc>
              <a:spcBef>
                <a:spcPts val="600"/>
              </a:spcBef>
            </a:pPr>
            <a:r>
              <a:rPr lang="en-US" sz="2800" kern="0" dirty="0" smtClean="0"/>
              <a:t> Each layer applies a calculation to the preceding layer.</a:t>
            </a:r>
          </a:p>
          <a:p>
            <a:pPr>
              <a:lnSpc>
                <a:spcPct val="120000"/>
              </a:lnSpc>
              <a:spcBef>
                <a:spcPts val="600"/>
              </a:spcBef>
            </a:pPr>
            <a:r>
              <a:rPr lang="en-US" sz="2800" kern="0" dirty="0"/>
              <a:t> </a:t>
            </a:r>
            <a:r>
              <a:rPr lang="en-US" sz="2800" kern="0" dirty="0" smtClean="0"/>
              <a:t>The goal of learning is to “tweak” this calculation in order to improve the output</a:t>
            </a:r>
          </a:p>
          <a:p>
            <a:pPr>
              <a:lnSpc>
                <a:spcPct val="120000"/>
              </a:lnSpc>
              <a:spcBef>
                <a:spcPts val="600"/>
              </a:spcBef>
            </a:pPr>
            <a:endParaRPr lang="en-US" sz="2800" kern="0" dirty="0" smtClean="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38601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762000"/>
          </a:xfrm>
        </p:spPr>
        <p:txBody>
          <a:bodyPr/>
          <a:lstStyle/>
          <a:p>
            <a:r>
              <a:rPr lang="en-US" sz="3600" dirty="0" smtClean="0"/>
              <a:t>Technical Approach – Keep Trying</a:t>
            </a:r>
            <a:endParaRPr lang="en-US" sz="3600" dirty="0"/>
          </a:p>
        </p:txBody>
      </p:sp>
      <p:sp>
        <p:nvSpPr>
          <p:cNvPr id="4" name="Content Placeholder 5"/>
          <p:cNvSpPr txBox="1">
            <a:spLocks/>
          </p:cNvSpPr>
          <p:nvPr/>
        </p:nvSpPr>
        <p:spPr>
          <a:xfrm>
            <a:off x="228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smtClean="0"/>
              <a:t> Tweak every </a:t>
            </a:r>
            <a:r>
              <a:rPr lang="en-US" sz="2800" kern="0" dirty="0" smtClean="0"/>
              <a:t>single parameter independently and </a:t>
            </a:r>
            <a:r>
              <a:rPr lang="en-US" sz="2800" kern="0" dirty="0" smtClean="0"/>
              <a:t>see if it improves the output. If it does, make the change permanent. If not, try again.</a:t>
            </a:r>
          </a:p>
          <a:p>
            <a:pPr>
              <a:lnSpc>
                <a:spcPct val="120000"/>
              </a:lnSpc>
              <a:spcBef>
                <a:spcPts val="600"/>
              </a:spcBef>
            </a:pPr>
            <a:r>
              <a:rPr lang="en-US" sz="2800" kern="0" dirty="0" smtClean="0"/>
              <a:t> It </a:t>
            </a:r>
            <a:r>
              <a:rPr lang="en-US" sz="2800" kern="0" dirty="0"/>
              <a:t>worked! But </a:t>
            </a:r>
            <a:r>
              <a:rPr lang="en-US" sz="2800" kern="0" dirty="0" smtClean="0"/>
              <a:t>it was too slow. </a:t>
            </a:r>
            <a:r>
              <a:rPr lang="en-US" sz="2800" kern="0" dirty="0"/>
              <a:t>A</a:t>
            </a:r>
            <a:r>
              <a:rPr lang="en-US" sz="2800" kern="0" dirty="0" smtClean="0"/>
              <a:t> </a:t>
            </a:r>
            <a:r>
              <a:rPr lang="en-US" sz="2800" kern="0" dirty="0"/>
              <a:t>better way had to be found</a:t>
            </a:r>
            <a:r>
              <a:rPr lang="en-US" sz="2800" kern="0" dirty="0" smtClean="0"/>
              <a:t>.</a:t>
            </a:r>
          </a:p>
          <a:p>
            <a:pPr>
              <a:lnSpc>
                <a:spcPct val="120000"/>
              </a:lnSpc>
              <a:spcBef>
                <a:spcPts val="600"/>
              </a:spcBef>
            </a:pPr>
            <a:r>
              <a:rPr lang="en-US" sz="2800" kern="0" dirty="0" smtClean="0"/>
              <a:t> Very </a:t>
            </a:r>
            <a:r>
              <a:rPr lang="en-US" sz="2800" kern="0" dirty="0" smtClean="0"/>
              <a:t>dumb. </a:t>
            </a:r>
            <a:r>
              <a:rPr lang="en-US" sz="2800" kern="0" dirty="0" smtClean="0"/>
              <a:t>Took 10 seconds to run through thousands of parameters for </a:t>
            </a:r>
            <a:r>
              <a:rPr lang="en-US" sz="2800" kern="0" dirty="0" smtClean="0"/>
              <a:t>one </a:t>
            </a:r>
            <a:r>
              <a:rPr lang="en-US" sz="2800" kern="0" dirty="0" smtClean="0"/>
              <a:t>single image.</a:t>
            </a:r>
          </a:p>
          <a:p>
            <a:pPr marL="0" indent="0">
              <a:lnSpc>
                <a:spcPct val="120000"/>
              </a:lnSpc>
              <a:spcBef>
                <a:spcPts val="600"/>
              </a:spcBef>
              <a:buNone/>
            </a:pPr>
            <a:endParaRPr lang="en-US" sz="2800" kern="0" dirty="0" smtClean="0"/>
          </a:p>
          <a:p>
            <a:pPr>
              <a:lnSpc>
                <a:spcPct val="120000"/>
              </a:lnSpc>
              <a:spcBef>
                <a:spcPts val="600"/>
              </a:spcBef>
            </a:pPr>
            <a:endParaRPr lang="en-US" sz="2600" kern="0" dirty="0" smtClean="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3991207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457200"/>
          </a:xfrm>
        </p:spPr>
        <p:txBody>
          <a:bodyPr/>
          <a:lstStyle/>
          <a:p>
            <a:r>
              <a:rPr lang="en-US" sz="3600" dirty="0" smtClean="0"/>
              <a:t>Technical Approach – </a:t>
            </a:r>
            <a:r>
              <a:rPr lang="en-US" sz="3600" smtClean="0"/>
              <a:t>Stochastic Gradient Descent</a:t>
            </a:r>
            <a:endParaRPr lang="en-US" sz="3600" dirty="0"/>
          </a:p>
        </p:txBody>
      </p:sp>
      <p:sp>
        <p:nvSpPr>
          <p:cNvPr id="3" name="Content Placeholder 5"/>
          <p:cNvSpPr txBox="1">
            <a:spLocks/>
          </p:cNvSpPr>
          <p:nvPr/>
        </p:nvSpPr>
        <p:spPr>
          <a:xfrm>
            <a:off x="228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smtClean="0"/>
              <a:t> </a:t>
            </a:r>
            <a:r>
              <a:rPr lang="en-US" sz="2800" dirty="0" smtClean="0"/>
              <a:t>Uses Calculus (partial derivatives) to implement a more informed, more efficient learning method. (called backpropagation)</a:t>
            </a:r>
          </a:p>
          <a:p>
            <a:pPr>
              <a:lnSpc>
                <a:spcPct val="120000"/>
              </a:lnSpc>
              <a:spcBef>
                <a:spcPts val="600"/>
              </a:spcBef>
            </a:pPr>
            <a:r>
              <a:rPr lang="en-US" sz="2800" dirty="0" smtClean="0"/>
              <a:t> It learns very fast! 2 seconds to run through 60,000 images.</a:t>
            </a:r>
            <a:endParaRPr lang="en-US" sz="2800" kern="0" dirty="0"/>
          </a:p>
          <a:p>
            <a:pPr>
              <a:lnSpc>
                <a:spcPct val="120000"/>
              </a:lnSpc>
              <a:spcBef>
                <a:spcPts val="600"/>
              </a:spcBef>
            </a:pPr>
            <a:endParaRPr lang="en-US" sz="2800" kern="0" dirty="0" smtClean="0"/>
          </a:p>
          <a:p>
            <a:pPr>
              <a:lnSpc>
                <a:spcPct val="120000"/>
              </a:lnSpc>
              <a:spcBef>
                <a:spcPts val="600"/>
              </a:spcBef>
            </a:pPr>
            <a:endParaRPr lang="en-US" sz="2800" kern="0" dirty="0" smtClean="0"/>
          </a:p>
          <a:p>
            <a:pPr marL="0" indent="0">
              <a:lnSpc>
                <a:spcPct val="120000"/>
              </a:lnSpc>
              <a:spcBef>
                <a:spcPts val="600"/>
              </a:spcBef>
              <a:buNone/>
            </a:pPr>
            <a:endParaRPr lang="en-US" sz="2800" kern="0" dirty="0" smtClean="0"/>
          </a:p>
          <a:p>
            <a:pPr>
              <a:lnSpc>
                <a:spcPct val="120000"/>
              </a:lnSpc>
              <a:spcBef>
                <a:spcPts val="600"/>
              </a:spcBef>
            </a:pPr>
            <a:endParaRPr lang="en-US" sz="2600" kern="0" dirty="0" smtClean="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26812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 </a:t>
            </a:r>
            <a:r>
              <a:rPr lang="en-US" dirty="0" smtClean="0"/>
              <a:t>Stochastic Gradient Descent</a:t>
            </a:r>
            <a:endParaRPr lang="en-US" dirty="0"/>
          </a:p>
        </p:txBody>
      </p:sp>
      <p:sp>
        <p:nvSpPr>
          <p:cNvPr id="3" name="Content Placeholder 5"/>
          <p:cNvSpPr txBox="1">
            <a:spLocks/>
          </p:cNvSpPr>
          <p:nvPr/>
        </p:nvSpPr>
        <p:spPr>
          <a:xfrm>
            <a:off x="228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400" kern="0" dirty="0" smtClean="0"/>
              <a:t> Learning curve has different behavior depending on the NN configuration (</a:t>
            </a:r>
            <a:r>
              <a:rPr lang="en-US" sz="2400" kern="0" dirty="0" err="1" smtClean="0"/>
              <a:t>hyperparameres</a:t>
            </a:r>
            <a:r>
              <a:rPr lang="en-US" sz="2400" kern="0" dirty="0" smtClean="0"/>
              <a:t>)</a:t>
            </a:r>
          </a:p>
          <a:p>
            <a:pPr marL="0" indent="0">
              <a:lnSpc>
                <a:spcPct val="120000"/>
              </a:lnSpc>
              <a:spcBef>
                <a:spcPts val="600"/>
              </a:spcBef>
              <a:buNone/>
            </a:pPr>
            <a:endParaRPr lang="en-US" sz="2400" kern="0" dirty="0" smtClean="0"/>
          </a:p>
          <a:p>
            <a:pPr>
              <a:lnSpc>
                <a:spcPct val="120000"/>
              </a:lnSpc>
              <a:spcBef>
                <a:spcPts val="600"/>
              </a:spcBef>
            </a:pPr>
            <a:endParaRPr lang="en-US" sz="2400" kern="0" dirty="0" smtClean="0"/>
          </a:p>
          <a:p>
            <a:pPr marL="0" indent="0">
              <a:lnSpc>
                <a:spcPct val="120000"/>
              </a:lnSpc>
              <a:spcBef>
                <a:spcPts val="600"/>
              </a:spcBef>
              <a:buNone/>
            </a:pPr>
            <a:endParaRPr lang="en-US" sz="2400" kern="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792" t="14361" r="5385" b="5006"/>
          <a:stretch/>
        </p:blipFill>
        <p:spPr>
          <a:xfrm>
            <a:off x="304800" y="2438400"/>
            <a:ext cx="4219835" cy="3369365"/>
          </a:xfrm>
          <a:prstGeom prst="rect">
            <a:avLst/>
          </a:prstGeom>
        </p:spPr>
      </p:pic>
      <p:sp>
        <p:nvSpPr>
          <p:cNvPr id="7" name="TextBox 6"/>
          <p:cNvSpPr txBox="1"/>
          <p:nvPr/>
        </p:nvSpPr>
        <p:spPr>
          <a:xfrm>
            <a:off x="1600200" y="4800600"/>
            <a:ext cx="2438400" cy="261610"/>
          </a:xfrm>
          <a:prstGeom prst="rect">
            <a:avLst/>
          </a:prstGeom>
          <a:noFill/>
        </p:spPr>
        <p:txBody>
          <a:bodyPr wrap="square" rtlCol="0">
            <a:spAutoFit/>
          </a:bodyPr>
          <a:lstStyle/>
          <a:p>
            <a:r>
              <a:rPr lang="en-US" sz="1100" dirty="0" smtClean="0"/>
              <a:t>More stable, less responsive </a:t>
            </a:r>
            <a:endParaRPr lang="en-US" sz="11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635" y="2438400"/>
            <a:ext cx="4452485" cy="3361267"/>
          </a:xfrm>
          <a:prstGeom prst="rect">
            <a:avLst/>
          </a:prstGeom>
        </p:spPr>
      </p:pic>
      <p:sp>
        <p:nvSpPr>
          <p:cNvPr id="10" name="TextBox 9"/>
          <p:cNvSpPr txBox="1"/>
          <p:nvPr/>
        </p:nvSpPr>
        <p:spPr>
          <a:xfrm>
            <a:off x="5732854" y="4761799"/>
            <a:ext cx="2438400" cy="261610"/>
          </a:xfrm>
          <a:prstGeom prst="rect">
            <a:avLst/>
          </a:prstGeom>
          <a:noFill/>
        </p:spPr>
        <p:txBody>
          <a:bodyPr wrap="square" rtlCol="0">
            <a:spAutoFit/>
          </a:bodyPr>
          <a:lstStyle/>
          <a:p>
            <a:r>
              <a:rPr lang="en-US" sz="1100" dirty="0" smtClean="0"/>
              <a:t>Less stable, learns faster!</a:t>
            </a:r>
            <a:endParaRPr lang="en-US" sz="1100" dirty="0"/>
          </a:p>
        </p:txBody>
      </p:sp>
    </p:spTree>
    <p:extLst>
      <p:ext uri="{BB962C8B-B14F-4D97-AF65-F5344CB8AC3E}">
        <p14:creationId xmlns:p14="http://schemas.microsoft.com/office/powerpoint/2010/main" val="2940699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Conclusions and Next </a:t>
            </a:r>
            <a:r>
              <a:rPr lang="en-US" sz="3600" dirty="0"/>
              <a:t>S</a:t>
            </a:r>
            <a:r>
              <a:rPr lang="en-US" sz="3600" dirty="0" smtClean="0"/>
              <a:t>teps</a:t>
            </a:r>
            <a:endParaRPr lang="en-US" sz="3600" dirty="0"/>
          </a:p>
        </p:txBody>
      </p:sp>
      <p:sp>
        <p:nvSpPr>
          <p:cNvPr id="3" name="Content Placeholder 5"/>
          <p:cNvSpPr txBox="1">
            <a:spLocks/>
          </p:cNvSpPr>
          <p:nvPr/>
        </p:nvSpPr>
        <p:spPr>
          <a:xfrm>
            <a:off x="228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smtClean="0"/>
              <a:t> By pure experimentation, </a:t>
            </a:r>
            <a:r>
              <a:rPr lang="en-US" sz="2800" kern="0" dirty="0"/>
              <a:t>t</a:t>
            </a:r>
            <a:r>
              <a:rPr lang="en-US" sz="2800" kern="0" dirty="0" smtClean="0"/>
              <a:t>he best configuration I reached is:</a:t>
            </a:r>
          </a:p>
          <a:p>
            <a:pPr lvl="1">
              <a:lnSpc>
                <a:spcPct val="120000"/>
              </a:lnSpc>
              <a:spcBef>
                <a:spcPts val="600"/>
              </a:spcBef>
            </a:pPr>
            <a:r>
              <a:rPr lang="en-US" sz="2400" kern="0" dirty="0"/>
              <a:t> </a:t>
            </a:r>
            <a:r>
              <a:rPr lang="en-US" sz="2400" kern="0" dirty="0" smtClean="0"/>
              <a:t>30 neuron hidden layer, 10 images batch size</a:t>
            </a:r>
          </a:p>
          <a:p>
            <a:pPr lvl="1">
              <a:lnSpc>
                <a:spcPct val="120000"/>
              </a:lnSpc>
              <a:spcBef>
                <a:spcPts val="600"/>
              </a:spcBef>
            </a:pPr>
            <a:r>
              <a:rPr lang="en-US" sz="2400" kern="0" dirty="0" smtClean="0"/>
              <a:t> Learning rate = 0.5</a:t>
            </a:r>
          </a:p>
          <a:p>
            <a:pPr>
              <a:lnSpc>
                <a:spcPct val="120000"/>
              </a:lnSpc>
              <a:spcBef>
                <a:spcPts val="600"/>
              </a:spcBef>
            </a:pPr>
            <a:r>
              <a:rPr lang="en-US" sz="2600" kern="0" dirty="0" smtClean="0"/>
              <a:t> Reaches 82% accuracy! On 5000 test images</a:t>
            </a:r>
          </a:p>
          <a:p>
            <a:pPr>
              <a:lnSpc>
                <a:spcPct val="120000"/>
              </a:lnSpc>
              <a:spcBef>
                <a:spcPts val="600"/>
              </a:spcBef>
            </a:pPr>
            <a:r>
              <a:rPr lang="en-US" sz="2600" kern="0" dirty="0"/>
              <a:t> </a:t>
            </a:r>
            <a:r>
              <a:rPr lang="en-US" sz="2600" kern="0" dirty="0" smtClean="0"/>
              <a:t>Next steps: implement better parameter initializing methods, more regularization techniques (ex: dropout), more complex NNs (convolutional neural nets)</a:t>
            </a:r>
            <a:endParaRPr lang="en-US" sz="2600" kern="0" dirty="0"/>
          </a:p>
          <a:p>
            <a:pPr lvl="1">
              <a:lnSpc>
                <a:spcPct val="120000"/>
              </a:lnSpc>
              <a:spcBef>
                <a:spcPts val="600"/>
              </a:spcBef>
            </a:pPr>
            <a:endParaRPr lang="en-US" sz="2400" kern="0" dirty="0"/>
          </a:p>
          <a:p>
            <a:pPr>
              <a:lnSpc>
                <a:spcPct val="120000"/>
              </a:lnSpc>
              <a:spcBef>
                <a:spcPts val="600"/>
              </a:spcBef>
            </a:pPr>
            <a:endParaRPr lang="en-US" sz="2800" kern="0" dirty="0" smtClean="0"/>
          </a:p>
          <a:p>
            <a:pPr marL="0" indent="0">
              <a:lnSpc>
                <a:spcPct val="120000"/>
              </a:lnSpc>
              <a:spcBef>
                <a:spcPts val="600"/>
              </a:spcBef>
              <a:buNone/>
            </a:pPr>
            <a:endParaRPr lang="en-US" sz="2800" kern="0" dirty="0" smtClean="0"/>
          </a:p>
          <a:p>
            <a:pPr>
              <a:lnSpc>
                <a:spcPct val="120000"/>
              </a:lnSpc>
              <a:spcBef>
                <a:spcPts val="600"/>
              </a:spcBef>
            </a:pPr>
            <a:endParaRPr lang="en-US" sz="2600" kern="0" dirty="0" smtClean="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626993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References</a:t>
            </a:r>
            <a:endParaRPr lang="en-US" sz="3600" dirty="0"/>
          </a:p>
        </p:txBody>
      </p:sp>
      <p:sp>
        <p:nvSpPr>
          <p:cNvPr id="3" name="Content Placeholder 5"/>
          <p:cNvSpPr txBox="1">
            <a:spLocks/>
          </p:cNvSpPr>
          <p:nvPr/>
        </p:nvSpPr>
        <p:spPr>
          <a:xfrm>
            <a:off x="228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0" indent="0">
              <a:lnSpc>
                <a:spcPct val="120000"/>
              </a:lnSpc>
              <a:spcBef>
                <a:spcPts val="600"/>
              </a:spcBef>
              <a:buNone/>
            </a:pPr>
            <a:r>
              <a:rPr lang="en-US" sz="2400" dirty="0"/>
              <a:t>These Links were very helpful for understanding how NNs work. However, I </a:t>
            </a:r>
            <a:r>
              <a:rPr lang="en-US" sz="2400" dirty="0" smtClean="0"/>
              <a:t>strictly did not look </a:t>
            </a:r>
            <a:r>
              <a:rPr lang="en-US" sz="2400" dirty="0"/>
              <a:t>at any line of code (from any programming language</a:t>
            </a:r>
            <a:r>
              <a:rPr lang="en-US" sz="2400" dirty="0" smtClean="0"/>
              <a:t>).</a:t>
            </a:r>
            <a:endParaRPr lang="en-US" sz="2400" kern="0" dirty="0" smtClean="0">
              <a:hlinkClick r:id="rId3"/>
            </a:endParaRPr>
          </a:p>
          <a:p>
            <a:pPr marL="514350" indent="-514350">
              <a:lnSpc>
                <a:spcPct val="120000"/>
              </a:lnSpc>
              <a:spcBef>
                <a:spcPts val="600"/>
              </a:spcBef>
              <a:buFont typeface="+mj-lt"/>
              <a:buAutoNum type="arabicPeriod"/>
            </a:pPr>
            <a:r>
              <a:rPr lang="en-US" sz="2800" kern="0" dirty="0" smtClean="0">
                <a:hlinkClick r:id="rId3"/>
              </a:rPr>
              <a:t>http</a:t>
            </a:r>
            <a:r>
              <a:rPr lang="en-US" sz="2800" kern="0" dirty="0">
                <a:hlinkClick r:id="rId3"/>
              </a:rPr>
              <a:t>://neuralnetworksanddeeplearning.com</a:t>
            </a:r>
            <a:r>
              <a:rPr lang="en-US" sz="2800" kern="0" dirty="0" smtClean="0">
                <a:hlinkClick r:id="rId3"/>
              </a:rPr>
              <a:t>/</a:t>
            </a:r>
            <a:endParaRPr lang="en-US" sz="2800" kern="0" dirty="0" smtClean="0"/>
          </a:p>
          <a:p>
            <a:pPr marL="514350" indent="-514350">
              <a:lnSpc>
                <a:spcPct val="120000"/>
              </a:lnSpc>
              <a:spcBef>
                <a:spcPts val="600"/>
              </a:spcBef>
              <a:buFont typeface="+mj-lt"/>
              <a:buAutoNum type="arabicPeriod"/>
            </a:pPr>
            <a:r>
              <a:rPr lang="en-US" sz="2800" kern="0" dirty="0">
                <a:hlinkClick r:id="rId4"/>
              </a:rPr>
              <a:t>https://mattmazur.com/2015/03/17/a-step-by-step-backpropagation-example</a:t>
            </a:r>
            <a:r>
              <a:rPr lang="en-US" sz="2800" kern="0" dirty="0" smtClean="0">
                <a:hlinkClick r:id="rId4"/>
              </a:rPr>
              <a:t>/</a:t>
            </a:r>
            <a:r>
              <a:rPr lang="en-US" sz="2800" kern="0" dirty="0" smtClean="0"/>
              <a:t> </a:t>
            </a:r>
          </a:p>
          <a:p>
            <a:pPr marL="0" indent="0">
              <a:lnSpc>
                <a:spcPct val="120000"/>
              </a:lnSpc>
              <a:spcBef>
                <a:spcPts val="600"/>
              </a:spcBef>
              <a:buNone/>
            </a:pPr>
            <a:endParaRPr lang="en-US" sz="2800" kern="0" dirty="0" smtClean="0"/>
          </a:p>
          <a:p>
            <a:pPr>
              <a:lnSpc>
                <a:spcPct val="120000"/>
              </a:lnSpc>
              <a:spcBef>
                <a:spcPts val="600"/>
              </a:spcBef>
            </a:pPr>
            <a:endParaRPr lang="en-US" sz="2600" kern="0" dirty="0" smtClean="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285704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ufts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Tufts Theme</Template>
  <TotalTime>10804</TotalTime>
  <Words>301</Words>
  <Application>Microsoft Macintosh PowerPoint</Application>
  <PresentationFormat>On-screen Show (4:3)</PresentationFormat>
  <Paragraphs>36</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Verdana</vt:lpstr>
      <vt:lpstr>Tufts Theme</vt:lpstr>
      <vt:lpstr>MNIST digit recognition Neural Net Ahmed Gado May 11, 2017</vt:lpstr>
      <vt:lpstr>Background</vt:lpstr>
      <vt:lpstr>Technical Approach – Keep Trying</vt:lpstr>
      <vt:lpstr>Technical Approach – Stochastic Gradient Descent</vt:lpstr>
      <vt:lpstr>Results | Stochastic Gradient Descent</vt:lpstr>
      <vt:lpstr>Conclusions and Next Steps</vt:lpstr>
      <vt:lpstr>References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Murein</dc:creator>
  <cp:lastModifiedBy>Ahmed Gado</cp:lastModifiedBy>
  <cp:revision>1375</cp:revision>
  <cp:lastPrinted>2015-03-03T17:21:38Z</cp:lastPrinted>
  <dcterms:created xsi:type="dcterms:W3CDTF">2014-10-17T10:50:54Z</dcterms:created>
  <dcterms:modified xsi:type="dcterms:W3CDTF">2018-02-15T21:56:36Z</dcterms:modified>
</cp:coreProperties>
</file>