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3" autoAdjust="0"/>
    <p:restoredTop sz="94668"/>
  </p:normalViewPr>
  <p:slideViewPr>
    <p:cSldViewPr snapToGrid="0">
      <p:cViewPr varScale="1">
        <p:scale>
          <a:sx n="119" d="100"/>
          <a:sy n="119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D379AC-A470-4A5E-B1B1-628CB767926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2DEA1DB-AE0F-4794-AB57-E64F5E9D2801}">
      <dgm:prSet phldrT="[Text]"/>
      <dgm:spPr/>
      <dgm:t>
        <a:bodyPr/>
        <a:lstStyle/>
        <a:p>
          <a:r>
            <a:rPr lang="en-US" dirty="0"/>
            <a:t>Data Cleaning</a:t>
          </a:r>
          <a:endParaRPr lang="en-GB" dirty="0"/>
        </a:p>
      </dgm:t>
    </dgm:pt>
    <dgm:pt modelId="{3F456C0E-2DF1-4CB0-8865-A19E3F7E6151}" type="parTrans" cxnId="{FDA92C51-6C84-45DB-B243-1980EFA6073B}">
      <dgm:prSet/>
      <dgm:spPr/>
      <dgm:t>
        <a:bodyPr/>
        <a:lstStyle/>
        <a:p>
          <a:endParaRPr lang="en-GB"/>
        </a:p>
      </dgm:t>
    </dgm:pt>
    <dgm:pt modelId="{746AD699-FAB2-44B4-B0FB-5F0AF0327A7B}" type="sibTrans" cxnId="{FDA92C51-6C84-45DB-B243-1980EFA6073B}">
      <dgm:prSet/>
      <dgm:spPr/>
      <dgm:t>
        <a:bodyPr/>
        <a:lstStyle/>
        <a:p>
          <a:endParaRPr lang="en-GB"/>
        </a:p>
      </dgm:t>
    </dgm:pt>
    <dgm:pt modelId="{AFBFFB29-B581-4F0E-A475-980CB60485C3}">
      <dgm:prSet phldrT="[Text]" phldr="1"/>
      <dgm:spPr/>
      <dgm:t>
        <a:bodyPr/>
        <a:lstStyle/>
        <a:p>
          <a:endParaRPr lang="en-GB"/>
        </a:p>
      </dgm:t>
    </dgm:pt>
    <dgm:pt modelId="{D9070730-C98F-461A-B9BB-AC92D0BA2F56}" type="parTrans" cxnId="{C939C884-3C26-43F4-BF41-B9BABB3ADF85}">
      <dgm:prSet/>
      <dgm:spPr/>
      <dgm:t>
        <a:bodyPr/>
        <a:lstStyle/>
        <a:p>
          <a:endParaRPr lang="en-GB"/>
        </a:p>
      </dgm:t>
    </dgm:pt>
    <dgm:pt modelId="{32562DEA-8D93-4ACA-A015-F4893D393926}" type="sibTrans" cxnId="{C939C884-3C26-43F4-BF41-B9BABB3ADF85}">
      <dgm:prSet/>
      <dgm:spPr/>
      <dgm:t>
        <a:bodyPr/>
        <a:lstStyle/>
        <a:p>
          <a:endParaRPr lang="en-GB"/>
        </a:p>
      </dgm:t>
    </dgm:pt>
    <dgm:pt modelId="{5C900B63-EB6E-4D20-9EE3-4727CC3006E9}">
      <dgm:prSet phldrT="[Text]" phldr="1"/>
      <dgm:spPr/>
      <dgm:t>
        <a:bodyPr/>
        <a:lstStyle/>
        <a:p>
          <a:endParaRPr lang="en-GB"/>
        </a:p>
      </dgm:t>
    </dgm:pt>
    <dgm:pt modelId="{41D6808C-68C2-4FAD-910D-97143184BAD7}" type="parTrans" cxnId="{F76D3C47-AF86-4BA3-A7D3-C60B1A4F876F}">
      <dgm:prSet/>
      <dgm:spPr/>
      <dgm:t>
        <a:bodyPr/>
        <a:lstStyle/>
        <a:p>
          <a:endParaRPr lang="en-GB"/>
        </a:p>
      </dgm:t>
    </dgm:pt>
    <dgm:pt modelId="{C84DEDD6-8FF2-4F87-B602-F690A97F7F09}" type="sibTrans" cxnId="{F76D3C47-AF86-4BA3-A7D3-C60B1A4F876F}">
      <dgm:prSet/>
      <dgm:spPr/>
      <dgm:t>
        <a:bodyPr/>
        <a:lstStyle/>
        <a:p>
          <a:endParaRPr lang="en-GB"/>
        </a:p>
      </dgm:t>
    </dgm:pt>
    <dgm:pt modelId="{042C883B-A0EF-4DB2-B0B9-AD64286D9321}">
      <dgm:prSet phldrT="[Text]"/>
      <dgm:spPr/>
      <dgm:t>
        <a:bodyPr/>
        <a:lstStyle/>
        <a:p>
          <a:r>
            <a:rPr lang="en-US" dirty="0"/>
            <a:t>Data Integration</a:t>
          </a:r>
          <a:endParaRPr lang="en-GB" dirty="0"/>
        </a:p>
      </dgm:t>
    </dgm:pt>
    <dgm:pt modelId="{8107E248-72E4-4B99-877C-B7077C965637}" type="parTrans" cxnId="{F97E85EB-B432-4878-8418-79AB8C9602FD}">
      <dgm:prSet/>
      <dgm:spPr/>
      <dgm:t>
        <a:bodyPr/>
        <a:lstStyle/>
        <a:p>
          <a:endParaRPr lang="en-GB"/>
        </a:p>
      </dgm:t>
    </dgm:pt>
    <dgm:pt modelId="{6237227A-B471-4B3D-BD8B-FC7C8A5082F9}" type="sibTrans" cxnId="{F97E85EB-B432-4878-8418-79AB8C9602FD}">
      <dgm:prSet/>
      <dgm:spPr/>
      <dgm:t>
        <a:bodyPr/>
        <a:lstStyle/>
        <a:p>
          <a:endParaRPr lang="en-GB"/>
        </a:p>
      </dgm:t>
    </dgm:pt>
    <dgm:pt modelId="{DBF63F92-848A-48D5-9A53-EB0B486BDAE2}">
      <dgm:prSet phldrT="[Text]" phldr="1"/>
      <dgm:spPr/>
      <dgm:t>
        <a:bodyPr/>
        <a:lstStyle/>
        <a:p>
          <a:endParaRPr lang="en-GB"/>
        </a:p>
      </dgm:t>
    </dgm:pt>
    <dgm:pt modelId="{0E70FDA4-6CB6-463D-9435-18C709E6EF89}" type="parTrans" cxnId="{ABF7CE93-4264-437F-90B1-AF74E342239E}">
      <dgm:prSet/>
      <dgm:spPr/>
      <dgm:t>
        <a:bodyPr/>
        <a:lstStyle/>
        <a:p>
          <a:endParaRPr lang="en-GB"/>
        </a:p>
      </dgm:t>
    </dgm:pt>
    <dgm:pt modelId="{9AEA36A5-5E42-4B14-A4C2-BABAAB30ACEE}" type="sibTrans" cxnId="{ABF7CE93-4264-437F-90B1-AF74E342239E}">
      <dgm:prSet/>
      <dgm:spPr/>
      <dgm:t>
        <a:bodyPr/>
        <a:lstStyle/>
        <a:p>
          <a:endParaRPr lang="en-GB"/>
        </a:p>
      </dgm:t>
    </dgm:pt>
    <dgm:pt modelId="{51BFFF39-F429-4AEE-BA38-619AFA58D16B}">
      <dgm:prSet phldrT="[Text]" phldr="1"/>
      <dgm:spPr/>
      <dgm:t>
        <a:bodyPr/>
        <a:lstStyle/>
        <a:p>
          <a:endParaRPr lang="en-GB"/>
        </a:p>
      </dgm:t>
    </dgm:pt>
    <dgm:pt modelId="{13BA2A50-762D-4FCF-A62A-D4AA9C402955}" type="parTrans" cxnId="{BD6AADC0-5145-46F7-A21A-9D030AA31256}">
      <dgm:prSet/>
      <dgm:spPr/>
      <dgm:t>
        <a:bodyPr/>
        <a:lstStyle/>
        <a:p>
          <a:endParaRPr lang="en-GB"/>
        </a:p>
      </dgm:t>
    </dgm:pt>
    <dgm:pt modelId="{EB97D335-ED45-46C5-9C58-687BDEC0CAD8}" type="sibTrans" cxnId="{BD6AADC0-5145-46F7-A21A-9D030AA31256}">
      <dgm:prSet/>
      <dgm:spPr/>
      <dgm:t>
        <a:bodyPr/>
        <a:lstStyle/>
        <a:p>
          <a:endParaRPr lang="en-GB"/>
        </a:p>
      </dgm:t>
    </dgm:pt>
    <dgm:pt modelId="{680C3888-473D-4280-9FB1-B02E3497DBF3}">
      <dgm:prSet phldrT="[Text]"/>
      <dgm:spPr/>
      <dgm:t>
        <a:bodyPr/>
        <a:lstStyle/>
        <a:p>
          <a:r>
            <a:rPr lang="en-US" dirty="0"/>
            <a:t>Data </a:t>
          </a:r>
          <a:r>
            <a:rPr lang="en-US" dirty="0" err="1"/>
            <a:t>etc</a:t>
          </a:r>
          <a:endParaRPr lang="en-GB" dirty="0"/>
        </a:p>
      </dgm:t>
    </dgm:pt>
    <dgm:pt modelId="{C2304171-3E45-4953-8F2B-B64964B6AC42}" type="parTrans" cxnId="{B33A67E0-601F-4729-9853-368E032A8B28}">
      <dgm:prSet/>
      <dgm:spPr/>
      <dgm:t>
        <a:bodyPr/>
        <a:lstStyle/>
        <a:p>
          <a:endParaRPr lang="en-GB"/>
        </a:p>
      </dgm:t>
    </dgm:pt>
    <dgm:pt modelId="{ECEC0F94-CDBD-40AC-A51A-7B55F0E804BB}" type="sibTrans" cxnId="{B33A67E0-601F-4729-9853-368E032A8B28}">
      <dgm:prSet/>
      <dgm:spPr/>
      <dgm:t>
        <a:bodyPr/>
        <a:lstStyle/>
        <a:p>
          <a:endParaRPr lang="en-GB"/>
        </a:p>
      </dgm:t>
    </dgm:pt>
    <dgm:pt modelId="{DE95FEF4-E30C-4A28-B49F-CC64B3BDCA11}">
      <dgm:prSet phldrT="[Text]" phldr="1"/>
      <dgm:spPr/>
      <dgm:t>
        <a:bodyPr/>
        <a:lstStyle/>
        <a:p>
          <a:endParaRPr lang="en-GB"/>
        </a:p>
      </dgm:t>
    </dgm:pt>
    <dgm:pt modelId="{7852EA6F-46BE-4C3E-856C-8886D6A15DAD}" type="parTrans" cxnId="{C2FEF117-0DBA-43BB-A23C-C685D7ED260E}">
      <dgm:prSet/>
      <dgm:spPr/>
      <dgm:t>
        <a:bodyPr/>
        <a:lstStyle/>
        <a:p>
          <a:endParaRPr lang="en-GB"/>
        </a:p>
      </dgm:t>
    </dgm:pt>
    <dgm:pt modelId="{5C3D5B44-CA88-43B4-92C3-09BEE9E27350}" type="sibTrans" cxnId="{C2FEF117-0DBA-43BB-A23C-C685D7ED260E}">
      <dgm:prSet/>
      <dgm:spPr/>
      <dgm:t>
        <a:bodyPr/>
        <a:lstStyle/>
        <a:p>
          <a:endParaRPr lang="en-GB"/>
        </a:p>
      </dgm:t>
    </dgm:pt>
    <dgm:pt modelId="{3B9B5FB2-D8B8-4108-957A-9109A14FDC2D}">
      <dgm:prSet phldrT="[Text]" phldr="1"/>
      <dgm:spPr/>
      <dgm:t>
        <a:bodyPr/>
        <a:lstStyle/>
        <a:p>
          <a:endParaRPr lang="en-GB"/>
        </a:p>
      </dgm:t>
    </dgm:pt>
    <dgm:pt modelId="{3CEE31CA-2A46-439B-ABED-9AE8B5A95EE9}" type="parTrans" cxnId="{98A5CC48-451B-4622-A867-6197EE6E5334}">
      <dgm:prSet/>
      <dgm:spPr/>
      <dgm:t>
        <a:bodyPr/>
        <a:lstStyle/>
        <a:p>
          <a:endParaRPr lang="en-GB"/>
        </a:p>
      </dgm:t>
    </dgm:pt>
    <dgm:pt modelId="{1314D664-5AB2-462E-B0D0-784BCC87B29C}" type="sibTrans" cxnId="{98A5CC48-451B-4622-A867-6197EE6E5334}">
      <dgm:prSet/>
      <dgm:spPr/>
      <dgm:t>
        <a:bodyPr/>
        <a:lstStyle/>
        <a:p>
          <a:endParaRPr lang="en-GB"/>
        </a:p>
      </dgm:t>
    </dgm:pt>
    <dgm:pt modelId="{4EAD6859-C843-407F-9635-65DDBAD01139}" type="pres">
      <dgm:prSet presAssocID="{E0D379AC-A470-4A5E-B1B1-628CB7679268}" presName="Name0" presStyleCnt="0">
        <dgm:presLayoutVars>
          <dgm:dir/>
          <dgm:animLvl val="lvl"/>
          <dgm:resizeHandles val="exact"/>
        </dgm:presLayoutVars>
      </dgm:prSet>
      <dgm:spPr/>
    </dgm:pt>
    <dgm:pt modelId="{346A9DE0-AB8F-4064-8CF0-41482EB48D6D}" type="pres">
      <dgm:prSet presAssocID="{32DEA1DB-AE0F-4794-AB57-E64F5E9D2801}" presName="composite" presStyleCnt="0"/>
      <dgm:spPr/>
    </dgm:pt>
    <dgm:pt modelId="{68FEB837-C48C-4D67-BE0E-7C38B3225FF7}" type="pres">
      <dgm:prSet presAssocID="{32DEA1DB-AE0F-4794-AB57-E64F5E9D280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EEFC1A7-EA64-4296-A347-C01AAD5BE399}" type="pres">
      <dgm:prSet presAssocID="{32DEA1DB-AE0F-4794-AB57-E64F5E9D2801}" presName="desTx" presStyleLbl="alignAccFollowNode1" presStyleIdx="0" presStyleCnt="3">
        <dgm:presLayoutVars>
          <dgm:bulletEnabled val="1"/>
        </dgm:presLayoutVars>
      </dgm:prSet>
      <dgm:spPr/>
    </dgm:pt>
    <dgm:pt modelId="{FC36177F-C738-4248-9B2E-2122F2DC60D5}" type="pres">
      <dgm:prSet presAssocID="{746AD699-FAB2-44B4-B0FB-5F0AF0327A7B}" presName="space" presStyleCnt="0"/>
      <dgm:spPr/>
    </dgm:pt>
    <dgm:pt modelId="{D5030353-27C1-478A-8DC7-FFE278433692}" type="pres">
      <dgm:prSet presAssocID="{042C883B-A0EF-4DB2-B0B9-AD64286D9321}" presName="composite" presStyleCnt="0"/>
      <dgm:spPr/>
    </dgm:pt>
    <dgm:pt modelId="{E9B9AB73-6D55-4638-B05B-638C95E71992}" type="pres">
      <dgm:prSet presAssocID="{042C883B-A0EF-4DB2-B0B9-AD64286D932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18EB2CA-49AD-4E35-A4B5-A41110203C31}" type="pres">
      <dgm:prSet presAssocID="{042C883B-A0EF-4DB2-B0B9-AD64286D9321}" presName="desTx" presStyleLbl="alignAccFollowNode1" presStyleIdx="1" presStyleCnt="3">
        <dgm:presLayoutVars>
          <dgm:bulletEnabled val="1"/>
        </dgm:presLayoutVars>
      </dgm:prSet>
      <dgm:spPr/>
    </dgm:pt>
    <dgm:pt modelId="{320574DB-E9F1-4B9E-8AE1-D1B595095900}" type="pres">
      <dgm:prSet presAssocID="{6237227A-B471-4B3D-BD8B-FC7C8A5082F9}" presName="space" presStyleCnt="0"/>
      <dgm:spPr/>
    </dgm:pt>
    <dgm:pt modelId="{1B0FB91A-3FB5-43F5-9BFA-3D4061A7B326}" type="pres">
      <dgm:prSet presAssocID="{680C3888-473D-4280-9FB1-B02E3497DBF3}" presName="composite" presStyleCnt="0"/>
      <dgm:spPr/>
    </dgm:pt>
    <dgm:pt modelId="{F2E9D860-6811-4A8F-92E5-C6E0D2C843DD}" type="pres">
      <dgm:prSet presAssocID="{680C3888-473D-4280-9FB1-B02E3497DBF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F5A2995-5AA7-4022-A0ED-7ABC3A81C85B}" type="pres">
      <dgm:prSet presAssocID="{680C3888-473D-4280-9FB1-B02E3497DBF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CFBF601-8B9B-485C-947B-8F3DC3D45BC3}" type="presOf" srcId="{AFBFFB29-B581-4F0E-A475-980CB60485C3}" destId="{9EEFC1A7-EA64-4296-A347-C01AAD5BE399}" srcOrd="0" destOrd="0" presId="urn:microsoft.com/office/officeart/2005/8/layout/hList1"/>
    <dgm:cxn modelId="{C2FEF117-0DBA-43BB-A23C-C685D7ED260E}" srcId="{680C3888-473D-4280-9FB1-B02E3497DBF3}" destId="{DE95FEF4-E30C-4A28-B49F-CC64B3BDCA11}" srcOrd="0" destOrd="0" parTransId="{7852EA6F-46BE-4C3E-856C-8886D6A15DAD}" sibTransId="{5C3D5B44-CA88-43B4-92C3-09BEE9E27350}"/>
    <dgm:cxn modelId="{7AFE232C-BEA0-46E0-8E9D-3CB3AC5AD99C}" type="presOf" srcId="{DBF63F92-848A-48D5-9A53-EB0B486BDAE2}" destId="{718EB2CA-49AD-4E35-A4B5-A41110203C31}" srcOrd="0" destOrd="0" presId="urn:microsoft.com/office/officeart/2005/8/layout/hList1"/>
    <dgm:cxn modelId="{B27B833B-09E0-4960-A45A-27E49294CB31}" type="presOf" srcId="{51BFFF39-F429-4AEE-BA38-619AFA58D16B}" destId="{718EB2CA-49AD-4E35-A4B5-A41110203C31}" srcOrd="0" destOrd="1" presId="urn:microsoft.com/office/officeart/2005/8/layout/hList1"/>
    <dgm:cxn modelId="{FF668C40-089A-4A81-97EB-DDB085890B05}" type="presOf" srcId="{DE95FEF4-E30C-4A28-B49F-CC64B3BDCA11}" destId="{7F5A2995-5AA7-4022-A0ED-7ABC3A81C85B}" srcOrd="0" destOrd="0" presId="urn:microsoft.com/office/officeart/2005/8/layout/hList1"/>
    <dgm:cxn modelId="{F76D3C47-AF86-4BA3-A7D3-C60B1A4F876F}" srcId="{32DEA1DB-AE0F-4794-AB57-E64F5E9D2801}" destId="{5C900B63-EB6E-4D20-9EE3-4727CC3006E9}" srcOrd="1" destOrd="0" parTransId="{41D6808C-68C2-4FAD-910D-97143184BAD7}" sibTransId="{C84DEDD6-8FF2-4F87-B602-F690A97F7F09}"/>
    <dgm:cxn modelId="{98A5CC48-451B-4622-A867-6197EE6E5334}" srcId="{680C3888-473D-4280-9FB1-B02E3497DBF3}" destId="{3B9B5FB2-D8B8-4108-957A-9109A14FDC2D}" srcOrd="1" destOrd="0" parTransId="{3CEE31CA-2A46-439B-ABED-9AE8B5A95EE9}" sibTransId="{1314D664-5AB2-462E-B0D0-784BCC87B29C}"/>
    <dgm:cxn modelId="{FDA92C51-6C84-45DB-B243-1980EFA6073B}" srcId="{E0D379AC-A470-4A5E-B1B1-628CB7679268}" destId="{32DEA1DB-AE0F-4794-AB57-E64F5E9D2801}" srcOrd="0" destOrd="0" parTransId="{3F456C0E-2DF1-4CB0-8865-A19E3F7E6151}" sibTransId="{746AD699-FAB2-44B4-B0FB-5F0AF0327A7B}"/>
    <dgm:cxn modelId="{1B9CB860-BD0E-421B-9FE5-1307D43E19EF}" type="presOf" srcId="{680C3888-473D-4280-9FB1-B02E3497DBF3}" destId="{F2E9D860-6811-4A8F-92E5-C6E0D2C843DD}" srcOrd="0" destOrd="0" presId="urn:microsoft.com/office/officeart/2005/8/layout/hList1"/>
    <dgm:cxn modelId="{579F8271-582B-4038-A4A9-A26EA724E65F}" type="presOf" srcId="{E0D379AC-A470-4A5E-B1B1-628CB7679268}" destId="{4EAD6859-C843-407F-9635-65DDBAD01139}" srcOrd="0" destOrd="0" presId="urn:microsoft.com/office/officeart/2005/8/layout/hList1"/>
    <dgm:cxn modelId="{C939C884-3C26-43F4-BF41-B9BABB3ADF85}" srcId="{32DEA1DB-AE0F-4794-AB57-E64F5E9D2801}" destId="{AFBFFB29-B581-4F0E-A475-980CB60485C3}" srcOrd="0" destOrd="0" parTransId="{D9070730-C98F-461A-B9BB-AC92D0BA2F56}" sibTransId="{32562DEA-8D93-4ACA-A015-F4893D393926}"/>
    <dgm:cxn modelId="{ABF7CE93-4264-437F-90B1-AF74E342239E}" srcId="{042C883B-A0EF-4DB2-B0B9-AD64286D9321}" destId="{DBF63F92-848A-48D5-9A53-EB0B486BDAE2}" srcOrd="0" destOrd="0" parTransId="{0E70FDA4-6CB6-463D-9435-18C709E6EF89}" sibTransId="{9AEA36A5-5E42-4B14-A4C2-BABAAB30ACEE}"/>
    <dgm:cxn modelId="{BD6AADC0-5145-46F7-A21A-9D030AA31256}" srcId="{042C883B-A0EF-4DB2-B0B9-AD64286D9321}" destId="{51BFFF39-F429-4AEE-BA38-619AFA58D16B}" srcOrd="1" destOrd="0" parTransId="{13BA2A50-762D-4FCF-A62A-D4AA9C402955}" sibTransId="{EB97D335-ED45-46C5-9C58-687BDEC0CAD8}"/>
    <dgm:cxn modelId="{E381DBD5-6E5F-4860-8EE2-32D1A0F466EE}" type="presOf" srcId="{042C883B-A0EF-4DB2-B0B9-AD64286D9321}" destId="{E9B9AB73-6D55-4638-B05B-638C95E71992}" srcOrd="0" destOrd="0" presId="urn:microsoft.com/office/officeart/2005/8/layout/hList1"/>
    <dgm:cxn modelId="{83C5B0D7-59A3-41FD-8A79-E7855665D375}" type="presOf" srcId="{3B9B5FB2-D8B8-4108-957A-9109A14FDC2D}" destId="{7F5A2995-5AA7-4022-A0ED-7ABC3A81C85B}" srcOrd="0" destOrd="1" presId="urn:microsoft.com/office/officeart/2005/8/layout/hList1"/>
    <dgm:cxn modelId="{756881DC-F9A3-401A-AA5A-0150CB01B76E}" type="presOf" srcId="{32DEA1DB-AE0F-4794-AB57-E64F5E9D2801}" destId="{68FEB837-C48C-4D67-BE0E-7C38B3225FF7}" srcOrd="0" destOrd="0" presId="urn:microsoft.com/office/officeart/2005/8/layout/hList1"/>
    <dgm:cxn modelId="{B33A67E0-601F-4729-9853-368E032A8B28}" srcId="{E0D379AC-A470-4A5E-B1B1-628CB7679268}" destId="{680C3888-473D-4280-9FB1-B02E3497DBF3}" srcOrd="2" destOrd="0" parTransId="{C2304171-3E45-4953-8F2B-B64964B6AC42}" sibTransId="{ECEC0F94-CDBD-40AC-A51A-7B55F0E804BB}"/>
    <dgm:cxn modelId="{D6DA22EA-6F6F-4A02-A0FA-3CE569DCC3FE}" type="presOf" srcId="{5C900B63-EB6E-4D20-9EE3-4727CC3006E9}" destId="{9EEFC1A7-EA64-4296-A347-C01AAD5BE399}" srcOrd="0" destOrd="1" presId="urn:microsoft.com/office/officeart/2005/8/layout/hList1"/>
    <dgm:cxn modelId="{F97E85EB-B432-4878-8418-79AB8C9602FD}" srcId="{E0D379AC-A470-4A5E-B1B1-628CB7679268}" destId="{042C883B-A0EF-4DB2-B0B9-AD64286D9321}" srcOrd="1" destOrd="0" parTransId="{8107E248-72E4-4B99-877C-B7077C965637}" sibTransId="{6237227A-B471-4B3D-BD8B-FC7C8A5082F9}"/>
    <dgm:cxn modelId="{E57405D6-1862-4DB8-BEC4-EA2DD59CCDA4}" type="presParOf" srcId="{4EAD6859-C843-407F-9635-65DDBAD01139}" destId="{346A9DE0-AB8F-4064-8CF0-41482EB48D6D}" srcOrd="0" destOrd="0" presId="urn:microsoft.com/office/officeart/2005/8/layout/hList1"/>
    <dgm:cxn modelId="{26E2EB16-D719-4765-82A2-3567FFD3C29E}" type="presParOf" srcId="{346A9DE0-AB8F-4064-8CF0-41482EB48D6D}" destId="{68FEB837-C48C-4D67-BE0E-7C38B3225FF7}" srcOrd="0" destOrd="0" presId="urn:microsoft.com/office/officeart/2005/8/layout/hList1"/>
    <dgm:cxn modelId="{B998E750-F2A0-4DA2-8B03-712C1ED851F5}" type="presParOf" srcId="{346A9DE0-AB8F-4064-8CF0-41482EB48D6D}" destId="{9EEFC1A7-EA64-4296-A347-C01AAD5BE399}" srcOrd="1" destOrd="0" presId="urn:microsoft.com/office/officeart/2005/8/layout/hList1"/>
    <dgm:cxn modelId="{A29D6380-E67A-47CC-90F6-29C84FC859DB}" type="presParOf" srcId="{4EAD6859-C843-407F-9635-65DDBAD01139}" destId="{FC36177F-C738-4248-9B2E-2122F2DC60D5}" srcOrd="1" destOrd="0" presId="urn:microsoft.com/office/officeart/2005/8/layout/hList1"/>
    <dgm:cxn modelId="{FCBFD447-FC49-4D68-84E8-5FFCAF79EAEA}" type="presParOf" srcId="{4EAD6859-C843-407F-9635-65DDBAD01139}" destId="{D5030353-27C1-478A-8DC7-FFE278433692}" srcOrd="2" destOrd="0" presId="urn:microsoft.com/office/officeart/2005/8/layout/hList1"/>
    <dgm:cxn modelId="{DC46EF23-4AD7-498A-AF2F-EEF2B5BB7834}" type="presParOf" srcId="{D5030353-27C1-478A-8DC7-FFE278433692}" destId="{E9B9AB73-6D55-4638-B05B-638C95E71992}" srcOrd="0" destOrd="0" presId="urn:microsoft.com/office/officeart/2005/8/layout/hList1"/>
    <dgm:cxn modelId="{149F58CA-6F0A-44FD-9964-F9ABB1C96EE8}" type="presParOf" srcId="{D5030353-27C1-478A-8DC7-FFE278433692}" destId="{718EB2CA-49AD-4E35-A4B5-A41110203C31}" srcOrd="1" destOrd="0" presId="urn:microsoft.com/office/officeart/2005/8/layout/hList1"/>
    <dgm:cxn modelId="{C326FECC-36F0-4167-AC12-79EE01435EC6}" type="presParOf" srcId="{4EAD6859-C843-407F-9635-65DDBAD01139}" destId="{320574DB-E9F1-4B9E-8AE1-D1B595095900}" srcOrd="3" destOrd="0" presId="urn:microsoft.com/office/officeart/2005/8/layout/hList1"/>
    <dgm:cxn modelId="{3E4D0366-345E-49B8-A1E0-40043910E981}" type="presParOf" srcId="{4EAD6859-C843-407F-9635-65DDBAD01139}" destId="{1B0FB91A-3FB5-43F5-9BFA-3D4061A7B326}" srcOrd="4" destOrd="0" presId="urn:microsoft.com/office/officeart/2005/8/layout/hList1"/>
    <dgm:cxn modelId="{B6F24F27-7A6F-4772-AAB2-0664B30F9190}" type="presParOf" srcId="{1B0FB91A-3FB5-43F5-9BFA-3D4061A7B326}" destId="{F2E9D860-6811-4A8F-92E5-C6E0D2C843DD}" srcOrd="0" destOrd="0" presId="urn:microsoft.com/office/officeart/2005/8/layout/hList1"/>
    <dgm:cxn modelId="{FCAADB08-5940-4085-867F-D98025D268CE}" type="presParOf" srcId="{1B0FB91A-3FB5-43F5-9BFA-3D4061A7B326}" destId="{7F5A2995-5AA7-4022-A0ED-7ABC3A81C85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FEB837-C48C-4D67-BE0E-7C38B3225FF7}">
      <dsp:nvSpPr>
        <dsp:cNvPr id="0" name=""/>
        <dsp:cNvSpPr/>
      </dsp:nvSpPr>
      <dsp:spPr>
        <a:xfrm>
          <a:off x="3200" y="621519"/>
          <a:ext cx="3120293" cy="12229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Data Cleaning</a:t>
          </a:r>
          <a:endParaRPr lang="en-GB" sz="3400" kern="1200" dirty="0"/>
        </a:p>
      </dsp:txBody>
      <dsp:txXfrm>
        <a:off x="3200" y="621519"/>
        <a:ext cx="3120293" cy="1222906"/>
      </dsp:txXfrm>
    </dsp:sp>
    <dsp:sp modelId="{9EEFC1A7-EA64-4296-A347-C01AAD5BE399}">
      <dsp:nvSpPr>
        <dsp:cNvPr id="0" name=""/>
        <dsp:cNvSpPr/>
      </dsp:nvSpPr>
      <dsp:spPr>
        <a:xfrm>
          <a:off x="3200" y="1844425"/>
          <a:ext cx="3120293" cy="14932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400" kern="1200"/>
        </a:p>
      </dsp:txBody>
      <dsp:txXfrm>
        <a:off x="3200" y="1844425"/>
        <a:ext cx="3120293" cy="1493279"/>
      </dsp:txXfrm>
    </dsp:sp>
    <dsp:sp modelId="{E9B9AB73-6D55-4638-B05B-638C95E71992}">
      <dsp:nvSpPr>
        <dsp:cNvPr id="0" name=""/>
        <dsp:cNvSpPr/>
      </dsp:nvSpPr>
      <dsp:spPr>
        <a:xfrm>
          <a:off x="3560334" y="621519"/>
          <a:ext cx="3120293" cy="12229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Data Integration</a:t>
          </a:r>
          <a:endParaRPr lang="en-GB" sz="3400" kern="1200" dirty="0"/>
        </a:p>
      </dsp:txBody>
      <dsp:txXfrm>
        <a:off x="3560334" y="621519"/>
        <a:ext cx="3120293" cy="1222906"/>
      </dsp:txXfrm>
    </dsp:sp>
    <dsp:sp modelId="{718EB2CA-49AD-4E35-A4B5-A41110203C31}">
      <dsp:nvSpPr>
        <dsp:cNvPr id="0" name=""/>
        <dsp:cNvSpPr/>
      </dsp:nvSpPr>
      <dsp:spPr>
        <a:xfrm>
          <a:off x="3560334" y="1844425"/>
          <a:ext cx="3120293" cy="14932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400" kern="1200"/>
        </a:p>
      </dsp:txBody>
      <dsp:txXfrm>
        <a:off x="3560334" y="1844425"/>
        <a:ext cx="3120293" cy="1493279"/>
      </dsp:txXfrm>
    </dsp:sp>
    <dsp:sp modelId="{F2E9D860-6811-4A8F-92E5-C6E0D2C843DD}">
      <dsp:nvSpPr>
        <dsp:cNvPr id="0" name=""/>
        <dsp:cNvSpPr/>
      </dsp:nvSpPr>
      <dsp:spPr>
        <a:xfrm>
          <a:off x="7117469" y="621519"/>
          <a:ext cx="3120293" cy="12229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Data </a:t>
          </a:r>
          <a:r>
            <a:rPr lang="en-US" sz="3400" kern="1200" dirty="0" err="1"/>
            <a:t>etc</a:t>
          </a:r>
          <a:endParaRPr lang="en-GB" sz="3400" kern="1200" dirty="0"/>
        </a:p>
      </dsp:txBody>
      <dsp:txXfrm>
        <a:off x="7117469" y="621519"/>
        <a:ext cx="3120293" cy="1222906"/>
      </dsp:txXfrm>
    </dsp:sp>
    <dsp:sp modelId="{7F5A2995-5AA7-4022-A0ED-7ABC3A81C85B}">
      <dsp:nvSpPr>
        <dsp:cNvPr id="0" name=""/>
        <dsp:cNvSpPr/>
      </dsp:nvSpPr>
      <dsp:spPr>
        <a:xfrm>
          <a:off x="7117469" y="1844425"/>
          <a:ext cx="3120293" cy="14932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400" kern="1200"/>
        </a:p>
      </dsp:txBody>
      <dsp:txXfrm>
        <a:off x="7117469" y="1844425"/>
        <a:ext cx="3120293" cy="14932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Sunday, May 11,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4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Sunday, May 11,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77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Sunday, May 11,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7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Sunday, May 11,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Sunday, May 11,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5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Sunday, May 11,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4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Sunday, May 11,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8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Sunday, May 11,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1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Sunday, May 11,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1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Sunday, May 11,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Sunday, May 11,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9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Sunday, May 11, 2025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4008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06" r:id="rId6"/>
    <p:sldLayoutId id="2147483802" r:id="rId7"/>
    <p:sldLayoutId id="2147483803" r:id="rId8"/>
    <p:sldLayoutId id="2147483804" r:id="rId9"/>
    <p:sldLayoutId id="2147483805" r:id="rId10"/>
    <p:sldLayoutId id="214748380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3CBB9B1-7B7D-4BA1-A1AF-572168B39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D4266-3F5B-DBAB-57BC-56078C8F5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3193" y="457201"/>
            <a:ext cx="3091607" cy="1727643"/>
          </a:xfrm>
        </p:spPr>
        <p:txBody>
          <a:bodyPr vert="horz" lIns="0" tIns="0" rIns="0" bIns="0" rtlCol="0" anchor="b">
            <a:normAutofit/>
          </a:bodyPr>
          <a:lstStyle/>
          <a:p>
            <a:pPr algn="l"/>
            <a:r>
              <a:rPr lang="en-US" sz="2800" spc="700"/>
              <a:t>Bitcoin Price Predictor</a:t>
            </a:r>
          </a:p>
        </p:txBody>
      </p:sp>
      <p:pic>
        <p:nvPicPr>
          <p:cNvPr id="4" name="Picture 3" descr="B sign on figures">
            <a:extLst>
              <a:ext uri="{FF2B5EF4-FFF2-40B4-BE49-F238E27FC236}">
                <a16:creationId xmlns:a16="http://schemas.microsoft.com/office/drawing/2014/main" id="{7DBE4D66-199F-1FFF-91D3-E103CAD1CA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53" r="11249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C210980-0166-5C68-7A01-27578760D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3193" y="2530549"/>
            <a:ext cx="2942813" cy="3428124"/>
          </a:xfrm>
        </p:spPr>
        <p:txBody>
          <a:bodyPr vert="horz" lIns="0" tIns="0" rIns="0" bIns="0" rtlCol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1400" dirty="0"/>
              <a:t>By: </a:t>
            </a:r>
          </a:p>
          <a:p>
            <a:pPr algn="l">
              <a:lnSpc>
                <a:spcPct val="120000"/>
              </a:lnSpc>
            </a:pPr>
            <a:r>
              <a:rPr lang="en-US" sz="1400" dirty="0"/>
              <a:t>Youssef ElNahas</a:t>
            </a:r>
          </a:p>
          <a:p>
            <a:pPr algn="l">
              <a:lnSpc>
                <a:spcPct val="120000"/>
              </a:lnSpc>
            </a:pPr>
            <a:r>
              <a:rPr lang="en-US" sz="1400" dirty="0"/>
              <a:t>Abubakar Waziri</a:t>
            </a:r>
          </a:p>
          <a:p>
            <a:pPr algn="l">
              <a:lnSpc>
                <a:spcPct val="120000"/>
              </a:lnSpc>
            </a:pPr>
            <a:r>
              <a:rPr lang="en-US" sz="1400" dirty="0"/>
              <a:t>Mohammed Sattar</a:t>
            </a:r>
          </a:p>
          <a:p>
            <a:pPr algn="l">
              <a:lnSpc>
                <a:spcPct val="120000"/>
              </a:lnSpc>
            </a:pPr>
            <a:endParaRPr lang="en-US" sz="1400" dirty="0"/>
          </a:p>
          <a:p>
            <a:pPr algn="l">
              <a:lnSpc>
                <a:spcPct val="120000"/>
              </a:lnSpc>
            </a:pPr>
            <a:r>
              <a:rPr lang="en-US" sz="1400" dirty="0"/>
              <a:t>Supervised by</a:t>
            </a:r>
            <a:r>
              <a:rPr lang="en-US" sz="1400"/>
              <a:t>: </a:t>
            </a:r>
          </a:p>
          <a:p>
            <a:pPr algn="l">
              <a:lnSpc>
                <a:spcPct val="120000"/>
              </a:lnSpc>
            </a:pPr>
            <a:r>
              <a:rPr lang="en-US" sz="1400"/>
              <a:t>Dr </a:t>
            </a:r>
            <a:r>
              <a:rPr lang="en-US" sz="1400" dirty="0"/>
              <a:t>Mohammed </a:t>
            </a:r>
            <a:r>
              <a:rPr lang="en-US" sz="1400" dirty="0" err="1"/>
              <a:t>Temraz</a:t>
            </a:r>
            <a:endParaRPr lang="en-US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4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68F01-5D0B-E852-BC61-1E0B770AB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to know the data</a:t>
            </a:r>
            <a:endParaRPr lang="en-GB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8038298-B887-818C-34A2-FAC4EACBEAB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83623641"/>
              </p:ext>
            </p:extLst>
          </p:nvPr>
        </p:nvGraphicFramePr>
        <p:xfrm>
          <a:off x="160544" y="2449058"/>
          <a:ext cx="6543918" cy="9799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2767">
                  <a:extLst>
                    <a:ext uri="{9D8B030D-6E8A-4147-A177-3AD203B41FA5}">
                      <a16:colId xmlns:a16="http://schemas.microsoft.com/office/drawing/2014/main" val="2054325128"/>
                    </a:ext>
                  </a:extLst>
                </a:gridCol>
                <a:gridCol w="676925">
                  <a:extLst>
                    <a:ext uri="{9D8B030D-6E8A-4147-A177-3AD203B41FA5}">
                      <a16:colId xmlns:a16="http://schemas.microsoft.com/office/drawing/2014/main" val="194821337"/>
                    </a:ext>
                  </a:extLst>
                </a:gridCol>
                <a:gridCol w="676925">
                  <a:extLst>
                    <a:ext uri="{9D8B030D-6E8A-4147-A177-3AD203B41FA5}">
                      <a16:colId xmlns:a16="http://schemas.microsoft.com/office/drawing/2014/main" val="3328839097"/>
                    </a:ext>
                  </a:extLst>
                </a:gridCol>
                <a:gridCol w="676925">
                  <a:extLst>
                    <a:ext uri="{9D8B030D-6E8A-4147-A177-3AD203B41FA5}">
                      <a16:colId xmlns:a16="http://schemas.microsoft.com/office/drawing/2014/main" val="3503377175"/>
                    </a:ext>
                  </a:extLst>
                </a:gridCol>
                <a:gridCol w="676925">
                  <a:extLst>
                    <a:ext uri="{9D8B030D-6E8A-4147-A177-3AD203B41FA5}">
                      <a16:colId xmlns:a16="http://schemas.microsoft.com/office/drawing/2014/main" val="2075036390"/>
                    </a:ext>
                  </a:extLst>
                </a:gridCol>
                <a:gridCol w="964486">
                  <a:extLst>
                    <a:ext uri="{9D8B030D-6E8A-4147-A177-3AD203B41FA5}">
                      <a16:colId xmlns:a16="http://schemas.microsoft.com/office/drawing/2014/main" val="1643030013"/>
                    </a:ext>
                  </a:extLst>
                </a:gridCol>
                <a:gridCol w="1888965">
                  <a:extLst>
                    <a:ext uri="{9D8B030D-6E8A-4147-A177-3AD203B41FA5}">
                      <a16:colId xmlns:a16="http://schemas.microsoft.com/office/drawing/2014/main" val="743114002"/>
                    </a:ext>
                  </a:extLst>
                </a:gridCol>
              </a:tblGrid>
              <a:tr h="3071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>
                          <a:effectLst/>
                        </a:rPr>
                        <a:t>Timestamp</a:t>
                      </a:r>
                      <a:endParaRPr lang="en-GB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 dirty="0">
                          <a:effectLst/>
                        </a:rPr>
                        <a:t>Open</a:t>
                      </a:r>
                      <a:endParaRPr lang="en-GB" sz="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>
                          <a:effectLst/>
                        </a:rPr>
                        <a:t>High</a:t>
                      </a:r>
                      <a:endParaRPr lang="en-GB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>
                          <a:effectLst/>
                        </a:rPr>
                        <a:t>Low</a:t>
                      </a:r>
                      <a:endParaRPr lang="en-GB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>
                          <a:effectLst/>
                        </a:rPr>
                        <a:t>Close</a:t>
                      </a:r>
                      <a:endParaRPr lang="en-GB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>
                          <a:effectLst/>
                        </a:rPr>
                        <a:t>Volume</a:t>
                      </a:r>
                      <a:endParaRPr lang="en-GB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>
                          <a:effectLst/>
                        </a:rPr>
                        <a:t>Datetime</a:t>
                      </a:r>
                      <a:endParaRPr lang="en-GB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extLst>
                  <a:ext uri="{0D108BD9-81ED-4DB2-BD59-A6C34878D82A}">
                    <a16:rowId xmlns:a16="http://schemas.microsoft.com/office/drawing/2014/main" val="3647025407"/>
                  </a:ext>
                </a:extLst>
              </a:tr>
              <a:tr h="2512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>
                          <a:effectLst/>
                        </a:rPr>
                        <a:t>1360887300.0</a:t>
                      </a:r>
                      <a:endParaRPr lang="en-GB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>
                          <a:effectLst/>
                        </a:rPr>
                        <a:t>26.63</a:t>
                      </a:r>
                      <a:endParaRPr lang="en-GB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>
                          <a:effectLst/>
                        </a:rPr>
                        <a:t>26.63</a:t>
                      </a:r>
                      <a:endParaRPr lang="en-GB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>
                          <a:effectLst/>
                        </a:rPr>
                        <a:t>26.63</a:t>
                      </a:r>
                      <a:endParaRPr lang="en-GB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>
                          <a:effectLst/>
                        </a:rPr>
                        <a:t>26.63</a:t>
                      </a:r>
                      <a:endParaRPr lang="en-GB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 dirty="0">
                          <a:effectLst/>
                        </a:rPr>
                        <a:t>17.98955015</a:t>
                      </a:r>
                      <a:endParaRPr lang="en-GB" sz="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>
                          <a:effectLst/>
                        </a:rPr>
                        <a:t>2013-02-15 00:15:00+00:00</a:t>
                      </a:r>
                      <a:endParaRPr lang="en-GB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extLst>
                  <a:ext uri="{0D108BD9-81ED-4DB2-BD59-A6C34878D82A}">
                    <a16:rowId xmlns:a16="http://schemas.microsoft.com/office/drawing/2014/main" val="2850041642"/>
                  </a:ext>
                </a:extLst>
              </a:tr>
              <a:tr h="2303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>
                          <a:effectLst/>
                        </a:rPr>
                        <a:t>1360887360.0</a:t>
                      </a:r>
                      <a:endParaRPr lang="en-GB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 dirty="0">
                          <a:effectLst/>
                        </a:rPr>
                        <a:t>26.63</a:t>
                      </a:r>
                      <a:endParaRPr lang="en-GB" sz="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>
                          <a:effectLst/>
                        </a:rPr>
                        <a:t>26.63</a:t>
                      </a:r>
                      <a:endParaRPr lang="en-GB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>
                          <a:effectLst/>
                        </a:rPr>
                        <a:t>26.63</a:t>
                      </a:r>
                      <a:endParaRPr lang="en-GB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>
                          <a:effectLst/>
                        </a:rPr>
                        <a:t>26.63</a:t>
                      </a:r>
                      <a:endParaRPr lang="en-GB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>
                          <a:effectLst/>
                        </a:rPr>
                        <a:t>0.0</a:t>
                      </a:r>
                      <a:endParaRPr lang="en-GB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>
                          <a:effectLst/>
                        </a:rPr>
                        <a:t>2013-02-15 00:16:00+00:00</a:t>
                      </a:r>
                      <a:endParaRPr lang="en-GB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extLst>
                  <a:ext uri="{0D108BD9-81ED-4DB2-BD59-A6C34878D82A}">
                    <a16:rowId xmlns:a16="http://schemas.microsoft.com/office/drawing/2014/main" val="1677120251"/>
                  </a:ext>
                </a:extLst>
              </a:tr>
              <a:tr h="1911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>
                          <a:effectLst/>
                        </a:rPr>
                        <a:t>1360887420.0</a:t>
                      </a:r>
                      <a:endParaRPr lang="en-GB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>
                          <a:effectLst/>
                        </a:rPr>
                        <a:t>26.60</a:t>
                      </a:r>
                      <a:endParaRPr lang="en-GB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>
                          <a:effectLst/>
                        </a:rPr>
                        <a:t>26.60</a:t>
                      </a:r>
                      <a:endParaRPr lang="en-GB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>
                          <a:effectLst/>
                        </a:rPr>
                        <a:t>26.60</a:t>
                      </a:r>
                      <a:endParaRPr lang="en-GB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>
                          <a:effectLst/>
                        </a:rPr>
                        <a:t>26.60</a:t>
                      </a:r>
                      <a:endParaRPr lang="en-GB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>
                          <a:effectLst/>
                        </a:rPr>
                        <a:t>20.0</a:t>
                      </a:r>
                      <a:endParaRPr lang="en-GB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 dirty="0">
                          <a:effectLst/>
                        </a:rPr>
                        <a:t>2013-02-15 00:17:00+00:00</a:t>
                      </a:r>
                      <a:endParaRPr lang="en-GB" sz="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extLst>
                  <a:ext uri="{0D108BD9-81ED-4DB2-BD59-A6C34878D82A}">
                    <a16:rowId xmlns:a16="http://schemas.microsoft.com/office/drawing/2014/main" val="2823922309"/>
                  </a:ext>
                </a:extLst>
              </a:tr>
            </a:tbl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20B5E5-B76C-8CDE-C496-8778DA5D5F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Baseline Model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0459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FB622-8381-79B9-537E-3BE2CF03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 to the data</a:t>
            </a:r>
            <a:endParaRPr lang="en-GB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3A8E4D9-FAB5-4F56-433B-6EDE2F29EE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231050"/>
              </p:ext>
            </p:extLst>
          </p:nvPr>
        </p:nvGraphicFramePr>
        <p:xfrm>
          <a:off x="1371600" y="2112963"/>
          <a:ext cx="10240963" cy="3959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647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C4AFFA-9868-4B7D-9F63-93C34D362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9CD45-A438-62EC-8A8F-8DE7700EC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57200"/>
            <a:ext cx="9549442" cy="1010093"/>
          </a:xfrm>
        </p:spPr>
        <p:txBody>
          <a:bodyPr anchor="b">
            <a:normAutofit/>
          </a:bodyPr>
          <a:lstStyle/>
          <a:p>
            <a:r>
              <a:rPr lang="en-US" dirty="0"/>
              <a:t>Data after processing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4CCFE6-8D32-4963-9B5D-E74204429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414B78-940D-4BE3-A24D-B003E1C9C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6B10EDE-0840-45DC-BBC3-382FA473DB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080847"/>
              </p:ext>
            </p:extLst>
          </p:nvPr>
        </p:nvGraphicFramePr>
        <p:xfrm>
          <a:off x="898451" y="2892345"/>
          <a:ext cx="10334852" cy="1999377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1302974">
                  <a:extLst>
                    <a:ext uri="{9D8B030D-6E8A-4147-A177-3AD203B41FA5}">
                      <a16:colId xmlns:a16="http://schemas.microsoft.com/office/drawing/2014/main" val="619438275"/>
                    </a:ext>
                  </a:extLst>
                </a:gridCol>
                <a:gridCol w="1535431">
                  <a:extLst>
                    <a:ext uri="{9D8B030D-6E8A-4147-A177-3AD203B41FA5}">
                      <a16:colId xmlns:a16="http://schemas.microsoft.com/office/drawing/2014/main" val="2614045969"/>
                    </a:ext>
                  </a:extLst>
                </a:gridCol>
                <a:gridCol w="775397">
                  <a:extLst>
                    <a:ext uri="{9D8B030D-6E8A-4147-A177-3AD203B41FA5}">
                      <a16:colId xmlns:a16="http://schemas.microsoft.com/office/drawing/2014/main" val="1442158084"/>
                    </a:ext>
                  </a:extLst>
                </a:gridCol>
                <a:gridCol w="698585">
                  <a:extLst>
                    <a:ext uri="{9D8B030D-6E8A-4147-A177-3AD203B41FA5}">
                      <a16:colId xmlns:a16="http://schemas.microsoft.com/office/drawing/2014/main" val="200010512"/>
                    </a:ext>
                  </a:extLst>
                </a:gridCol>
                <a:gridCol w="656137">
                  <a:extLst>
                    <a:ext uri="{9D8B030D-6E8A-4147-A177-3AD203B41FA5}">
                      <a16:colId xmlns:a16="http://schemas.microsoft.com/office/drawing/2014/main" val="567089248"/>
                    </a:ext>
                  </a:extLst>
                </a:gridCol>
                <a:gridCol w="795611">
                  <a:extLst>
                    <a:ext uri="{9D8B030D-6E8A-4147-A177-3AD203B41FA5}">
                      <a16:colId xmlns:a16="http://schemas.microsoft.com/office/drawing/2014/main" val="2100647852"/>
                    </a:ext>
                  </a:extLst>
                </a:gridCol>
                <a:gridCol w="2178226">
                  <a:extLst>
                    <a:ext uri="{9D8B030D-6E8A-4147-A177-3AD203B41FA5}">
                      <a16:colId xmlns:a16="http://schemas.microsoft.com/office/drawing/2014/main" val="3098033188"/>
                    </a:ext>
                  </a:extLst>
                </a:gridCol>
                <a:gridCol w="2392491">
                  <a:extLst>
                    <a:ext uri="{9D8B030D-6E8A-4147-A177-3AD203B41FA5}">
                      <a16:colId xmlns:a16="http://schemas.microsoft.com/office/drawing/2014/main" val="602345896"/>
                    </a:ext>
                  </a:extLst>
                </a:gridCol>
              </a:tblGrid>
              <a:tr h="29900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 dirty="0">
                          <a:effectLst/>
                        </a:rPr>
                        <a:t>datetime</a:t>
                      </a:r>
                      <a:endParaRPr lang="en-GB" sz="1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Timestamp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Open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High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Low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Close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SMA_200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ATR_168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49580"/>
                  </a:ext>
                </a:extLst>
              </a:tr>
              <a:tr h="5667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b="0" kern="100" dirty="0">
                          <a:effectLst/>
                        </a:rPr>
                        <a:t>2012-01-09 17:00:00</a:t>
                      </a:r>
                      <a:endParaRPr lang="en-GB" sz="1500" b="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1326128400.0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6.9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6.9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6.5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6.5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5.83495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0.03255952380952383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3485997"/>
                  </a:ext>
                </a:extLst>
              </a:tr>
              <a:tr h="5667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b="0" kern="100">
                          <a:effectLst/>
                        </a:rPr>
                        <a:t>2012-01-09 18:00:00</a:t>
                      </a:r>
                      <a:endParaRPr lang="en-GB" sz="1500" b="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1326132000.0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6.5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6.6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6.5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6.5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5.844550000000001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0.03315476190476192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721993"/>
                  </a:ext>
                </a:extLst>
              </a:tr>
              <a:tr h="5667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b="0" kern="100" dirty="0">
                          <a:effectLst/>
                        </a:rPr>
                        <a:t>2012-01-09 19:00:00</a:t>
                      </a:r>
                      <a:endParaRPr lang="en-GB" sz="1500" b="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1326135600.0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6.5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6.6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6.5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6.6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5.8546499999999995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 dirty="0">
                          <a:effectLst/>
                        </a:rPr>
                        <a:t>0.033750000000000016</a:t>
                      </a:r>
                      <a:endParaRPr lang="en-GB" sz="1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4007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294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7EC5-8A04-82D6-DDE0-439B1109E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TCn</a:t>
            </a:r>
            <a:r>
              <a:rPr lang="en-US" dirty="0"/>
              <a:t> with attention</a:t>
            </a:r>
            <a:endParaRPr lang="en-GB" dirty="0"/>
          </a:p>
        </p:txBody>
      </p:sp>
      <p:pic>
        <p:nvPicPr>
          <p:cNvPr id="7" name="Content Placeholder 6" descr="A diagram of a computer program">
            <a:extLst>
              <a:ext uri="{FF2B5EF4-FFF2-40B4-BE49-F238E27FC236}">
                <a16:creationId xmlns:a16="http://schemas.microsoft.com/office/drawing/2014/main" id="{E2DEA39F-F114-BF8C-67B8-288BE273C2F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15306" y="2112963"/>
            <a:ext cx="3959225" cy="3959225"/>
          </a:xfrm>
        </p:spPr>
      </p:pic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8E78363-A263-647B-46D3-C0F82E40CD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65925" y="2816890"/>
            <a:ext cx="4846638" cy="255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80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08CCA-863F-705D-4F60-3B9C7041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 transformer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57C0E-0C44-779F-E53B-3B47F9DEE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0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DE2C2FD-E004-4D9F-8114-036DC61BD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7EEB0-AC04-A476-C143-161C2317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57199"/>
            <a:ext cx="9556320" cy="1009523"/>
          </a:xfrm>
        </p:spPr>
        <p:txBody>
          <a:bodyPr>
            <a:normAutofit/>
          </a:bodyPr>
          <a:lstStyle/>
          <a:p>
            <a:pPr algn="r"/>
            <a:r>
              <a:rPr lang="en-US" b="1"/>
              <a:t>Gated Recurrent Unit (GRU)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2687A-CBAE-3208-987B-63E7AC8E4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057" y="5353993"/>
            <a:ext cx="8854290" cy="91100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None/>
            </a:pPr>
            <a:r>
              <a:rPr lang="en-US" sz="900" b="1" dirty="0"/>
              <a:t>Training Configuration: </a:t>
            </a:r>
          </a:p>
          <a:p>
            <a:pPr>
              <a:lnSpc>
                <a:spcPct val="110000"/>
              </a:lnSpc>
              <a:buNone/>
            </a:pPr>
            <a:r>
              <a:rPr lang="en-US" sz="900" b="1" dirty="0"/>
              <a:t>Epochs</a:t>
            </a:r>
            <a:r>
              <a:rPr lang="en-US" sz="900" b="1"/>
              <a:t>:</a:t>
            </a:r>
            <a:r>
              <a:rPr lang="en-US" sz="900"/>
              <a:t> 50, </a:t>
            </a:r>
            <a:r>
              <a:rPr lang="en-US" sz="900" b="1" dirty="0"/>
              <a:t>Batch Size:</a:t>
            </a:r>
            <a:r>
              <a:rPr lang="en-US" sz="900" dirty="0"/>
              <a:t> 32, </a:t>
            </a:r>
            <a:r>
              <a:rPr lang="en-US" sz="900" b="1" dirty="0"/>
              <a:t>Loss Function:</a:t>
            </a:r>
            <a:r>
              <a:rPr lang="en-US" sz="900" dirty="0"/>
              <a:t> Mean Squared Error (MSE) </a:t>
            </a:r>
            <a:r>
              <a:rPr lang="en-US" sz="900" b="1" dirty="0"/>
              <a:t>Optimizer:</a:t>
            </a:r>
            <a:r>
              <a:rPr lang="en-US" sz="900" dirty="0"/>
              <a:t> Adam</a:t>
            </a:r>
          </a:p>
          <a:p>
            <a:pPr>
              <a:lnSpc>
                <a:spcPct val="110000"/>
              </a:lnSpc>
              <a:buNone/>
            </a:pPr>
            <a:r>
              <a:rPr lang="en-US" sz="900" b="1" dirty="0"/>
              <a:t>Model Performance:</a:t>
            </a:r>
            <a:endParaRPr lang="en-US" sz="9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900" b="1" dirty="0"/>
              <a:t>Final MSE on Test Set:</a:t>
            </a:r>
            <a:r>
              <a:rPr lang="en-US" sz="900" dirty="0"/>
              <a:t> 0.01737      </a:t>
            </a:r>
            <a:r>
              <a:rPr lang="en-US" sz="900" b="1" dirty="0"/>
              <a:t>Prediction Accuracy:</a:t>
            </a:r>
            <a:r>
              <a:rPr lang="en-US" sz="900" dirty="0"/>
              <a:t> The GRU model tracks the actual trend effectively, with smoother prediction curves and reasonable reaction to volatility.</a:t>
            </a:r>
          </a:p>
          <a:p>
            <a:pPr>
              <a:lnSpc>
                <a:spcPct val="110000"/>
              </a:lnSpc>
            </a:pPr>
            <a:endParaRPr lang="en-GB" sz="9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C204CD-18A5-4523-8283-B1288474E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5C168E-B52D-46FA-9CE0-8C2650473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0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6A7C6E-AF63-6651-DDE6-ADFEBC833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45" y="1916202"/>
            <a:ext cx="5731510" cy="30600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833D79-DAC0-C7B4-5690-5879DF2FC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69821"/>
            <a:ext cx="573151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36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C6EBF-5DE8-243A-81C0-E4BB09BC3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1C3C3-40E5-A035-BDC4-8DCD74B4A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64925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177</Words>
  <Application>Microsoft Macintosh PowerPoint</Application>
  <PresentationFormat>Widescreen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Arial</vt:lpstr>
      <vt:lpstr>Avenir Next LT Pro</vt:lpstr>
      <vt:lpstr>GradientRiseVTI</vt:lpstr>
      <vt:lpstr>Bitcoin Price Predictor</vt:lpstr>
      <vt:lpstr>Get to know the data</vt:lpstr>
      <vt:lpstr>What we did to the data</vt:lpstr>
      <vt:lpstr>Data after processing</vt:lpstr>
      <vt:lpstr>TCn with attention</vt:lpstr>
      <vt:lpstr>Moment transformer</vt:lpstr>
      <vt:lpstr>Gated Recurrent Unit (GRU)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Mostafa Elnahas,Y. Youssef</dc:creator>
  <cp:lastModifiedBy>IT Admin</cp:lastModifiedBy>
  <cp:revision>7</cp:revision>
  <dcterms:created xsi:type="dcterms:W3CDTF">2025-05-07T17:36:30Z</dcterms:created>
  <dcterms:modified xsi:type="dcterms:W3CDTF">2025-05-11T15:45:28Z</dcterms:modified>
</cp:coreProperties>
</file>