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8"/>
  </p:notesMasterIdLst>
  <p:handoutMasterIdLst>
    <p:handoutMasterId r:id="rId29"/>
  </p:handoutMasterIdLst>
  <p:sldIdLst>
    <p:sldId id="257" r:id="rId2"/>
    <p:sldId id="258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8" r:id="rId26"/>
    <p:sldId id="287" r:id="rId27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Commits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Folha1!$A$2:$A$6</c:f>
              <c:strCache>
                <c:ptCount val="5"/>
                <c:pt idx="0">
                  <c:v>Bruno</c:v>
                </c:pt>
                <c:pt idx="1">
                  <c:v>César</c:v>
                </c:pt>
                <c:pt idx="2">
                  <c:v>Diogo</c:v>
                </c:pt>
                <c:pt idx="3">
                  <c:v>Fernando</c:v>
                </c:pt>
                <c:pt idx="4">
                  <c:v>João</c:v>
                </c:pt>
              </c:strCache>
            </c:strRef>
          </c:cat>
          <c:val>
            <c:numRef>
              <c:f>Folha1!$B$2:$B$6</c:f>
              <c:numCache>
                <c:formatCode>General</c:formatCode>
                <c:ptCount val="5"/>
                <c:pt idx="0">
                  <c:v>61</c:v>
                </c:pt>
                <c:pt idx="1">
                  <c:v>70</c:v>
                </c:pt>
                <c:pt idx="2">
                  <c:v>72</c:v>
                </c:pt>
                <c:pt idx="3">
                  <c:v>35</c:v>
                </c:pt>
                <c:pt idx="4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FB-4848-8403-1F652797DE3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5371023"/>
        <c:axId val="45370607"/>
      </c:barChart>
      <c:catAx>
        <c:axId val="453710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45370607"/>
        <c:crosses val="autoZero"/>
        <c:auto val="1"/>
        <c:lblAlgn val="ctr"/>
        <c:lblOffset val="100"/>
        <c:noMultiLvlLbl val="0"/>
      </c:catAx>
      <c:valAx>
        <c:axId val="453706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453710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Bruno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Folha1!$A$2:$A$12</c:f>
              <c:numCache>
                <c:formatCode>m/d/yyyy</c:formatCode>
                <c:ptCount val="11"/>
                <c:pt idx="0">
                  <c:v>44252</c:v>
                </c:pt>
                <c:pt idx="1">
                  <c:v>44256</c:v>
                </c:pt>
                <c:pt idx="2">
                  <c:v>44257</c:v>
                </c:pt>
                <c:pt idx="3">
                  <c:v>44258</c:v>
                </c:pt>
                <c:pt idx="4">
                  <c:v>44259</c:v>
                </c:pt>
                <c:pt idx="5">
                  <c:v>44260</c:v>
                </c:pt>
                <c:pt idx="6">
                  <c:v>44261</c:v>
                </c:pt>
                <c:pt idx="7">
                  <c:v>44262</c:v>
                </c:pt>
                <c:pt idx="8">
                  <c:v>44263</c:v>
                </c:pt>
                <c:pt idx="9">
                  <c:v>44264</c:v>
                </c:pt>
                <c:pt idx="10">
                  <c:v>44265</c:v>
                </c:pt>
              </c:numCache>
            </c:numRef>
          </c:cat>
          <c:val>
            <c:numRef>
              <c:f>Folha1!$B$2:$B$12</c:f>
              <c:numCache>
                <c:formatCode>General</c:formatCode>
                <c:ptCount val="11"/>
                <c:pt idx="1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6</c:v>
                </c:pt>
                <c:pt idx="6">
                  <c:v>3</c:v>
                </c:pt>
                <c:pt idx="7">
                  <c:v>1</c:v>
                </c:pt>
                <c:pt idx="8">
                  <c:v>15</c:v>
                </c:pt>
                <c:pt idx="9">
                  <c:v>6</c:v>
                </c:pt>
                <c:pt idx="10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B8-4B53-9638-5427E84E0B7A}"/>
            </c:ext>
          </c:extLst>
        </c:ser>
        <c:ser>
          <c:idx val="1"/>
          <c:order val="1"/>
          <c:tx>
            <c:strRef>
              <c:f>Folha1!$C$1</c:f>
              <c:strCache>
                <c:ptCount val="1"/>
                <c:pt idx="0">
                  <c:v>César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Folha1!$A$2:$A$12</c:f>
              <c:numCache>
                <c:formatCode>m/d/yyyy</c:formatCode>
                <c:ptCount val="11"/>
                <c:pt idx="0">
                  <c:v>44252</c:v>
                </c:pt>
                <c:pt idx="1">
                  <c:v>44256</c:v>
                </c:pt>
                <c:pt idx="2">
                  <c:v>44257</c:v>
                </c:pt>
                <c:pt idx="3">
                  <c:v>44258</c:v>
                </c:pt>
                <c:pt idx="4">
                  <c:v>44259</c:v>
                </c:pt>
                <c:pt idx="5">
                  <c:v>44260</c:v>
                </c:pt>
                <c:pt idx="6">
                  <c:v>44261</c:v>
                </c:pt>
                <c:pt idx="7">
                  <c:v>44262</c:v>
                </c:pt>
                <c:pt idx="8">
                  <c:v>44263</c:v>
                </c:pt>
                <c:pt idx="9">
                  <c:v>44264</c:v>
                </c:pt>
                <c:pt idx="10">
                  <c:v>44265</c:v>
                </c:pt>
              </c:numCache>
            </c:numRef>
          </c:cat>
          <c:val>
            <c:numRef>
              <c:f>Folha1!$C$2:$C$12</c:f>
              <c:numCache>
                <c:formatCode>General</c:formatCode>
                <c:ptCount val="11"/>
                <c:pt idx="2">
                  <c:v>6</c:v>
                </c:pt>
                <c:pt idx="4">
                  <c:v>19</c:v>
                </c:pt>
                <c:pt idx="5">
                  <c:v>10</c:v>
                </c:pt>
                <c:pt idx="8">
                  <c:v>6</c:v>
                </c:pt>
                <c:pt idx="9">
                  <c:v>12</c:v>
                </c:pt>
                <c:pt idx="1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B8-4B53-9638-5427E84E0B7A}"/>
            </c:ext>
          </c:extLst>
        </c:ser>
        <c:ser>
          <c:idx val="2"/>
          <c:order val="2"/>
          <c:tx>
            <c:strRef>
              <c:f>Folha1!$D$1</c:f>
              <c:strCache>
                <c:ptCount val="1"/>
                <c:pt idx="0">
                  <c:v>Diogo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Folha1!$A$2:$A$12</c:f>
              <c:numCache>
                <c:formatCode>m/d/yyyy</c:formatCode>
                <c:ptCount val="11"/>
                <c:pt idx="0">
                  <c:v>44252</c:v>
                </c:pt>
                <c:pt idx="1">
                  <c:v>44256</c:v>
                </c:pt>
                <c:pt idx="2">
                  <c:v>44257</c:v>
                </c:pt>
                <c:pt idx="3">
                  <c:v>44258</c:v>
                </c:pt>
                <c:pt idx="4">
                  <c:v>44259</c:v>
                </c:pt>
                <c:pt idx="5">
                  <c:v>44260</c:v>
                </c:pt>
                <c:pt idx="6">
                  <c:v>44261</c:v>
                </c:pt>
                <c:pt idx="7">
                  <c:v>44262</c:v>
                </c:pt>
                <c:pt idx="8">
                  <c:v>44263</c:v>
                </c:pt>
                <c:pt idx="9">
                  <c:v>44264</c:v>
                </c:pt>
                <c:pt idx="10">
                  <c:v>44265</c:v>
                </c:pt>
              </c:numCache>
            </c:numRef>
          </c:cat>
          <c:val>
            <c:numRef>
              <c:f>Folha1!$D$2:$D$12</c:f>
              <c:numCache>
                <c:formatCode>General</c:formatCode>
                <c:ptCount val="11"/>
                <c:pt idx="0">
                  <c:v>2</c:v>
                </c:pt>
                <c:pt idx="1">
                  <c:v>7</c:v>
                </c:pt>
                <c:pt idx="2">
                  <c:v>1</c:v>
                </c:pt>
                <c:pt idx="3">
                  <c:v>1</c:v>
                </c:pt>
                <c:pt idx="4">
                  <c:v>13</c:v>
                </c:pt>
                <c:pt idx="5">
                  <c:v>14</c:v>
                </c:pt>
                <c:pt idx="7">
                  <c:v>5</c:v>
                </c:pt>
                <c:pt idx="8">
                  <c:v>13</c:v>
                </c:pt>
                <c:pt idx="9">
                  <c:v>7</c:v>
                </c:pt>
                <c:pt idx="1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B8-4B53-9638-5427E84E0B7A}"/>
            </c:ext>
          </c:extLst>
        </c:ser>
        <c:ser>
          <c:idx val="3"/>
          <c:order val="3"/>
          <c:tx>
            <c:strRef>
              <c:f>Folha1!$E$1</c:f>
              <c:strCache>
                <c:ptCount val="1"/>
                <c:pt idx="0">
                  <c:v>Fernando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Folha1!$A$2:$A$12</c:f>
              <c:numCache>
                <c:formatCode>m/d/yyyy</c:formatCode>
                <c:ptCount val="11"/>
                <c:pt idx="0">
                  <c:v>44252</c:v>
                </c:pt>
                <c:pt idx="1">
                  <c:v>44256</c:v>
                </c:pt>
                <c:pt idx="2">
                  <c:v>44257</c:v>
                </c:pt>
                <c:pt idx="3">
                  <c:v>44258</c:v>
                </c:pt>
                <c:pt idx="4">
                  <c:v>44259</c:v>
                </c:pt>
                <c:pt idx="5">
                  <c:v>44260</c:v>
                </c:pt>
                <c:pt idx="6">
                  <c:v>44261</c:v>
                </c:pt>
                <c:pt idx="7">
                  <c:v>44262</c:v>
                </c:pt>
                <c:pt idx="8">
                  <c:v>44263</c:v>
                </c:pt>
                <c:pt idx="9">
                  <c:v>44264</c:v>
                </c:pt>
                <c:pt idx="10">
                  <c:v>44265</c:v>
                </c:pt>
              </c:numCache>
            </c:numRef>
          </c:cat>
          <c:val>
            <c:numRef>
              <c:f>Folha1!$E$2:$E$12</c:f>
              <c:numCache>
                <c:formatCode>General</c:formatCode>
                <c:ptCount val="11"/>
                <c:pt idx="2">
                  <c:v>1</c:v>
                </c:pt>
                <c:pt idx="4">
                  <c:v>9</c:v>
                </c:pt>
                <c:pt idx="5">
                  <c:v>2</c:v>
                </c:pt>
                <c:pt idx="8">
                  <c:v>2</c:v>
                </c:pt>
                <c:pt idx="10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B8-4B53-9638-5427E84E0B7A}"/>
            </c:ext>
          </c:extLst>
        </c:ser>
        <c:ser>
          <c:idx val="4"/>
          <c:order val="4"/>
          <c:tx>
            <c:strRef>
              <c:f>Folha1!$F$1</c:f>
              <c:strCache>
                <c:ptCount val="1"/>
                <c:pt idx="0">
                  <c:v>João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Folha1!$A$2:$A$12</c:f>
              <c:numCache>
                <c:formatCode>m/d/yyyy</c:formatCode>
                <c:ptCount val="11"/>
                <c:pt idx="0">
                  <c:v>44252</c:v>
                </c:pt>
                <c:pt idx="1">
                  <c:v>44256</c:v>
                </c:pt>
                <c:pt idx="2">
                  <c:v>44257</c:v>
                </c:pt>
                <c:pt idx="3">
                  <c:v>44258</c:v>
                </c:pt>
                <c:pt idx="4">
                  <c:v>44259</c:v>
                </c:pt>
                <c:pt idx="5">
                  <c:v>44260</c:v>
                </c:pt>
                <c:pt idx="6">
                  <c:v>44261</c:v>
                </c:pt>
                <c:pt idx="7">
                  <c:v>44262</c:v>
                </c:pt>
                <c:pt idx="8">
                  <c:v>44263</c:v>
                </c:pt>
                <c:pt idx="9">
                  <c:v>44264</c:v>
                </c:pt>
                <c:pt idx="10">
                  <c:v>44265</c:v>
                </c:pt>
              </c:numCache>
            </c:numRef>
          </c:cat>
          <c:val>
            <c:numRef>
              <c:f>Folha1!$F$2:$F$12</c:f>
              <c:numCache>
                <c:formatCode>General</c:formatCode>
                <c:ptCount val="11"/>
                <c:pt idx="2">
                  <c:v>5</c:v>
                </c:pt>
                <c:pt idx="3">
                  <c:v>1</c:v>
                </c:pt>
                <c:pt idx="5">
                  <c:v>5</c:v>
                </c:pt>
                <c:pt idx="7">
                  <c:v>4</c:v>
                </c:pt>
                <c:pt idx="8">
                  <c:v>1</c:v>
                </c:pt>
                <c:pt idx="9">
                  <c:v>5</c:v>
                </c:pt>
                <c:pt idx="1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9B8-4B53-9638-5427E84E0B7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9319823"/>
        <c:axId val="209309839"/>
      </c:barChart>
      <c:dateAx>
        <c:axId val="209319823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09309839"/>
        <c:crosses val="autoZero"/>
        <c:auto val="1"/>
        <c:lblOffset val="100"/>
        <c:baseTimeUnit val="days"/>
      </c:dateAx>
      <c:valAx>
        <c:axId val="209309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09319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8CB2839-1C58-4BCF-A979-9A1F76285043}" type="datetime1">
              <a:rPr lang="pt-PT" smtClean="0"/>
              <a:t>11/03/2021</a:t>
            </a:fld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B0334B-A01B-4ED9-84B2-4047E9C40D52}" type="datetime1">
              <a:rPr lang="pt-PT" smtClean="0"/>
              <a:t>11/03/2021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/>
              <a:t>Clique para editar os Estilos de texto do modelo global</a:t>
            </a:r>
            <a:endParaRPr lang="en-US"/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Teste </a:t>
            </a:r>
            <a:r>
              <a:rPr lang="en-GB" dirty="0" err="1"/>
              <a:t>Notas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EB0334B-A01B-4ED9-84B2-4047E9C40D52}" type="datetime1">
              <a:rPr lang="pt-PT" smtClean="0"/>
              <a:t>11/03/2021</a:t>
            </a:fld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6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EB0334B-A01B-4ED9-84B2-4047E9C40D52}" type="datetime1">
              <a:rPr lang="pt-PT" smtClean="0"/>
              <a:t>11/03/2021</a:t>
            </a:fld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0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estilo do título do Modelo Global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8" name="Marcador de Posição da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3C872B-9021-4EB5-978D-88549561B1BF}" type="datetime1">
              <a:rPr lang="pt-PT" smtClean="0"/>
              <a:t>11/03/2021</a:t>
            </a:fld>
            <a:endParaRPr lang="en-US" dirty="0"/>
          </a:p>
        </p:txBody>
      </p:sp>
      <p:sp>
        <p:nvSpPr>
          <p:cNvPr id="9" name="Marcador de Posição do Rodapé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96A2F7-C4B5-4B27-A004-0671785D38D6}" type="datetime1">
              <a:rPr lang="pt-PT" smtClean="0"/>
              <a:t>11/03/2021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t-pt" dirty="0"/>
              <a:t>Clique para editar o estilo do título do Modelo Global</a:t>
            </a:r>
            <a:endParaRPr lang="en-US" dirty="0"/>
          </a:p>
        </p:txBody>
      </p:sp>
      <p:sp>
        <p:nvSpPr>
          <p:cNvPr id="3" name="Marcador de Posição do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Marcador de Posição da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6322EC-603C-467A-ABE0-DDADD4D3F055}" type="datetime1">
              <a:rPr lang="pt-PT" smtClean="0"/>
              <a:t>11/03/2021</a:t>
            </a:fld>
            <a:endParaRPr lang="en-US" dirty="0"/>
          </a:p>
        </p:txBody>
      </p:sp>
      <p:sp>
        <p:nvSpPr>
          <p:cNvPr id="12" name="Marcador de Posição do Rodapé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Marcador de Posição da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09E755-EDBC-4192-AC9E-FCC227FEE010}" type="datetime1">
              <a:rPr lang="pt-PT" smtClean="0"/>
              <a:t>11/03/2021</a:t>
            </a:fld>
            <a:endParaRPr lang="en-US" dirty="0"/>
          </a:p>
        </p:txBody>
      </p:sp>
      <p:sp>
        <p:nvSpPr>
          <p:cNvPr id="9" name="Marcador de Posição do Rodapé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estilo do título do Modelo Global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96CFE7-A573-4719-8192-DEF0EFA75C09}" type="datetime1">
              <a:rPr lang="pt-PT" smtClean="0"/>
              <a:t>11/03/2021</a:t>
            </a:fld>
            <a:endParaRPr lang="en-US" dirty="0"/>
          </a:p>
        </p:txBody>
      </p:sp>
      <p:sp>
        <p:nvSpPr>
          <p:cNvPr id="9" name="Marcador de Posição do Rodapé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897C99-EC67-49CE-86D9-F22CCAECAE5E}" type="datetime1">
              <a:rPr lang="pt-PT" smtClean="0"/>
              <a:t>11/03/2021</a:t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dirty="0"/>
              <a:t>Clique para editar os estilos de texto do 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pt-pt" dirty="0"/>
              <a:t>Clique para editar os Estilos de texto do modelo 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t-pt" dirty="0"/>
              <a:t>Clique para editar os estilos de texto do 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pt-pt" dirty="0"/>
              <a:t>Clique para editar os estilos de texto do Modelo 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14A099-40C0-42BE-A240-B8755EA7A0CD}" type="datetime1">
              <a:rPr lang="pt-PT" smtClean="0"/>
              <a:t>11/03/2021</a:t>
            </a:fld>
            <a:endParaRPr lang="en-US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700D0E-9E8B-4A9D-866D-52C1587B5C4A}" type="datetime1">
              <a:rPr lang="pt-PT" smtClean="0"/>
              <a:t>11/03/2021</a:t>
            </a:fld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469DDE-4AA9-46B4-8B4B-ABB43359B0EE}" type="datetime1">
              <a:rPr lang="pt-PT" smtClean="0"/>
              <a:t>11/03/2021</a:t>
            </a:fld>
            <a:endParaRPr lang="en-US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dirty="0"/>
              <a:t>Clique para editar os Estilos de título do modelo global</a:t>
            </a:r>
          </a:p>
        </p:txBody>
      </p:sp>
      <p:sp>
        <p:nvSpPr>
          <p:cNvPr id="8" name="Marcador de Posição da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EBD87A0C-49D4-4622-B87D-BA2C1B765D76}" type="datetime1">
              <a:rPr lang="pt-PT" smtClean="0"/>
              <a:t>11/03/2021</a:t>
            </a:fld>
            <a:endParaRPr lang="en-US" dirty="0"/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9E4EDA-B394-40D1-A4AB-5A278200C327}" type="datetime1">
              <a:rPr lang="pt-PT" smtClean="0"/>
              <a:t>11/03/2021</a:t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/>
              <a:t>Clique para editar o estilo do título do Modelo Global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pt"/>
              <a:t>Clique para 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B0569AC-F3A4-423E-A7DC-09E1643F31E7}" type="datetime1">
              <a:rPr lang="pt-PT" smtClean="0"/>
              <a:t>11/03/2021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pt-pt" spc="600" dirty="0"/>
              <a:t>BREADWICH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pt-pt" spc="600" dirty="0">
                <a:solidFill>
                  <a:schemeClr val="accent2"/>
                </a:solidFill>
              </a:rPr>
              <a:t>THIRD PART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m 5" descr="Fundo de tecnologia abstrato branco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191" y="3083229"/>
            <a:ext cx="10993546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95CFC-5DA3-43E2-8839-6868E1AD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diagram - calendar management</a:t>
            </a:r>
            <a:endParaRPr lang="pt-PT" dirty="0"/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B72B53F5-D33A-4850-B1FD-BFA7EF53D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853" y="1990889"/>
            <a:ext cx="7232293" cy="4752254"/>
          </a:xfrm>
        </p:spPr>
      </p:pic>
    </p:spTree>
    <p:extLst>
      <p:ext uri="{BB962C8B-B14F-4D97-AF65-F5344CB8AC3E}">
        <p14:creationId xmlns:p14="http://schemas.microsoft.com/office/powerpoint/2010/main" val="2310729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20635-5D23-4CA7-AF90-5A942EF7A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diagram - registration of ingredients suppliers</a:t>
            </a:r>
            <a:endParaRPr lang="pt-PT" dirty="0"/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B7A3CB87-A02F-450C-A124-9B57C1D40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019" y="1890876"/>
            <a:ext cx="6439962" cy="4931217"/>
          </a:xfrm>
        </p:spPr>
      </p:pic>
    </p:spTree>
    <p:extLst>
      <p:ext uri="{BB962C8B-B14F-4D97-AF65-F5344CB8AC3E}">
        <p14:creationId xmlns:p14="http://schemas.microsoft.com/office/powerpoint/2010/main" val="1076902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08592-E50D-487D-B53A-E4078229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diagram - registration of sandwich orders </a:t>
            </a:r>
            <a:endParaRPr lang="pt-PT" dirty="0"/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F0A807DA-9D3A-4DA5-A830-91C90C594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656" y="1948028"/>
            <a:ext cx="4758688" cy="4812941"/>
          </a:xfrm>
        </p:spPr>
      </p:pic>
    </p:spTree>
    <p:extLst>
      <p:ext uri="{BB962C8B-B14F-4D97-AF65-F5344CB8AC3E}">
        <p14:creationId xmlns:p14="http://schemas.microsoft.com/office/powerpoint/2010/main" val="424867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349B8-5454-4508-A621-4F7DB839E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diagram - sandwich registration</a:t>
            </a:r>
            <a:endParaRPr lang="pt-PT" dirty="0"/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064DA8E0-F1E0-4419-AF45-F4C0682E8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922" y="1900813"/>
            <a:ext cx="4768156" cy="4871466"/>
          </a:xfrm>
        </p:spPr>
      </p:pic>
    </p:spTree>
    <p:extLst>
      <p:ext uri="{BB962C8B-B14F-4D97-AF65-F5344CB8AC3E}">
        <p14:creationId xmlns:p14="http://schemas.microsoft.com/office/powerpoint/2010/main" val="1605920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C7C42-0579-4C5E-AFA3-88F5304F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diagram - inventory management</a:t>
            </a:r>
            <a:endParaRPr lang="pt-PT" dirty="0"/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F20D4B0C-AA5E-4941-811E-975580120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04" y="1940022"/>
            <a:ext cx="5007592" cy="4788852"/>
          </a:xfrm>
        </p:spPr>
      </p:pic>
    </p:spTree>
    <p:extLst>
      <p:ext uri="{BB962C8B-B14F-4D97-AF65-F5344CB8AC3E}">
        <p14:creationId xmlns:p14="http://schemas.microsoft.com/office/powerpoint/2010/main" val="1150537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440C2-1CD3-42F9-8D27-61EE2788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Entity-relation diagram</a:t>
            </a:r>
            <a:endParaRPr lang="pt-PT" dirty="0"/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B6E4C255-F68A-45AE-A0A7-29801698F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9"/>
          <a:stretch/>
        </p:blipFill>
        <p:spPr>
          <a:xfrm>
            <a:off x="5233988" y="1042983"/>
            <a:ext cx="6715125" cy="5598803"/>
          </a:xfrm>
        </p:spPr>
      </p:pic>
    </p:spTree>
    <p:extLst>
      <p:ext uri="{BB962C8B-B14F-4D97-AF65-F5344CB8AC3E}">
        <p14:creationId xmlns:p14="http://schemas.microsoft.com/office/powerpoint/2010/main" val="2813702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ABF16-22F6-4806-8B5B-44C24E891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diagram - ingredients management</a:t>
            </a:r>
            <a:endParaRPr lang="pt-PT" dirty="0"/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2DC8E3A9-75E2-42CA-B3B6-DD04D6888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73"/>
          <a:stretch/>
        </p:blipFill>
        <p:spPr>
          <a:xfrm>
            <a:off x="4482307" y="2114550"/>
            <a:ext cx="3227386" cy="4271962"/>
          </a:xfrm>
        </p:spPr>
      </p:pic>
    </p:spTree>
    <p:extLst>
      <p:ext uri="{BB962C8B-B14F-4D97-AF65-F5344CB8AC3E}">
        <p14:creationId xmlns:p14="http://schemas.microsoft.com/office/powerpoint/2010/main" val="4041507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BFBA9-9415-4A34-B80B-ADD2B28A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diagram - calendar management</a:t>
            </a:r>
            <a:endParaRPr lang="pt-PT" dirty="0"/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4465C4AC-7F89-4B82-986D-5824DDEF8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8"/>
          <a:stretch/>
        </p:blipFill>
        <p:spPr>
          <a:xfrm>
            <a:off x="4470216" y="2143125"/>
            <a:ext cx="3251567" cy="4284303"/>
          </a:xfrm>
        </p:spPr>
      </p:pic>
    </p:spTree>
    <p:extLst>
      <p:ext uri="{BB962C8B-B14F-4D97-AF65-F5344CB8AC3E}">
        <p14:creationId xmlns:p14="http://schemas.microsoft.com/office/powerpoint/2010/main" val="3993205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30F27-3A3E-4387-B952-551CDE74E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diagram - registration of ingredients suppliers</a:t>
            </a:r>
            <a:endParaRPr lang="pt-PT" dirty="0"/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49DA2AB8-FF2F-4DEB-B7D5-FAB786A69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6"/>
          <a:stretch/>
        </p:blipFill>
        <p:spPr>
          <a:xfrm>
            <a:off x="3778082" y="2584174"/>
            <a:ext cx="4635835" cy="3571670"/>
          </a:xfrm>
        </p:spPr>
      </p:pic>
    </p:spTree>
    <p:extLst>
      <p:ext uri="{BB962C8B-B14F-4D97-AF65-F5344CB8AC3E}">
        <p14:creationId xmlns:p14="http://schemas.microsoft.com/office/powerpoint/2010/main" val="117473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CD26F-01B6-4F21-9B9A-38424D1AC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diagram – registration of sandwich orders</a:t>
            </a:r>
            <a:endParaRPr lang="pt-PT" dirty="0"/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5466548E-FE2A-485F-972F-10257C7AF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78"/>
          <a:stretch/>
        </p:blipFill>
        <p:spPr>
          <a:xfrm>
            <a:off x="3771900" y="2676939"/>
            <a:ext cx="4648200" cy="3586396"/>
          </a:xfrm>
        </p:spPr>
      </p:pic>
    </p:spTree>
    <p:extLst>
      <p:ext uri="{BB962C8B-B14F-4D97-AF65-F5344CB8AC3E}">
        <p14:creationId xmlns:p14="http://schemas.microsoft.com/office/powerpoint/2010/main" val="117927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err="1"/>
              <a:t>Kanban</a:t>
            </a:r>
            <a:r>
              <a:rPr lang="pt-pt" dirty="0"/>
              <a:t> </a:t>
            </a:r>
            <a:r>
              <a:rPr lang="pt-pt" dirty="0" err="1"/>
              <a:t>Boards</a:t>
            </a:r>
            <a:endParaRPr lang="pt-pt" dirty="0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99C9ADA8-65BF-4772-9348-89CBC1022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now present you with the markdown files that are present on our GitHub repository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E59F3-88BB-4B07-8D3E-0B4CE1049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diagram - sandwich registration</a:t>
            </a:r>
            <a:endParaRPr lang="pt-PT" dirty="0"/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DEC8CF83-45C8-4887-99AC-8F5C4BFE0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6"/>
          <a:stretch/>
        </p:blipFill>
        <p:spPr>
          <a:xfrm>
            <a:off x="3738562" y="2349265"/>
            <a:ext cx="4714875" cy="3806579"/>
          </a:xfrm>
        </p:spPr>
      </p:pic>
    </p:spTree>
    <p:extLst>
      <p:ext uri="{BB962C8B-B14F-4D97-AF65-F5344CB8AC3E}">
        <p14:creationId xmlns:p14="http://schemas.microsoft.com/office/powerpoint/2010/main" val="2994043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3A91E-FBEA-4CD9-86E1-0DB4E592F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diagram - inventory management</a:t>
            </a:r>
            <a:endParaRPr lang="pt-PT" dirty="0"/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C23FF48C-5936-4512-A697-EEEFDB7B2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8"/>
          <a:stretch/>
        </p:blipFill>
        <p:spPr>
          <a:xfrm>
            <a:off x="3708856" y="2397182"/>
            <a:ext cx="4774287" cy="3758662"/>
          </a:xfrm>
        </p:spPr>
      </p:pic>
    </p:spTree>
    <p:extLst>
      <p:ext uri="{BB962C8B-B14F-4D97-AF65-F5344CB8AC3E}">
        <p14:creationId xmlns:p14="http://schemas.microsoft.com/office/powerpoint/2010/main" val="413551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3467E-F7D6-4956-9D79-7EFD73E3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Functionalities successfully concluded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0931465-6473-4572-AD39-48805C1F1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Ingredients Management – All functionalities have been successfully concluded without known bugs</a:t>
            </a:r>
          </a:p>
          <a:p>
            <a:pPr>
              <a:lnSpc>
                <a:spcPct val="150000"/>
              </a:lnSpc>
            </a:pPr>
            <a:r>
              <a:rPr lang="en-GB" dirty="0"/>
              <a:t>Calendar Management – All functionalities have been successfully concluded without known bugs</a:t>
            </a:r>
          </a:p>
          <a:p>
            <a:pPr>
              <a:lnSpc>
                <a:spcPct val="150000"/>
              </a:lnSpc>
            </a:pPr>
            <a:r>
              <a:rPr lang="en-GB" dirty="0"/>
              <a:t>Registration of Ingredients Suppliers – All functionalities have been successfully concluded without known bugs</a:t>
            </a:r>
          </a:p>
          <a:p>
            <a:pPr>
              <a:lnSpc>
                <a:spcPct val="150000"/>
              </a:lnSpc>
            </a:pPr>
            <a:r>
              <a:rPr lang="en-GB" dirty="0"/>
              <a:t>Registration of Sandwich Orders – All functionalities have been successfully concluded without known bugs</a:t>
            </a:r>
            <a:endParaRPr lang="pt-PT" dirty="0"/>
          </a:p>
          <a:p>
            <a:pPr>
              <a:lnSpc>
                <a:spcPct val="150000"/>
              </a:lnSpc>
            </a:pPr>
            <a:r>
              <a:rPr lang="en-GB" dirty="0"/>
              <a:t>Sandwich Registration – All functionalities have been successfully concluded without known bugs</a:t>
            </a:r>
            <a:endParaRPr lang="pt-PT" dirty="0"/>
          </a:p>
          <a:p>
            <a:pPr>
              <a:lnSpc>
                <a:spcPct val="150000"/>
              </a:lnSpc>
            </a:pPr>
            <a:r>
              <a:rPr lang="pt-PT" dirty="0"/>
              <a:t>Inventory Management – No functionalities have been concluded</a:t>
            </a:r>
          </a:p>
        </p:txBody>
      </p:sp>
    </p:spTree>
    <p:extLst>
      <p:ext uri="{BB962C8B-B14F-4D97-AF65-F5344CB8AC3E}">
        <p14:creationId xmlns:p14="http://schemas.microsoft.com/office/powerpoint/2010/main" val="523749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21A07-773C-40DD-BE99-E64779F8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cases</a:t>
            </a:r>
            <a:endParaRPr lang="pt-PT" dirty="0"/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125930BD-52F7-4581-A983-2ECA08F59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now present you with the markdown files that are present on our GitHub repository</a:t>
            </a:r>
          </a:p>
        </p:txBody>
      </p:sp>
    </p:spTree>
    <p:extLst>
      <p:ext uri="{BB962C8B-B14F-4D97-AF65-F5344CB8AC3E}">
        <p14:creationId xmlns:p14="http://schemas.microsoft.com/office/powerpoint/2010/main" val="3172580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AB2D4-5542-4280-8CC0-D4E9EAEA6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Quality in use / multilanguage / maintainability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005C61-15D3-4E6F-BC94-C194F71E6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The application has full support for multilanguage, both Portuguese and English are fully implemented</a:t>
            </a:r>
          </a:p>
          <a:p>
            <a:pPr>
              <a:lnSpc>
                <a:spcPct val="150000"/>
              </a:lnSpc>
            </a:pPr>
            <a:r>
              <a:rPr lang="en-GB" dirty="0"/>
              <a:t>To change the language all you have to do is copy the files from the CONSTANTS folder of the desired language</a:t>
            </a:r>
          </a:p>
          <a:p>
            <a:pPr>
              <a:lnSpc>
                <a:spcPct val="150000"/>
              </a:lnSpc>
            </a:pPr>
            <a:r>
              <a:rPr lang="en-GB" dirty="0"/>
              <a:t>Every module is consistent in the way it’s built so it’s easier to maintain the code</a:t>
            </a:r>
          </a:p>
          <a:p>
            <a:pPr>
              <a:lnSpc>
                <a:spcPct val="150000"/>
              </a:lnSpc>
            </a:pPr>
            <a:r>
              <a:rPr lang="en-GB" dirty="0"/>
              <a:t>All the menus are similar so it’s easier to go from module to module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2766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AB2D4-5542-4280-8CC0-D4E9EAEA6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INSTALLATION GUIDE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005C61-15D3-4E6F-BC94-C194F71E6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now present you with the markdown file that are present on our GitHub repository</a:t>
            </a:r>
          </a:p>
        </p:txBody>
      </p:sp>
    </p:spTree>
    <p:extLst>
      <p:ext uri="{BB962C8B-B14F-4D97-AF65-F5344CB8AC3E}">
        <p14:creationId xmlns:p14="http://schemas.microsoft.com/office/powerpoint/2010/main" val="1240327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AEB74F-4967-4079-AE51-1A0718B7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Unsolved problems / possible enhancements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907D03E-27C2-4DBE-9B93-CE65A925E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the Inventory Management (part of the application)</a:t>
            </a:r>
          </a:p>
          <a:p>
            <a:r>
              <a:rPr lang="pt-PT" dirty="0"/>
              <a:t>Improve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Categories</a:t>
            </a:r>
            <a:r>
              <a:rPr lang="pt-PT" dirty="0"/>
              <a:t> Module (</a:t>
            </a:r>
            <a:r>
              <a:rPr lang="pt-PT" dirty="0" err="1"/>
              <a:t>adding</a:t>
            </a:r>
            <a:r>
              <a:rPr lang="pt-PT" dirty="0"/>
              <a:t> </a:t>
            </a:r>
            <a:r>
              <a:rPr lang="pt-PT" dirty="0" err="1"/>
              <a:t>sub-values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categories</a:t>
            </a:r>
            <a:r>
              <a:rPr lang="pt-PT" dirty="0"/>
              <a:t>)</a:t>
            </a:r>
          </a:p>
          <a:p>
            <a:r>
              <a:rPr lang="pt-PT" dirty="0"/>
              <a:t>More </a:t>
            </a:r>
            <a:r>
              <a:rPr lang="pt-PT" dirty="0" err="1"/>
              <a:t>effective</a:t>
            </a:r>
            <a:r>
              <a:rPr lang="pt-PT" dirty="0"/>
              <a:t> stock management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7547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973C7-3B3C-4D53-AF8C-FF888181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Total number of commits for every team member</a:t>
            </a:r>
            <a:endParaRPr lang="pt-PT" dirty="0"/>
          </a:p>
        </p:txBody>
      </p:sp>
      <p:graphicFrame>
        <p:nvGraphicFramePr>
          <p:cNvPr id="7" name="Marcador de Posição de Conteúdo 6">
            <a:extLst>
              <a:ext uri="{FF2B5EF4-FFF2-40B4-BE49-F238E27FC236}">
                <a16:creationId xmlns:a16="http://schemas.microsoft.com/office/drawing/2014/main" id="{D5B4EEBA-0069-4686-A797-5921395F85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3440885"/>
              </p:ext>
            </p:extLst>
          </p:nvPr>
        </p:nvGraphicFramePr>
        <p:xfrm>
          <a:off x="581025" y="2341563"/>
          <a:ext cx="11029950" cy="3633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305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FCAB6-3371-4282-966D-16C600F9E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Daily commits</a:t>
            </a:r>
            <a:endParaRPr lang="pt-PT" dirty="0"/>
          </a:p>
        </p:txBody>
      </p:sp>
      <p:graphicFrame>
        <p:nvGraphicFramePr>
          <p:cNvPr id="7" name="Marcador de Posição de Conteúdo 6">
            <a:extLst>
              <a:ext uri="{FF2B5EF4-FFF2-40B4-BE49-F238E27FC236}">
                <a16:creationId xmlns:a16="http://schemas.microsoft.com/office/drawing/2014/main" id="{0E270ACA-D2EF-4676-9EBD-E67384B7BB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946013"/>
              </p:ext>
            </p:extLst>
          </p:nvPr>
        </p:nvGraphicFramePr>
        <p:xfrm>
          <a:off x="580858" y="2133763"/>
          <a:ext cx="11029950" cy="4455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4986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0FB54-FAC1-4CA5-B496-41E595B5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 - project distribution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0D980A0-B6C4-4361-8198-03B0C1CED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The project was divided in 5 parts with each part being attributed to one team member: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pt-PT" dirty="0"/>
              <a:t>Registration of Ingredient’s Suppliers – Bruno Lopes</a:t>
            </a:r>
          </a:p>
          <a:p>
            <a:pPr>
              <a:lnSpc>
                <a:spcPct val="150000"/>
              </a:lnSpc>
            </a:pPr>
            <a:r>
              <a:rPr lang="pt-PT" dirty="0"/>
              <a:t>Sandwich </a:t>
            </a:r>
            <a:r>
              <a:rPr lang="pt-PT" dirty="0" err="1"/>
              <a:t>Registration</a:t>
            </a:r>
            <a:r>
              <a:rPr lang="pt-PT" dirty="0"/>
              <a:t> – César Costa</a:t>
            </a:r>
          </a:p>
          <a:p>
            <a:pPr>
              <a:lnSpc>
                <a:spcPct val="150000"/>
              </a:lnSpc>
            </a:pPr>
            <a:r>
              <a:rPr lang="pt-PT" dirty="0" err="1"/>
              <a:t>Registration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Sandwich </a:t>
            </a:r>
            <a:r>
              <a:rPr lang="pt-PT" dirty="0" err="1"/>
              <a:t>Orders</a:t>
            </a:r>
            <a:r>
              <a:rPr lang="pt-PT" dirty="0"/>
              <a:t> – Diogo Lima</a:t>
            </a:r>
          </a:p>
          <a:p>
            <a:pPr>
              <a:lnSpc>
                <a:spcPct val="150000"/>
              </a:lnSpc>
            </a:pPr>
            <a:r>
              <a:rPr lang="pt-PT" dirty="0" err="1"/>
              <a:t>Ingredients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Calendar </a:t>
            </a:r>
            <a:r>
              <a:rPr lang="pt-PT" dirty="0" err="1"/>
              <a:t>Improvement</a:t>
            </a:r>
            <a:r>
              <a:rPr lang="pt-PT" dirty="0"/>
              <a:t> – Fernando Botelho</a:t>
            </a:r>
          </a:p>
          <a:p>
            <a:pPr>
              <a:lnSpc>
                <a:spcPct val="150000"/>
              </a:lnSpc>
            </a:pPr>
            <a:r>
              <a:rPr lang="pt-PT" dirty="0" err="1"/>
              <a:t>Inventory</a:t>
            </a:r>
            <a:r>
              <a:rPr lang="pt-PT" dirty="0"/>
              <a:t> Management – João Fernandes</a:t>
            </a:r>
          </a:p>
          <a:p>
            <a:pPr>
              <a:lnSpc>
                <a:spcPct val="150000"/>
              </a:lnSpc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53591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9532B-FC7B-4BFF-83E0-393518C3C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 - variables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71402B1-C415-4FC6-993F-6AF1B9E7E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All variables must be UPPER-CASE</a:t>
            </a:r>
          </a:p>
          <a:p>
            <a:pPr>
              <a:lnSpc>
                <a:spcPct val="150000"/>
              </a:lnSpc>
            </a:pPr>
            <a:r>
              <a:rPr lang="en-GB" dirty="0"/>
              <a:t>If more than word, should be separated by hyphen, e.g.: THIS-IS-AN-EXAMPLE</a:t>
            </a:r>
          </a:p>
          <a:p>
            <a:pPr>
              <a:lnSpc>
                <a:spcPct val="150000"/>
              </a:lnSpc>
            </a:pPr>
            <a:r>
              <a:rPr lang="en-GB" dirty="0"/>
              <a:t>If more than one level is required, levels must be incremented by 5, except from first to second level,</a:t>
            </a:r>
            <a:br>
              <a:rPr lang="en-GB" dirty="0"/>
            </a:br>
            <a:r>
              <a:rPr lang="en-GB" dirty="0"/>
              <a:t>e.g.: 01, 05, 10, 15, 20, …</a:t>
            </a:r>
          </a:p>
          <a:p>
            <a:pPr>
              <a:lnSpc>
                <a:spcPct val="150000"/>
              </a:lnSpc>
            </a:pPr>
            <a:r>
              <a:rPr lang="pt-PT" dirty="0" err="1"/>
              <a:t>All</a:t>
            </a:r>
            <a:r>
              <a:rPr lang="pt-PT" dirty="0"/>
              <a:t> PIC </a:t>
            </a:r>
            <a:r>
              <a:rPr lang="pt-PT" dirty="0" err="1"/>
              <a:t>clauses</a:t>
            </a:r>
            <a:r>
              <a:rPr lang="pt-PT" dirty="0"/>
              <a:t> </a:t>
            </a:r>
            <a:r>
              <a:rPr lang="pt-PT" dirty="0" err="1"/>
              <a:t>should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aligned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size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variable</a:t>
            </a:r>
            <a:r>
              <a:rPr lang="pt-PT" dirty="0"/>
              <a:t> must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written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three</a:t>
            </a:r>
            <a:r>
              <a:rPr lang="pt-PT" dirty="0"/>
              <a:t> </a:t>
            </a:r>
            <a:r>
              <a:rPr lang="pt-PT" dirty="0" err="1"/>
              <a:t>digits</a:t>
            </a:r>
            <a:r>
              <a:rPr lang="pt-PT" dirty="0"/>
              <a:t>, e.g.: PIC 9(003)</a:t>
            </a:r>
          </a:p>
          <a:p>
            <a:pPr>
              <a:lnSpc>
                <a:spcPct val="150000"/>
              </a:lnSpc>
            </a:pP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common</a:t>
            </a:r>
            <a:r>
              <a:rPr lang="pt-PT" dirty="0"/>
              <a:t> </a:t>
            </a:r>
            <a:r>
              <a:rPr lang="pt-PT" dirty="0" err="1"/>
              <a:t>variables</a:t>
            </a:r>
            <a:r>
              <a:rPr lang="pt-PT" dirty="0"/>
              <a:t> </a:t>
            </a:r>
            <a:r>
              <a:rPr lang="pt-PT" dirty="0" err="1"/>
              <a:t>should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defined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team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used</a:t>
            </a:r>
            <a:r>
              <a:rPr lang="pt-PT" dirty="0"/>
              <a:t> </a:t>
            </a:r>
            <a:r>
              <a:rPr lang="pt-PT" dirty="0" err="1"/>
              <a:t>across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parts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project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30179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84AC3-9A36-4618-9A8E-65D32932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 - paragraphs/sections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E2065A-0765-417A-91EE-904F0EB60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All paragraphs and sections should be named in UPPER-CASE</a:t>
            </a:r>
          </a:p>
          <a:p>
            <a:pPr>
              <a:lnSpc>
                <a:spcPct val="150000"/>
              </a:lnSpc>
            </a:pPr>
            <a:r>
              <a:rPr lang="en-GB" dirty="0"/>
              <a:t>If more than one word, should be separated by hyphens, e.g.: THIS-IS-AN-EXAMPLE SECTION</a:t>
            </a:r>
          </a:p>
          <a:p>
            <a:pPr>
              <a:lnSpc>
                <a:spcPct val="150000"/>
              </a:lnSpc>
            </a:pPr>
            <a:r>
              <a:rPr lang="en-GB" dirty="0"/>
              <a:t>All parts of the project must be well structured with good use of PERFORM cycles</a:t>
            </a:r>
          </a:p>
          <a:p>
            <a:pPr>
              <a:lnSpc>
                <a:spcPct val="150000"/>
              </a:lnSpc>
            </a:pPr>
            <a:r>
              <a:rPr lang="en-GB" dirty="0"/>
              <a:t>The use of GO TO is strictly forbidden</a:t>
            </a:r>
          </a:p>
          <a:p>
            <a:pPr>
              <a:lnSpc>
                <a:spcPct val="150000"/>
              </a:lnSpc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76548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6A50B-DF65-4F1B-BD63-065BB4ACC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 - comments and common rules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6AB9CE7-2A96-4437-85F6-E4472A76F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3"/>
            <a:ext cx="11029615" cy="3917061"/>
          </a:xfrm>
        </p:spPr>
        <p:txBody>
          <a:bodyPr>
            <a:noAutofit/>
          </a:bodyPr>
          <a:lstStyle/>
          <a:p>
            <a:r>
              <a:rPr lang="en-GB" b="0" i="0" dirty="0">
                <a:solidFill>
                  <a:srgbClr val="373D49"/>
                </a:solidFill>
                <a:effectLst/>
              </a:rPr>
              <a:t>Explicit and objective with only the necessary information to interpret the </a:t>
            </a:r>
            <a:r>
              <a:rPr lang="en-GB" b="0" i="0" dirty="0" err="1">
                <a:solidFill>
                  <a:srgbClr val="373D49"/>
                </a:solidFill>
                <a:effectLst/>
              </a:rPr>
              <a:t>programm</a:t>
            </a:r>
            <a:endParaRPr lang="en-GB" b="0" i="0" dirty="0">
              <a:solidFill>
                <a:srgbClr val="373D49"/>
              </a:solidFill>
              <a:effectLst/>
            </a:endParaRPr>
          </a:p>
          <a:p>
            <a:r>
              <a:rPr lang="en-GB" b="0" i="0" dirty="0">
                <a:solidFill>
                  <a:srgbClr val="373D49"/>
                </a:solidFill>
                <a:effectLst/>
              </a:rPr>
              <a:t>Indentation is mandatory and is used along the project whether in the declaration of variables or in the lines of code</a:t>
            </a:r>
          </a:p>
          <a:p>
            <a:pPr marL="0" indent="0">
              <a:buNone/>
            </a:pPr>
            <a:r>
              <a:rPr lang="en-GB" dirty="0"/>
              <a:t>e.g.:</a:t>
            </a:r>
            <a:endParaRPr lang="en-GB" dirty="0">
              <a:solidFill>
                <a:srgbClr val="373D49"/>
              </a:solidFill>
            </a:endParaRPr>
          </a:p>
          <a:p>
            <a:pPr marL="0" indent="0">
              <a:buNone/>
            </a:pPr>
            <a:r>
              <a:rPr lang="en-GB" b="0" i="0" dirty="0">
                <a:solidFill>
                  <a:srgbClr val="373D49"/>
                </a:solidFill>
                <a:effectLst/>
              </a:rPr>
              <a:t>THIS-IS-A-SECTION SECTION</a:t>
            </a:r>
          </a:p>
          <a:p>
            <a:pPr marL="324000" lvl="1" indent="0">
              <a:buNone/>
            </a:pPr>
            <a:r>
              <a:rPr lang="en-GB" sz="1700" dirty="0">
                <a:solidFill>
                  <a:srgbClr val="373D49"/>
                </a:solidFill>
              </a:rPr>
              <a:t>PERFORM UNTIL X = 1</a:t>
            </a:r>
          </a:p>
          <a:p>
            <a:pPr marL="594000" lvl="2" indent="0">
              <a:buNone/>
            </a:pPr>
            <a:r>
              <a:rPr lang="en-GB" sz="1700" b="0" i="0" dirty="0">
                <a:solidFill>
                  <a:srgbClr val="373D49"/>
                </a:solidFill>
                <a:effectLst/>
              </a:rPr>
              <a:t>IF X = 0 THEN</a:t>
            </a:r>
          </a:p>
          <a:p>
            <a:pPr marL="972000" lvl="3" indent="0">
              <a:buNone/>
            </a:pPr>
            <a:r>
              <a:rPr lang="en-GB" sz="1700" b="0" i="0" dirty="0">
                <a:solidFill>
                  <a:srgbClr val="373D49"/>
                </a:solidFill>
                <a:effectLst/>
              </a:rPr>
              <a:t>ADD 1 TO X</a:t>
            </a:r>
          </a:p>
          <a:p>
            <a:pPr marL="594000" lvl="2" indent="0">
              <a:buNone/>
            </a:pPr>
            <a:r>
              <a:rPr lang="en-GB" sz="1700" dirty="0">
                <a:solidFill>
                  <a:srgbClr val="373D49"/>
                </a:solidFill>
              </a:rPr>
              <a:t>END-IF</a:t>
            </a:r>
          </a:p>
          <a:p>
            <a:pPr marL="324000" lvl="1" indent="0">
              <a:buNone/>
            </a:pPr>
            <a:r>
              <a:rPr lang="en-GB" sz="1700" b="0" i="0" dirty="0">
                <a:solidFill>
                  <a:srgbClr val="373D49"/>
                </a:solidFill>
                <a:effectLst/>
              </a:rPr>
              <a:t>END-PERFORM</a:t>
            </a:r>
          </a:p>
          <a:p>
            <a:pPr marL="0" indent="0">
              <a:buNone/>
            </a:pPr>
            <a:r>
              <a:rPr lang="en-GB" dirty="0">
                <a:solidFill>
                  <a:srgbClr val="373D49"/>
                </a:solidFill>
              </a:rPr>
              <a:t>EXIT SECTION</a:t>
            </a:r>
          </a:p>
        </p:txBody>
      </p:sp>
    </p:spTree>
    <p:extLst>
      <p:ext uri="{BB962C8B-B14F-4D97-AF65-F5344CB8AC3E}">
        <p14:creationId xmlns:p14="http://schemas.microsoft.com/office/powerpoint/2010/main" val="2692789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35A12-9D44-4482-85BE-1F8FE1556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diagram - ingredients management</a:t>
            </a:r>
            <a:endParaRPr lang="pt-PT" dirty="0"/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5233E4E0-940F-498F-BE25-2CFE356FE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958" y="2033751"/>
            <a:ext cx="7800084" cy="4621459"/>
          </a:xfrm>
        </p:spPr>
      </p:pic>
    </p:spTree>
    <p:extLst>
      <p:ext uri="{BB962C8B-B14F-4D97-AF65-F5344CB8AC3E}">
        <p14:creationId xmlns:p14="http://schemas.microsoft.com/office/powerpoint/2010/main" val="2030064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68_TF33552983" id="{7E2CAAD0-1BF9-41CA-9F0A-10C012483691}" vid="{406C7F29-3274-4C36-84DD-86177416B65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{3DBD55DD-B200-4262-AFCA-9D1C3289A31A}tf33552983_win32</Template>
  <TotalTime>269</TotalTime>
  <Words>603</Words>
  <Application>Microsoft Office PowerPoint</Application>
  <PresentationFormat>Ecrã Panorâmico</PresentationFormat>
  <Paragraphs>75</Paragraphs>
  <Slides>26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26</vt:i4>
      </vt:variant>
    </vt:vector>
  </HeadingPairs>
  <TitlesOfParts>
    <vt:vector size="31" baseType="lpstr">
      <vt:lpstr>Calibri</vt:lpstr>
      <vt:lpstr>Franklin Gothic Book</vt:lpstr>
      <vt:lpstr>Franklin Gothic Demi</vt:lpstr>
      <vt:lpstr>Wingdings 2</vt:lpstr>
      <vt:lpstr>DividendVTI</vt:lpstr>
      <vt:lpstr>BREADWICH</vt:lpstr>
      <vt:lpstr>Kanban Boards</vt:lpstr>
      <vt:lpstr>Total number of commits for every team member</vt:lpstr>
      <vt:lpstr>Daily commits</vt:lpstr>
      <vt:lpstr>Methodology - project distribution</vt:lpstr>
      <vt:lpstr>Methodology - variables</vt:lpstr>
      <vt:lpstr>Methodology - paragraphs/sections</vt:lpstr>
      <vt:lpstr>Methodology - comments and common rules</vt:lpstr>
      <vt:lpstr>Activity diagram - ingredients management</vt:lpstr>
      <vt:lpstr>Activity diagram - calendar management</vt:lpstr>
      <vt:lpstr>Activity diagram - registration of ingredients suppliers</vt:lpstr>
      <vt:lpstr>Activity diagram - registration of sandwich orders </vt:lpstr>
      <vt:lpstr>Activity diagram - sandwich registration</vt:lpstr>
      <vt:lpstr>Activity diagram - inventory management</vt:lpstr>
      <vt:lpstr>Entity-relation diagram</vt:lpstr>
      <vt:lpstr>Use case diagram - ingredients management</vt:lpstr>
      <vt:lpstr>Use case diagram - calendar management</vt:lpstr>
      <vt:lpstr>Use case diagram - registration of ingredients suppliers</vt:lpstr>
      <vt:lpstr>Use case diagram – registration of sandwich orders</vt:lpstr>
      <vt:lpstr>Use case diagram - sandwich registration</vt:lpstr>
      <vt:lpstr>Use case diagram - inventory management</vt:lpstr>
      <vt:lpstr>Functionalities successfully concluded</vt:lpstr>
      <vt:lpstr>Test cases</vt:lpstr>
      <vt:lpstr>Quality in use / multilanguage / maintainability</vt:lpstr>
      <vt:lpstr>INSTALLATION GUIDE</vt:lpstr>
      <vt:lpstr>Unsolved problems / possible enhancements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BREADWICH</dc:title>
  <dc:creator>Rita Coelho - EHT Porto</dc:creator>
  <cp:lastModifiedBy>Rita Coelho - EHT Porto</cp:lastModifiedBy>
  <cp:revision>21</cp:revision>
  <dcterms:created xsi:type="dcterms:W3CDTF">2021-03-10T18:55:10Z</dcterms:created>
  <dcterms:modified xsi:type="dcterms:W3CDTF">2021-03-11T10:00:31Z</dcterms:modified>
</cp:coreProperties>
</file>