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58" r:id="rId8"/>
    <p:sldId id="259" r:id="rId9"/>
    <p:sldId id="260" r:id="rId10"/>
    <p:sldId id="284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6" r:id="rId20"/>
    <p:sldId id="273" r:id="rId21"/>
    <p:sldId id="274" r:id="rId22"/>
    <p:sldId id="275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pes\Desktop\BreadWich-data\commits_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pes\Desktop\BreadWich-data\commits_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BreadWich Commits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commits!$B$2</c:f>
              <c:strCache>
                <c:ptCount val="1"/>
                <c:pt idx="0">
                  <c:v>Bruno Lopes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commits!$A$3:$A$35</c:f>
              <c:strCache>
                <c:ptCount val="32"/>
                <c:pt idx="0">
                  <c:v>04/01/2021</c:v>
                </c:pt>
                <c:pt idx="1">
                  <c:v>05/01/2021</c:v>
                </c:pt>
                <c:pt idx="2">
                  <c:v>06/01/2021</c:v>
                </c:pt>
                <c:pt idx="3">
                  <c:v>07/01/2021</c:v>
                </c:pt>
                <c:pt idx="4">
                  <c:v>08/01/2021</c:v>
                </c:pt>
                <c:pt idx="5">
                  <c:v>09/01/2021</c:v>
                </c:pt>
                <c:pt idx="6">
                  <c:v>10/01/2021</c:v>
                </c:pt>
                <c:pt idx="7">
                  <c:v>11/01/2021</c:v>
                </c:pt>
                <c:pt idx="8">
                  <c:v>12/01/2021</c:v>
                </c:pt>
                <c:pt idx="9">
                  <c:v>13/01/2021</c:v>
                </c:pt>
                <c:pt idx="10">
                  <c:v>14/01/2021</c:v>
                </c:pt>
                <c:pt idx="11">
                  <c:v>15/01/2021</c:v>
                </c:pt>
                <c:pt idx="12">
                  <c:v>16/01/2021</c:v>
                </c:pt>
                <c:pt idx="13">
                  <c:v>17/01/2021</c:v>
                </c:pt>
                <c:pt idx="14">
                  <c:v>18/01/2021</c:v>
                </c:pt>
                <c:pt idx="15">
                  <c:v>19/01/2021</c:v>
                </c:pt>
                <c:pt idx="16">
                  <c:v>20/01/2021</c:v>
                </c:pt>
                <c:pt idx="17">
                  <c:v>21/01/2021</c:v>
                </c:pt>
                <c:pt idx="18">
                  <c:v>22/01/2021</c:v>
                </c:pt>
                <c:pt idx="19">
                  <c:v>23/01/2021</c:v>
                </c:pt>
                <c:pt idx="20">
                  <c:v>24/01/2021</c:v>
                </c:pt>
                <c:pt idx="21">
                  <c:v>25/01/2021</c:v>
                </c:pt>
                <c:pt idx="22">
                  <c:v>26/01/2021</c:v>
                </c:pt>
                <c:pt idx="23">
                  <c:v>27/01/2021</c:v>
                </c:pt>
                <c:pt idx="24">
                  <c:v>28/01/2021</c:v>
                </c:pt>
                <c:pt idx="25">
                  <c:v>29/01/2021</c:v>
                </c:pt>
                <c:pt idx="26">
                  <c:v>30/01/2021</c:v>
                </c:pt>
                <c:pt idx="27">
                  <c:v>31/01/2021</c:v>
                </c:pt>
                <c:pt idx="28">
                  <c:v>01/02/2021</c:v>
                </c:pt>
                <c:pt idx="29">
                  <c:v>02/02/2021</c:v>
                </c:pt>
                <c:pt idx="30">
                  <c:v>03/02/2021</c:v>
                </c:pt>
                <c:pt idx="31">
                  <c:v>04/02/2021</c:v>
                </c:pt>
              </c:strCache>
              <c:extLst/>
            </c:strRef>
          </c:cat>
          <c:val>
            <c:numRef>
              <c:f>commits!$B$3:$B$35</c:f>
              <c:numCache>
                <c:formatCode>General</c:formatCode>
                <c:ptCount val="32"/>
                <c:pt idx="4">
                  <c:v>3</c:v>
                </c:pt>
                <c:pt idx="5">
                  <c:v>0</c:v>
                </c:pt>
                <c:pt idx="9">
                  <c:v>2</c:v>
                </c:pt>
                <c:pt idx="22">
                  <c:v>3</c:v>
                </c:pt>
                <c:pt idx="23">
                  <c:v>3</c:v>
                </c:pt>
                <c:pt idx="25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11</c:v>
                </c:pt>
                <c:pt idx="31">
                  <c:v>9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C901-4F4E-9E0D-5DA56F41E4C3}"/>
            </c:ext>
          </c:extLst>
        </c:ser>
        <c:ser>
          <c:idx val="1"/>
          <c:order val="1"/>
          <c:tx>
            <c:strRef>
              <c:f>commits!$C$2</c:f>
              <c:strCache>
                <c:ptCount val="1"/>
                <c:pt idx="0">
                  <c:v>Cesar Costa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commits!$A$3:$A$35</c:f>
              <c:strCache>
                <c:ptCount val="32"/>
                <c:pt idx="0">
                  <c:v>04/01/2021</c:v>
                </c:pt>
                <c:pt idx="1">
                  <c:v>05/01/2021</c:v>
                </c:pt>
                <c:pt idx="2">
                  <c:v>06/01/2021</c:v>
                </c:pt>
                <c:pt idx="3">
                  <c:v>07/01/2021</c:v>
                </c:pt>
                <c:pt idx="4">
                  <c:v>08/01/2021</c:v>
                </c:pt>
                <c:pt idx="5">
                  <c:v>09/01/2021</c:v>
                </c:pt>
                <c:pt idx="6">
                  <c:v>10/01/2021</c:v>
                </c:pt>
                <c:pt idx="7">
                  <c:v>11/01/2021</c:v>
                </c:pt>
                <c:pt idx="8">
                  <c:v>12/01/2021</c:v>
                </c:pt>
                <c:pt idx="9">
                  <c:v>13/01/2021</c:v>
                </c:pt>
                <c:pt idx="10">
                  <c:v>14/01/2021</c:v>
                </c:pt>
                <c:pt idx="11">
                  <c:v>15/01/2021</c:v>
                </c:pt>
                <c:pt idx="12">
                  <c:v>16/01/2021</c:v>
                </c:pt>
                <c:pt idx="13">
                  <c:v>17/01/2021</c:v>
                </c:pt>
                <c:pt idx="14">
                  <c:v>18/01/2021</c:v>
                </c:pt>
                <c:pt idx="15">
                  <c:v>19/01/2021</c:v>
                </c:pt>
                <c:pt idx="16">
                  <c:v>20/01/2021</c:v>
                </c:pt>
                <c:pt idx="17">
                  <c:v>21/01/2021</c:v>
                </c:pt>
                <c:pt idx="18">
                  <c:v>22/01/2021</c:v>
                </c:pt>
                <c:pt idx="19">
                  <c:v>23/01/2021</c:v>
                </c:pt>
                <c:pt idx="20">
                  <c:v>24/01/2021</c:v>
                </c:pt>
                <c:pt idx="21">
                  <c:v>25/01/2021</c:v>
                </c:pt>
                <c:pt idx="22">
                  <c:v>26/01/2021</c:v>
                </c:pt>
                <c:pt idx="23">
                  <c:v>27/01/2021</c:v>
                </c:pt>
                <c:pt idx="24">
                  <c:v>28/01/2021</c:v>
                </c:pt>
                <c:pt idx="25">
                  <c:v>29/01/2021</c:v>
                </c:pt>
                <c:pt idx="26">
                  <c:v>30/01/2021</c:v>
                </c:pt>
                <c:pt idx="27">
                  <c:v>31/01/2021</c:v>
                </c:pt>
                <c:pt idx="28">
                  <c:v>01/02/2021</c:v>
                </c:pt>
                <c:pt idx="29">
                  <c:v>02/02/2021</c:v>
                </c:pt>
                <c:pt idx="30">
                  <c:v>03/02/2021</c:v>
                </c:pt>
                <c:pt idx="31">
                  <c:v>04/02/2021</c:v>
                </c:pt>
              </c:strCache>
              <c:extLst/>
            </c:strRef>
          </c:cat>
          <c:val>
            <c:numRef>
              <c:f>commits!$C$3:$C$35</c:f>
              <c:numCache>
                <c:formatCode>General</c:formatCode>
                <c:ptCount val="32"/>
                <c:pt idx="9">
                  <c:v>2</c:v>
                </c:pt>
                <c:pt idx="16">
                  <c:v>5</c:v>
                </c:pt>
                <c:pt idx="21">
                  <c:v>6</c:v>
                </c:pt>
                <c:pt idx="22">
                  <c:v>2</c:v>
                </c:pt>
                <c:pt idx="24">
                  <c:v>2</c:v>
                </c:pt>
                <c:pt idx="29">
                  <c:v>22</c:v>
                </c:pt>
                <c:pt idx="30">
                  <c:v>18</c:v>
                </c:pt>
                <c:pt idx="31">
                  <c:v>20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C901-4F4E-9E0D-5DA56F41E4C3}"/>
            </c:ext>
          </c:extLst>
        </c:ser>
        <c:ser>
          <c:idx val="2"/>
          <c:order val="2"/>
          <c:tx>
            <c:strRef>
              <c:f>commits!$D$2</c:f>
              <c:strCache>
                <c:ptCount val="1"/>
                <c:pt idx="0">
                  <c:v>Diogo Lima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commits!$A$3:$A$35</c:f>
              <c:strCache>
                <c:ptCount val="32"/>
                <c:pt idx="0">
                  <c:v>04/01/2021</c:v>
                </c:pt>
                <c:pt idx="1">
                  <c:v>05/01/2021</c:v>
                </c:pt>
                <c:pt idx="2">
                  <c:v>06/01/2021</c:v>
                </c:pt>
                <c:pt idx="3">
                  <c:v>07/01/2021</c:v>
                </c:pt>
                <c:pt idx="4">
                  <c:v>08/01/2021</c:v>
                </c:pt>
                <c:pt idx="5">
                  <c:v>09/01/2021</c:v>
                </c:pt>
                <c:pt idx="6">
                  <c:v>10/01/2021</c:v>
                </c:pt>
                <c:pt idx="7">
                  <c:v>11/01/2021</c:v>
                </c:pt>
                <c:pt idx="8">
                  <c:v>12/01/2021</c:v>
                </c:pt>
                <c:pt idx="9">
                  <c:v>13/01/2021</c:v>
                </c:pt>
                <c:pt idx="10">
                  <c:v>14/01/2021</c:v>
                </c:pt>
                <c:pt idx="11">
                  <c:v>15/01/2021</c:v>
                </c:pt>
                <c:pt idx="12">
                  <c:v>16/01/2021</c:v>
                </c:pt>
                <c:pt idx="13">
                  <c:v>17/01/2021</c:v>
                </c:pt>
                <c:pt idx="14">
                  <c:v>18/01/2021</c:v>
                </c:pt>
                <c:pt idx="15">
                  <c:v>19/01/2021</c:v>
                </c:pt>
                <c:pt idx="16">
                  <c:v>20/01/2021</c:v>
                </c:pt>
                <c:pt idx="17">
                  <c:v>21/01/2021</c:v>
                </c:pt>
                <c:pt idx="18">
                  <c:v>22/01/2021</c:v>
                </c:pt>
                <c:pt idx="19">
                  <c:v>23/01/2021</c:v>
                </c:pt>
                <c:pt idx="20">
                  <c:v>24/01/2021</c:v>
                </c:pt>
                <c:pt idx="21">
                  <c:v>25/01/2021</c:v>
                </c:pt>
                <c:pt idx="22">
                  <c:v>26/01/2021</c:v>
                </c:pt>
                <c:pt idx="23">
                  <c:v>27/01/2021</c:v>
                </c:pt>
                <c:pt idx="24">
                  <c:v>28/01/2021</c:v>
                </c:pt>
                <c:pt idx="25">
                  <c:v>29/01/2021</c:v>
                </c:pt>
                <c:pt idx="26">
                  <c:v>30/01/2021</c:v>
                </c:pt>
                <c:pt idx="27">
                  <c:v>31/01/2021</c:v>
                </c:pt>
                <c:pt idx="28">
                  <c:v>01/02/2021</c:v>
                </c:pt>
                <c:pt idx="29">
                  <c:v>02/02/2021</c:v>
                </c:pt>
                <c:pt idx="30">
                  <c:v>03/02/2021</c:v>
                </c:pt>
                <c:pt idx="31">
                  <c:v>04/02/2021</c:v>
                </c:pt>
              </c:strCache>
              <c:extLst/>
            </c:strRef>
          </c:cat>
          <c:val>
            <c:numRef>
              <c:f>commits!$D$3:$D$35</c:f>
              <c:numCache>
                <c:formatCode>General</c:formatCode>
                <c:ptCount val="32"/>
                <c:pt idx="0">
                  <c:v>1</c:v>
                </c:pt>
                <c:pt idx="1">
                  <c:v>1</c:v>
                </c:pt>
                <c:pt idx="4">
                  <c:v>2</c:v>
                </c:pt>
                <c:pt idx="9">
                  <c:v>5</c:v>
                </c:pt>
                <c:pt idx="16">
                  <c:v>4</c:v>
                </c:pt>
                <c:pt idx="17">
                  <c:v>2</c:v>
                </c:pt>
                <c:pt idx="18">
                  <c:v>4</c:v>
                </c:pt>
                <c:pt idx="20">
                  <c:v>1</c:v>
                </c:pt>
                <c:pt idx="23">
                  <c:v>3</c:v>
                </c:pt>
                <c:pt idx="25">
                  <c:v>1</c:v>
                </c:pt>
                <c:pt idx="28">
                  <c:v>2</c:v>
                </c:pt>
                <c:pt idx="29">
                  <c:v>8</c:v>
                </c:pt>
                <c:pt idx="30">
                  <c:v>28</c:v>
                </c:pt>
                <c:pt idx="31">
                  <c:v>30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C901-4F4E-9E0D-5DA56F41E4C3}"/>
            </c:ext>
          </c:extLst>
        </c:ser>
        <c:ser>
          <c:idx val="3"/>
          <c:order val="3"/>
          <c:tx>
            <c:strRef>
              <c:f>commits!$E$2</c:f>
              <c:strCache>
                <c:ptCount val="1"/>
                <c:pt idx="0">
                  <c:v>João Fernandes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commits!$A$3:$A$35</c:f>
              <c:strCache>
                <c:ptCount val="32"/>
                <c:pt idx="0">
                  <c:v>04/01/2021</c:v>
                </c:pt>
                <c:pt idx="1">
                  <c:v>05/01/2021</c:v>
                </c:pt>
                <c:pt idx="2">
                  <c:v>06/01/2021</c:v>
                </c:pt>
                <c:pt idx="3">
                  <c:v>07/01/2021</c:v>
                </c:pt>
                <c:pt idx="4">
                  <c:v>08/01/2021</c:v>
                </c:pt>
                <c:pt idx="5">
                  <c:v>09/01/2021</c:v>
                </c:pt>
                <c:pt idx="6">
                  <c:v>10/01/2021</c:v>
                </c:pt>
                <c:pt idx="7">
                  <c:v>11/01/2021</c:v>
                </c:pt>
                <c:pt idx="8">
                  <c:v>12/01/2021</c:v>
                </c:pt>
                <c:pt idx="9">
                  <c:v>13/01/2021</c:v>
                </c:pt>
                <c:pt idx="10">
                  <c:v>14/01/2021</c:v>
                </c:pt>
                <c:pt idx="11">
                  <c:v>15/01/2021</c:v>
                </c:pt>
                <c:pt idx="12">
                  <c:v>16/01/2021</c:v>
                </c:pt>
                <c:pt idx="13">
                  <c:v>17/01/2021</c:v>
                </c:pt>
                <c:pt idx="14">
                  <c:v>18/01/2021</c:v>
                </c:pt>
                <c:pt idx="15">
                  <c:v>19/01/2021</c:v>
                </c:pt>
                <c:pt idx="16">
                  <c:v>20/01/2021</c:v>
                </c:pt>
                <c:pt idx="17">
                  <c:v>21/01/2021</c:v>
                </c:pt>
                <c:pt idx="18">
                  <c:v>22/01/2021</c:v>
                </c:pt>
                <c:pt idx="19">
                  <c:v>23/01/2021</c:v>
                </c:pt>
                <c:pt idx="20">
                  <c:v>24/01/2021</c:v>
                </c:pt>
                <c:pt idx="21">
                  <c:v>25/01/2021</c:v>
                </c:pt>
                <c:pt idx="22">
                  <c:v>26/01/2021</c:v>
                </c:pt>
                <c:pt idx="23">
                  <c:v>27/01/2021</c:v>
                </c:pt>
                <c:pt idx="24">
                  <c:v>28/01/2021</c:v>
                </c:pt>
                <c:pt idx="25">
                  <c:v>29/01/2021</c:v>
                </c:pt>
                <c:pt idx="26">
                  <c:v>30/01/2021</c:v>
                </c:pt>
                <c:pt idx="27">
                  <c:v>31/01/2021</c:v>
                </c:pt>
                <c:pt idx="28">
                  <c:v>01/02/2021</c:v>
                </c:pt>
                <c:pt idx="29">
                  <c:v>02/02/2021</c:v>
                </c:pt>
                <c:pt idx="30">
                  <c:v>03/02/2021</c:v>
                </c:pt>
                <c:pt idx="31">
                  <c:v>04/02/2021</c:v>
                </c:pt>
              </c:strCache>
              <c:extLst/>
            </c:strRef>
          </c:cat>
          <c:val>
            <c:numRef>
              <c:f>commits!$E$3:$E$35</c:f>
              <c:numCache>
                <c:formatCode>General</c:formatCode>
                <c:ptCount val="32"/>
                <c:pt idx="9">
                  <c:v>4</c:v>
                </c:pt>
                <c:pt idx="16">
                  <c:v>1</c:v>
                </c:pt>
                <c:pt idx="19">
                  <c:v>1</c:v>
                </c:pt>
                <c:pt idx="29">
                  <c:v>4</c:v>
                </c:pt>
                <c:pt idx="31">
                  <c:v>20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3-C901-4F4E-9E0D-5DA56F41E4C3}"/>
            </c:ext>
          </c:extLst>
        </c:ser>
        <c:ser>
          <c:idx val="4"/>
          <c:order val="4"/>
          <c:tx>
            <c:strRef>
              <c:f>commits!$F$2</c:f>
              <c:strCache>
                <c:ptCount val="1"/>
                <c:pt idx="0">
                  <c:v>Fernando Botelho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commits!$A$3:$A$35</c:f>
              <c:strCache>
                <c:ptCount val="32"/>
                <c:pt idx="0">
                  <c:v>04/01/2021</c:v>
                </c:pt>
                <c:pt idx="1">
                  <c:v>05/01/2021</c:v>
                </c:pt>
                <c:pt idx="2">
                  <c:v>06/01/2021</c:v>
                </c:pt>
                <c:pt idx="3">
                  <c:v>07/01/2021</c:v>
                </c:pt>
                <c:pt idx="4">
                  <c:v>08/01/2021</c:v>
                </c:pt>
                <c:pt idx="5">
                  <c:v>09/01/2021</c:v>
                </c:pt>
                <c:pt idx="6">
                  <c:v>10/01/2021</c:v>
                </c:pt>
                <c:pt idx="7">
                  <c:v>11/01/2021</c:v>
                </c:pt>
                <c:pt idx="8">
                  <c:v>12/01/2021</c:v>
                </c:pt>
                <c:pt idx="9">
                  <c:v>13/01/2021</c:v>
                </c:pt>
                <c:pt idx="10">
                  <c:v>14/01/2021</c:v>
                </c:pt>
                <c:pt idx="11">
                  <c:v>15/01/2021</c:v>
                </c:pt>
                <c:pt idx="12">
                  <c:v>16/01/2021</c:v>
                </c:pt>
                <c:pt idx="13">
                  <c:v>17/01/2021</c:v>
                </c:pt>
                <c:pt idx="14">
                  <c:v>18/01/2021</c:v>
                </c:pt>
                <c:pt idx="15">
                  <c:v>19/01/2021</c:v>
                </c:pt>
                <c:pt idx="16">
                  <c:v>20/01/2021</c:v>
                </c:pt>
                <c:pt idx="17">
                  <c:v>21/01/2021</c:v>
                </c:pt>
                <c:pt idx="18">
                  <c:v>22/01/2021</c:v>
                </c:pt>
                <c:pt idx="19">
                  <c:v>23/01/2021</c:v>
                </c:pt>
                <c:pt idx="20">
                  <c:v>24/01/2021</c:v>
                </c:pt>
                <c:pt idx="21">
                  <c:v>25/01/2021</c:v>
                </c:pt>
                <c:pt idx="22">
                  <c:v>26/01/2021</c:v>
                </c:pt>
                <c:pt idx="23">
                  <c:v>27/01/2021</c:v>
                </c:pt>
                <c:pt idx="24">
                  <c:v>28/01/2021</c:v>
                </c:pt>
                <c:pt idx="25">
                  <c:v>29/01/2021</c:v>
                </c:pt>
                <c:pt idx="26">
                  <c:v>30/01/2021</c:v>
                </c:pt>
                <c:pt idx="27">
                  <c:v>31/01/2021</c:v>
                </c:pt>
                <c:pt idx="28">
                  <c:v>01/02/2021</c:v>
                </c:pt>
                <c:pt idx="29">
                  <c:v>02/02/2021</c:v>
                </c:pt>
                <c:pt idx="30">
                  <c:v>03/02/2021</c:v>
                </c:pt>
                <c:pt idx="31">
                  <c:v>04/02/2021</c:v>
                </c:pt>
              </c:strCache>
              <c:extLst/>
            </c:strRef>
          </c:cat>
          <c:val>
            <c:numRef>
              <c:f>commits!$F$3:$F$35</c:f>
              <c:numCache>
                <c:formatCode>General</c:formatCode>
                <c:ptCount val="32"/>
                <c:pt idx="0">
                  <c:v>1</c:v>
                </c:pt>
                <c:pt idx="1">
                  <c:v>5</c:v>
                </c:pt>
                <c:pt idx="4">
                  <c:v>8</c:v>
                </c:pt>
                <c:pt idx="5">
                  <c:v>8</c:v>
                </c:pt>
                <c:pt idx="9">
                  <c:v>7</c:v>
                </c:pt>
                <c:pt idx="17">
                  <c:v>3</c:v>
                </c:pt>
                <c:pt idx="19">
                  <c:v>11</c:v>
                </c:pt>
                <c:pt idx="21">
                  <c:v>9</c:v>
                </c:pt>
                <c:pt idx="22">
                  <c:v>5</c:v>
                </c:pt>
                <c:pt idx="23">
                  <c:v>8</c:v>
                </c:pt>
                <c:pt idx="29">
                  <c:v>13</c:v>
                </c:pt>
                <c:pt idx="30">
                  <c:v>2</c:v>
                </c:pt>
                <c:pt idx="31">
                  <c:v>21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4-C901-4F4E-9E0D-5DA56F41E4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0644239"/>
        <c:axId val="1076725455"/>
      </c:lineChart>
      <c:catAx>
        <c:axId val="108064423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76725455"/>
        <c:crosses val="autoZero"/>
        <c:auto val="1"/>
        <c:lblAlgn val="ctr"/>
        <c:lblOffset val="100"/>
        <c:noMultiLvlLbl val="1"/>
      </c:catAx>
      <c:valAx>
        <c:axId val="1076725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80644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BreadWich Commits</a:t>
            </a:r>
            <a:r>
              <a:rPr lang="pt-PT" baseline="0"/>
              <a:t> </a:t>
            </a:r>
            <a:endParaRPr lang="pt-PT"/>
          </a:p>
        </c:rich>
      </c:tx>
      <c:layout>
        <c:manualLayout>
          <c:xMode val="edge"/>
          <c:yMode val="edge"/>
          <c:x val="0.38879228839616709"/>
          <c:y val="5.33669302732058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3.8870215270015565E-2"/>
          <c:y val="0.22909338409162897"/>
          <c:w val="0.90286351706036749"/>
          <c:h val="0.7208876494604841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commits!$B$2:$F$2</c:f>
              <c:strCache>
                <c:ptCount val="5"/>
                <c:pt idx="0">
                  <c:v>Bruno Lopes</c:v>
                </c:pt>
                <c:pt idx="1">
                  <c:v>Cesar Costa</c:v>
                </c:pt>
                <c:pt idx="2">
                  <c:v>Diogo Lima</c:v>
                </c:pt>
                <c:pt idx="3">
                  <c:v>João Fernandes</c:v>
                </c:pt>
                <c:pt idx="4">
                  <c:v>Fernando Botelho</c:v>
                </c:pt>
              </c:strCache>
            </c:strRef>
          </c:cat>
          <c:val>
            <c:numRef>
              <c:f>commits!$B$35:$F$35</c:f>
              <c:numCache>
                <c:formatCode>General</c:formatCode>
                <c:ptCount val="5"/>
                <c:pt idx="0">
                  <c:v>36</c:v>
                </c:pt>
                <c:pt idx="1">
                  <c:v>77</c:v>
                </c:pt>
                <c:pt idx="2">
                  <c:v>92</c:v>
                </c:pt>
                <c:pt idx="3">
                  <c:v>30</c:v>
                </c:pt>
                <c:pt idx="4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1B-4F0D-B374-E0470AFEE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91223263"/>
        <c:axId val="1077557439"/>
      </c:barChart>
      <c:catAx>
        <c:axId val="1091223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77557439"/>
        <c:crosses val="autoZero"/>
        <c:auto val="1"/>
        <c:lblAlgn val="ctr"/>
        <c:lblOffset val="100"/>
        <c:noMultiLvlLbl val="0"/>
      </c:catAx>
      <c:valAx>
        <c:axId val="107755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1223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A1D8-AC26-4E42-BA08-7E8E0E57B612}" type="datetimeFigureOut">
              <a:rPr lang="pt-PT" smtClean="0"/>
              <a:t>05/02/2021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317E-9A15-4BF0-B16C-379DC6784AAA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5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A1D8-AC26-4E42-BA08-7E8E0E57B612}" type="datetimeFigureOut">
              <a:rPr lang="pt-PT" smtClean="0"/>
              <a:t>05/02/2021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317E-9A15-4BF0-B16C-379DC6784AA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036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A1D8-AC26-4E42-BA08-7E8E0E57B612}" type="datetimeFigureOut">
              <a:rPr lang="pt-PT" smtClean="0"/>
              <a:t>05/02/2021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317E-9A15-4BF0-B16C-379DC6784AA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674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A1D8-AC26-4E42-BA08-7E8E0E57B612}" type="datetimeFigureOut">
              <a:rPr lang="pt-PT" smtClean="0"/>
              <a:t>05/02/2021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317E-9A15-4BF0-B16C-379DC6784AA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544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A1D8-AC26-4E42-BA08-7E8E0E57B612}" type="datetimeFigureOut">
              <a:rPr lang="pt-PT" smtClean="0"/>
              <a:t>05/02/2021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317E-9A15-4BF0-B16C-379DC6784AAA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00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A1D8-AC26-4E42-BA08-7E8E0E57B612}" type="datetimeFigureOut">
              <a:rPr lang="pt-PT" smtClean="0"/>
              <a:t>05/02/2021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317E-9A15-4BF0-B16C-379DC6784AA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616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A1D8-AC26-4E42-BA08-7E8E0E57B612}" type="datetimeFigureOut">
              <a:rPr lang="pt-PT" smtClean="0"/>
              <a:t>05/02/2021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317E-9A15-4BF0-B16C-379DC6784AA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222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A1D8-AC26-4E42-BA08-7E8E0E57B612}" type="datetimeFigureOut">
              <a:rPr lang="pt-PT" smtClean="0"/>
              <a:t>05/02/2021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317E-9A15-4BF0-B16C-379DC6784AA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516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A1D8-AC26-4E42-BA08-7E8E0E57B612}" type="datetimeFigureOut">
              <a:rPr lang="pt-PT" smtClean="0"/>
              <a:t>05/02/2021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317E-9A15-4BF0-B16C-379DC6784AA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93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F8A1D8-AC26-4E42-BA08-7E8E0E57B612}" type="datetimeFigureOut">
              <a:rPr lang="pt-PT" smtClean="0"/>
              <a:t>05/02/2021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6C317E-9A15-4BF0-B16C-379DC6784AA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866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A1D8-AC26-4E42-BA08-7E8E0E57B612}" type="datetimeFigureOut">
              <a:rPr lang="pt-PT" smtClean="0"/>
              <a:t>05/02/2021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317E-9A15-4BF0-B16C-379DC6784AA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953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F8A1D8-AC26-4E42-BA08-7E8E0E57B612}" type="datetimeFigureOut">
              <a:rPr lang="pt-PT" smtClean="0"/>
              <a:t>05/02/2021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56C317E-9A15-4BF0-B16C-379DC6784AAA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63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51D55-6B43-4350-B17E-14D16E19E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688" y="2452526"/>
            <a:ext cx="9868625" cy="1952947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7000" spc="600" dirty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BREADWICH COMPANY</a:t>
            </a:r>
          </a:p>
        </p:txBody>
      </p:sp>
    </p:spTree>
    <p:extLst>
      <p:ext uri="{BB962C8B-B14F-4D97-AF65-F5344CB8AC3E}">
        <p14:creationId xmlns:p14="http://schemas.microsoft.com/office/powerpoint/2010/main" val="343971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7B6B399-D7D6-48C0-BB4E-C1D54AA67EE1}"/>
              </a:ext>
            </a:extLst>
          </p:cNvPr>
          <p:cNvSpPr/>
          <p:nvPr/>
        </p:nvSpPr>
        <p:spPr>
          <a:xfrm>
            <a:off x="556591" y="5353878"/>
            <a:ext cx="10774018" cy="459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A8493FAE-573A-4AD0-A558-F82DE4440B9F}"/>
              </a:ext>
            </a:extLst>
          </p:cNvPr>
          <p:cNvSpPr txBox="1">
            <a:spLocks/>
          </p:cNvSpPr>
          <p:nvPr/>
        </p:nvSpPr>
        <p:spPr>
          <a:xfrm>
            <a:off x="6816767" y="5250168"/>
            <a:ext cx="4400149" cy="89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20-01-2021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924117B3-9271-44BD-9ED5-8AA1584723FB}"/>
              </a:ext>
            </a:extLst>
          </p:cNvPr>
          <p:cNvSpPr txBox="1">
            <a:spLocks/>
          </p:cNvSpPr>
          <p:nvPr/>
        </p:nvSpPr>
        <p:spPr>
          <a:xfrm>
            <a:off x="6771807" y="4827821"/>
            <a:ext cx="4400149" cy="89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000">
                <a:solidFill>
                  <a:schemeClr val="tx1">
                    <a:lumMod val="85000"/>
                    <a:lumOff val="15000"/>
                  </a:schemeClr>
                </a:solidFill>
              </a:rPr>
              <a:t>KANBAN BOARD</a:t>
            </a:r>
            <a:endParaRPr lang="en-US" sz="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6659B1-4C1E-4E30-8F89-8F76C5CE896C}"/>
              </a:ext>
            </a:extLst>
          </p:cNvPr>
          <p:cNvCxnSpPr>
            <a:endCxn id="22" idx="3"/>
          </p:cNvCxnSpPr>
          <p:nvPr/>
        </p:nvCxnSpPr>
        <p:spPr>
          <a:xfrm>
            <a:off x="6816767" y="5698224"/>
            <a:ext cx="4400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37CA9C9-A858-464E-AF77-799FE854EFF8}"/>
              </a:ext>
            </a:extLst>
          </p:cNvPr>
          <p:cNvSpPr/>
          <p:nvPr/>
        </p:nvSpPr>
        <p:spPr>
          <a:xfrm>
            <a:off x="5568291" y="768626"/>
            <a:ext cx="1248476" cy="3726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B8C77-4D0B-4403-9161-3FD424079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8" name="Marcador de Posição de Conteúdo 4" descr="Uma imagem com mesa&#10;&#10;Descrição gerada automaticamente">
            <a:extLst>
              <a:ext uri="{FF2B5EF4-FFF2-40B4-BE49-F238E27FC236}">
                <a16:creationId xmlns:a16="http://schemas.microsoft.com/office/drawing/2014/main" id="{68F16E17-9403-461E-AAC5-38679DBB9D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2685"/>
          <a:stretch/>
        </p:blipFill>
        <p:spPr>
          <a:xfrm>
            <a:off x="357809" y="33965"/>
            <a:ext cx="5559287" cy="62541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3F52D5-7DEB-49F4-9741-C829FE8677C6}"/>
              </a:ext>
            </a:extLst>
          </p:cNvPr>
          <p:cNvSpPr/>
          <p:nvPr/>
        </p:nvSpPr>
        <p:spPr>
          <a:xfrm>
            <a:off x="6457785" y="768626"/>
            <a:ext cx="5005345" cy="1775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76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B6B399-D7D6-48C0-BB4E-C1D54AA67EE1}"/>
              </a:ext>
            </a:extLst>
          </p:cNvPr>
          <p:cNvSpPr/>
          <p:nvPr/>
        </p:nvSpPr>
        <p:spPr>
          <a:xfrm>
            <a:off x="556591" y="5353878"/>
            <a:ext cx="10774018" cy="459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Marcador de Posição de Conteúdo 4" descr="Uma imagem com mesa&#10;&#10;Descrição gerada automaticamente">
            <a:extLst>
              <a:ext uri="{FF2B5EF4-FFF2-40B4-BE49-F238E27FC236}">
                <a16:creationId xmlns:a16="http://schemas.microsoft.com/office/drawing/2014/main" id="{54BCF90B-4D6B-4C58-A225-C9F09A433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7" y="119268"/>
            <a:ext cx="4824134" cy="6184787"/>
          </a:xfrm>
          <a:prstGeom prst="rect">
            <a:avLst/>
          </a:prstGeom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A8493FAE-573A-4AD0-A558-F82DE4440B9F}"/>
              </a:ext>
            </a:extLst>
          </p:cNvPr>
          <p:cNvSpPr txBox="1">
            <a:spLocks/>
          </p:cNvSpPr>
          <p:nvPr/>
        </p:nvSpPr>
        <p:spPr>
          <a:xfrm>
            <a:off x="6816767" y="5250168"/>
            <a:ext cx="4400149" cy="89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25-01-2021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924117B3-9271-44BD-9ED5-8AA1584723FB}"/>
              </a:ext>
            </a:extLst>
          </p:cNvPr>
          <p:cNvSpPr txBox="1">
            <a:spLocks/>
          </p:cNvSpPr>
          <p:nvPr/>
        </p:nvSpPr>
        <p:spPr>
          <a:xfrm>
            <a:off x="6771807" y="4827821"/>
            <a:ext cx="4400149" cy="89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000">
                <a:solidFill>
                  <a:schemeClr val="tx1">
                    <a:lumMod val="85000"/>
                    <a:lumOff val="15000"/>
                  </a:schemeClr>
                </a:solidFill>
              </a:rPr>
              <a:t>KANBAN BOARD</a:t>
            </a:r>
            <a:endParaRPr lang="en-US" sz="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6659B1-4C1E-4E30-8F89-8F76C5CE896C}"/>
              </a:ext>
            </a:extLst>
          </p:cNvPr>
          <p:cNvCxnSpPr>
            <a:endCxn id="22" idx="3"/>
          </p:cNvCxnSpPr>
          <p:nvPr/>
        </p:nvCxnSpPr>
        <p:spPr>
          <a:xfrm>
            <a:off x="6816767" y="5698224"/>
            <a:ext cx="4400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37CA9C9-A858-464E-AF77-799FE854EFF8}"/>
              </a:ext>
            </a:extLst>
          </p:cNvPr>
          <p:cNvSpPr/>
          <p:nvPr/>
        </p:nvSpPr>
        <p:spPr>
          <a:xfrm>
            <a:off x="5568291" y="768626"/>
            <a:ext cx="1248476" cy="3726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183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1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15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17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DF0A43D8-70C1-48F5-AF0C-3C971C8BE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588" y="163001"/>
            <a:ext cx="5326521" cy="5193358"/>
          </a:xfrm>
          <a:prstGeom prst="rect">
            <a:avLst/>
          </a:prstGeom>
        </p:spPr>
      </p:pic>
      <p:sp>
        <p:nvSpPr>
          <p:cNvPr id="31" name="Rectangle 19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A41CDC-24D1-4307-BC50-B96CCE485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269024"/>
            <a:ext cx="5299345" cy="5193358"/>
          </a:xfrm>
          <a:prstGeom prst="rect">
            <a:avLst/>
          </a:prstGeom>
        </p:spPr>
      </p:pic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23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57B0FC8-994F-4664-9804-4F36FB31E4AF}"/>
              </a:ext>
            </a:extLst>
          </p:cNvPr>
          <p:cNvSpPr txBox="1">
            <a:spLocks/>
          </p:cNvSpPr>
          <p:nvPr/>
        </p:nvSpPr>
        <p:spPr>
          <a:xfrm>
            <a:off x="6818652" y="5367274"/>
            <a:ext cx="4400149" cy="89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01-02-2021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6DB358F6-59DB-4073-9A4A-56C8B4D70966}"/>
              </a:ext>
            </a:extLst>
          </p:cNvPr>
          <p:cNvSpPr txBox="1">
            <a:spLocks/>
          </p:cNvSpPr>
          <p:nvPr/>
        </p:nvSpPr>
        <p:spPr>
          <a:xfrm>
            <a:off x="5055900" y="5504688"/>
            <a:ext cx="4400149" cy="89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KANBAN BOARD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A035A9-46A2-4647-BC7F-C7247329CF8D}"/>
              </a:ext>
            </a:extLst>
          </p:cNvPr>
          <p:cNvCxnSpPr>
            <a:cxnSpLocks/>
          </p:cNvCxnSpPr>
          <p:nvPr/>
        </p:nvCxnSpPr>
        <p:spPr>
          <a:xfrm>
            <a:off x="9541568" y="5684972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BD93F5AC-1B9B-40A9-A7D0-AE7E49ED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814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DAE08-839C-4A50-830E-BCEC1462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01-02-21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A74C9A77-F0FB-459C-BE2D-7C4C3E848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37095"/>
            <a:ext cx="9048989" cy="414834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D6CD212-C291-4AF5-8B46-B65AB1895052}"/>
              </a:ext>
            </a:extLst>
          </p:cNvPr>
          <p:cNvSpPr txBox="1">
            <a:spLocks/>
          </p:cNvSpPr>
          <p:nvPr/>
        </p:nvSpPr>
        <p:spPr>
          <a:xfrm>
            <a:off x="6816767" y="5250168"/>
            <a:ext cx="4400149" cy="89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01-02-2021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E59EDD6-9B26-48F6-BBAD-D62FBEA1512A}"/>
              </a:ext>
            </a:extLst>
          </p:cNvPr>
          <p:cNvSpPr txBox="1">
            <a:spLocks/>
          </p:cNvSpPr>
          <p:nvPr/>
        </p:nvSpPr>
        <p:spPr>
          <a:xfrm>
            <a:off x="6771807" y="4827821"/>
            <a:ext cx="4400149" cy="89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000">
                <a:solidFill>
                  <a:schemeClr val="tx1">
                    <a:lumMod val="85000"/>
                    <a:lumOff val="15000"/>
                  </a:schemeClr>
                </a:solidFill>
              </a:rPr>
              <a:t>KANBAN BOARD</a:t>
            </a:r>
            <a:endParaRPr lang="en-US" sz="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3BA51C-842A-4B51-A9AD-48766703F621}"/>
              </a:ext>
            </a:extLst>
          </p:cNvPr>
          <p:cNvCxnSpPr>
            <a:endCxn id="5" idx="3"/>
          </p:cNvCxnSpPr>
          <p:nvPr/>
        </p:nvCxnSpPr>
        <p:spPr>
          <a:xfrm>
            <a:off x="6816767" y="5698224"/>
            <a:ext cx="4400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696C400-793D-4CF4-9C25-861C2BC65DA3}"/>
              </a:ext>
            </a:extLst>
          </p:cNvPr>
          <p:cNvSpPr/>
          <p:nvPr/>
        </p:nvSpPr>
        <p:spPr>
          <a:xfrm>
            <a:off x="9048989" y="1126435"/>
            <a:ext cx="2453898" cy="1450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6180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678E81D-93EB-43A8-9E85-523771B18F00}"/>
              </a:ext>
            </a:extLst>
          </p:cNvPr>
          <p:cNvSpPr/>
          <p:nvPr/>
        </p:nvSpPr>
        <p:spPr>
          <a:xfrm>
            <a:off x="4386470" y="336192"/>
            <a:ext cx="3485321" cy="2420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E0B4FEF-D525-4DEC-9035-C302ABCC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09" y="163916"/>
            <a:ext cx="5652990" cy="4844441"/>
          </a:xfrm>
          <a:prstGeom prst="rect">
            <a:avLst/>
          </a:prstGeom>
        </p:spPr>
      </p:pic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7E4D138A-0560-4D99-ACAA-654B4CF15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8826" y="336192"/>
            <a:ext cx="5329665" cy="5928432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2957305F-77AA-4B9C-8E76-9C67F2A4289B}"/>
              </a:ext>
            </a:extLst>
          </p:cNvPr>
          <p:cNvSpPr txBox="1">
            <a:spLocks/>
          </p:cNvSpPr>
          <p:nvPr/>
        </p:nvSpPr>
        <p:spPr>
          <a:xfrm>
            <a:off x="442462" y="5422445"/>
            <a:ext cx="4400149" cy="89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04-01-2021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6DA208B-8BAA-46F4-A04C-364D1C8F0DE2}"/>
              </a:ext>
            </a:extLst>
          </p:cNvPr>
          <p:cNvSpPr txBox="1">
            <a:spLocks/>
          </p:cNvSpPr>
          <p:nvPr/>
        </p:nvSpPr>
        <p:spPr>
          <a:xfrm>
            <a:off x="397502" y="5000098"/>
            <a:ext cx="4400149" cy="89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KANBAN BOARD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5BED1A-EDDB-4A9B-8003-E0E334D695D0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442462" y="5870501"/>
            <a:ext cx="4400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967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5FBB4C-65F3-46D5-9F28-659B726A33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5" r="-2" b="-2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CB745F0A-BD81-41EA-8238-CF5FF00E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6AD05F-6D1F-4D41-82BF-CA92A36EDBC1}"/>
              </a:ext>
            </a:extLst>
          </p:cNvPr>
          <p:cNvSpPr/>
          <p:nvPr/>
        </p:nvSpPr>
        <p:spPr>
          <a:xfrm>
            <a:off x="6612835" y="3429000"/>
            <a:ext cx="4969565" cy="2176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1BBCF0BD-212E-4500-A724-0CA84865274F}"/>
              </a:ext>
            </a:extLst>
          </p:cNvPr>
          <p:cNvSpPr txBox="1">
            <a:spLocks/>
          </p:cNvSpPr>
          <p:nvPr/>
        </p:nvSpPr>
        <p:spPr>
          <a:xfrm>
            <a:off x="6816767" y="5250168"/>
            <a:ext cx="4400149" cy="89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04-02-2021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F0F69A5-5443-4B1B-B11C-34B9CE297B7D}"/>
              </a:ext>
            </a:extLst>
          </p:cNvPr>
          <p:cNvSpPr txBox="1">
            <a:spLocks/>
          </p:cNvSpPr>
          <p:nvPr/>
        </p:nvSpPr>
        <p:spPr>
          <a:xfrm>
            <a:off x="6771807" y="4827821"/>
            <a:ext cx="4400149" cy="89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000">
                <a:solidFill>
                  <a:schemeClr val="tx1">
                    <a:lumMod val="85000"/>
                    <a:lumOff val="15000"/>
                  </a:schemeClr>
                </a:solidFill>
              </a:rPr>
              <a:t>KANBAN BOARD</a:t>
            </a:r>
            <a:endParaRPr lang="en-US" sz="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ACA6D0-4B47-4EEE-915D-182C3437A52B}"/>
              </a:ext>
            </a:extLst>
          </p:cNvPr>
          <p:cNvCxnSpPr>
            <a:endCxn id="12" idx="3"/>
          </p:cNvCxnSpPr>
          <p:nvPr/>
        </p:nvCxnSpPr>
        <p:spPr>
          <a:xfrm>
            <a:off x="6816767" y="5698224"/>
            <a:ext cx="4400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057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9F1C5B0-E5E6-4ED4-91DB-A3BBA00A4D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5"/>
          <a:stretch/>
        </p:blipFill>
        <p:spPr>
          <a:xfrm>
            <a:off x="1577477" y="457200"/>
            <a:ext cx="4982629" cy="4977648"/>
          </a:xfrm>
          <a:prstGeom prst="rect">
            <a:avLst/>
          </a:prstGeom>
        </p:spPr>
      </p:pic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10A1F1-6C6D-4075-A040-37E44F25FAE6}"/>
              </a:ext>
            </a:extLst>
          </p:cNvPr>
          <p:cNvSpPr/>
          <p:nvPr/>
        </p:nvSpPr>
        <p:spPr>
          <a:xfrm>
            <a:off x="7182678" y="1325217"/>
            <a:ext cx="4532244" cy="2358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2B19FC9-4C3E-46B5-A5BD-B6F0F0D2B4E1}"/>
              </a:ext>
            </a:extLst>
          </p:cNvPr>
          <p:cNvSpPr txBox="1">
            <a:spLocks/>
          </p:cNvSpPr>
          <p:nvPr/>
        </p:nvSpPr>
        <p:spPr>
          <a:xfrm>
            <a:off x="6816767" y="5833263"/>
            <a:ext cx="4400149" cy="89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C1189614-CC63-49F3-AC20-3ABF4B4556CB}"/>
              </a:ext>
            </a:extLst>
          </p:cNvPr>
          <p:cNvSpPr txBox="1">
            <a:spLocks/>
          </p:cNvSpPr>
          <p:nvPr/>
        </p:nvSpPr>
        <p:spPr>
          <a:xfrm>
            <a:off x="4731027" y="5318152"/>
            <a:ext cx="6454182" cy="89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ENTITY-RELATIONSHIP DIAGRAM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4356DA-9B85-488A-B77E-D6C36D225CD4}"/>
              </a:ext>
            </a:extLst>
          </p:cNvPr>
          <p:cNvCxnSpPr>
            <a:cxnSpLocks/>
          </p:cNvCxnSpPr>
          <p:nvPr/>
        </p:nvCxnSpPr>
        <p:spPr>
          <a:xfrm>
            <a:off x="6830019" y="6188555"/>
            <a:ext cx="4400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018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C3FEFB9-F4F5-41D8-8D4D-EEDD18E2E9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0"/>
          <a:stretch/>
        </p:blipFill>
        <p:spPr>
          <a:xfrm>
            <a:off x="7973123" y="676654"/>
            <a:ext cx="4053974" cy="4366606"/>
          </a:xfrm>
          <a:prstGeom prst="rect">
            <a:avLst/>
          </a:prstGeom>
        </p:spPr>
      </p:pic>
      <p:pic>
        <p:nvPicPr>
          <p:cNvPr id="13" name="Marcador de Posição de Conteúdo 12">
            <a:extLst>
              <a:ext uri="{FF2B5EF4-FFF2-40B4-BE49-F238E27FC236}">
                <a16:creationId xmlns:a16="http://schemas.microsoft.com/office/drawing/2014/main" id="{AC7BE5E7-5AC7-4D20-B591-C05901D4B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3"/>
          <a:stretch/>
        </p:blipFill>
        <p:spPr>
          <a:xfrm>
            <a:off x="164903" y="543337"/>
            <a:ext cx="3899749" cy="4685181"/>
          </a:xfr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675EDBF-7D49-400C-97FC-6919986BA71B}"/>
              </a:ext>
            </a:extLst>
          </p:cNvPr>
          <p:cNvSpPr txBox="1">
            <a:spLocks/>
          </p:cNvSpPr>
          <p:nvPr/>
        </p:nvSpPr>
        <p:spPr>
          <a:xfrm>
            <a:off x="6816767" y="5833263"/>
            <a:ext cx="4400149" cy="89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2727EE3-5C0F-419C-AE36-4FE019FEF816}"/>
              </a:ext>
            </a:extLst>
          </p:cNvPr>
          <p:cNvSpPr txBox="1">
            <a:spLocks/>
          </p:cNvSpPr>
          <p:nvPr/>
        </p:nvSpPr>
        <p:spPr>
          <a:xfrm>
            <a:off x="6785059" y="5318152"/>
            <a:ext cx="4400149" cy="89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CASE DIAGRAM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1C62C5-E057-4D18-9FAB-9876078E8ECA}"/>
              </a:ext>
            </a:extLst>
          </p:cNvPr>
          <p:cNvCxnSpPr>
            <a:cxnSpLocks/>
          </p:cNvCxnSpPr>
          <p:nvPr/>
        </p:nvCxnSpPr>
        <p:spPr>
          <a:xfrm>
            <a:off x="6830019" y="6188555"/>
            <a:ext cx="4400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BB854AA2-B5F2-4485-AE33-8AD7AE460E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25"/>
          <a:stretch/>
        </p:blipFill>
        <p:spPr>
          <a:xfrm>
            <a:off x="3944966" y="702362"/>
            <a:ext cx="4053974" cy="435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57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8062B6-8DEE-413D-9CA7-27B9A5D19834}"/>
              </a:ext>
            </a:extLst>
          </p:cNvPr>
          <p:cNvSpPr/>
          <p:nvPr/>
        </p:nvSpPr>
        <p:spPr>
          <a:xfrm>
            <a:off x="530087" y="861391"/>
            <a:ext cx="11145078" cy="1364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D33A16-AA38-4B5F-967B-76004729D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51"/>
          <a:stretch/>
        </p:blipFill>
        <p:spPr>
          <a:xfrm>
            <a:off x="5130005" y="649357"/>
            <a:ext cx="4548478" cy="4483267"/>
          </a:xfrm>
          <a:prstGeom prst="rect">
            <a:avLst/>
          </a:prstGeom>
        </p:spPr>
      </p:pic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3756A76A-3433-484A-A3DC-BBCA7E471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51"/>
          <a:stretch/>
        </p:blipFill>
        <p:spPr>
          <a:xfrm>
            <a:off x="659081" y="649359"/>
            <a:ext cx="4150878" cy="4483266"/>
          </a:xfr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5DCC686-FC93-47D6-8599-D88C65581B0E}"/>
              </a:ext>
            </a:extLst>
          </p:cNvPr>
          <p:cNvSpPr txBox="1">
            <a:spLocks/>
          </p:cNvSpPr>
          <p:nvPr/>
        </p:nvSpPr>
        <p:spPr>
          <a:xfrm>
            <a:off x="6785059" y="5318152"/>
            <a:ext cx="4400149" cy="89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CASE DIAGRAM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607FB4-8A3F-4A98-BFE3-643BA8E81861}"/>
              </a:ext>
            </a:extLst>
          </p:cNvPr>
          <p:cNvCxnSpPr>
            <a:cxnSpLocks/>
          </p:cNvCxnSpPr>
          <p:nvPr/>
        </p:nvCxnSpPr>
        <p:spPr>
          <a:xfrm>
            <a:off x="6830019" y="6188555"/>
            <a:ext cx="4400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362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7425B1-4616-46C0-B700-8A4C96F0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B669-6CA9-4CF1-BA3E-6F51A6FB601B}"/>
              </a:ext>
            </a:extLst>
          </p:cNvPr>
          <p:cNvSpPr/>
          <p:nvPr/>
        </p:nvSpPr>
        <p:spPr>
          <a:xfrm>
            <a:off x="4823791" y="3429000"/>
            <a:ext cx="6705600" cy="2216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65DFEAC-326A-499B-A1CE-8A32294FD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" y="294864"/>
            <a:ext cx="9510595" cy="6039228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B29BE11D-B09E-47BB-B5A3-5C48FFB24584}"/>
              </a:ext>
            </a:extLst>
          </p:cNvPr>
          <p:cNvSpPr txBox="1">
            <a:spLocks/>
          </p:cNvSpPr>
          <p:nvPr/>
        </p:nvSpPr>
        <p:spPr>
          <a:xfrm>
            <a:off x="6816767" y="5833263"/>
            <a:ext cx="4400149" cy="89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2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48C5A728-5412-40EB-B9A7-781B34F67AA5}"/>
              </a:ext>
            </a:extLst>
          </p:cNvPr>
          <p:cNvSpPr txBox="1">
            <a:spLocks/>
          </p:cNvSpPr>
          <p:nvPr/>
        </p:nvSpPr>
        <p:spPr>
          <a:xfrm>
            <a:off x="7084282" y="225423"/>
            <a:ext cx="4400149" cy="89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 DIAGRAM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3816954-4F6C-4EB9-83A9-2EE51516A620}"/>
              </a:ext>
            </a:extLst>
          </p:cNvPr>
          <p:cNvCxnSpPr>
            <a:cxnSpLocks/>
          </p:cNvCxnSpPr>
          <p:nvPr/>
        </p:nvCxnSpPr>
        <p:spPr>
          <a:xfrm>
            <a:off x="7129242" y="1095826"/>
            <a:ext cx="4400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ítulo 1">
            <a:extLst>
              <a:ext uri="{FF2B5EF4-FFF2-40B4-BE49-F238E27FC236}">
                <a16:creationId xmlns:a16="http://schemas.microsoft.com/office/drawing/2014/main" id="{8F25368F-D652-47A0-AA72-3CC0C4BC2CD4}"/>
              </a:ext>
            </a:extLst>
          </p:cNvPr>
          <p:cNvSpPr txBox="1">
            <a:spLocks/>
          </p:cNvSpPr>
          <p:nvPr/>
        </p:nvSpPr>
        <p:spPr>
          <a:xfrm>
            <a:off x="7062564" y="699983"/>
            <a:ext cx="4400149" cy="89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SUPPLIERS MANAGEMENT</a:t>
            </a:r>
          </a:p>
        </p:txBody>
      </p:sp>
    </p:spTree>
    <p:extLst>
      <p:ext uri="{BB962C8B-B14F-4D97-AF65-F5344CB8AC3E}">
        <p14:creationId xmlns:p14="http://schemas.microsoft.com/office/powerpoint/2010/main" val="326112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Marcador de Posição de Conteúdo 2">
            <a:extLst>
              <a:ext uri="{FF2B5EF4-FFF2-40B4-BE49-F238E27FC236}">
                <a16:creationId xmlns:a16="http://schemas.microsoft.com/office/drawing/2014/main" id="{F4519C0B-6280-4EAD-A63E-9D251EEE2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000" y="867864"/>
            <a:ext cx="10027920" cy="1489633"/>
          </a:xfrm>
        </p:spPr>
        <p:txBody>
          <a:bodyPr anchor="ctr">
            <a:normAutofit/>
          </a:bodyPr>
          <a:lstStyle/>
          <a:p>
            <a:r>
              <a:rPr lang="pt-PT" dirty="0">
                <a:latin typeface="+mj-lt"/>
              </a:rPr>
              <a:t>This file is an introduction of the second part of the project </a:t>
            </a:r>
            <a:r>
              <a:rPr lang="pt-PT" b="1" dirty="0">
                <a:latin typeface="+mj-lt"/>
              </a:rPr>
              <a:t>DeliciousSandwich</a:t>
            </a:r>
            <a:r>
              <a:rPr lang="pt-PT" dirty="0">
                <a:latin typeface="+mj-lt"/>
              </a:rPr>
              <a:t>. </a:t>
            </a:r>
          </a:p>
          <a:p>
            <a:r>
              <a:rPr lang="pt-PT" dirty="0">
                <a:latin typeface="+mj-lt"/>
              </a:rPr>
              <a:t>The team has 5 members and the group name is </a:t>
            </a:r>
            <a:r>
              <a:rPr lang="pt-PT" b="1" dirty="0">
                <a:latin typeface="+mj-lt"/>
              </a:rPr>
              <a:t>BreadWich</a:t>
            </a:r>
            <a:r>
              <a:rPr lang="pt-PT" dirty="0">
                <a:latin typeface="+mj-lt"/>
              </a:rPr>
              <a:t>. </a:t>
            </a:r>
          </a:p>
          <a:p>
            <a:r>
              <a:rPr lang="pt-PT" dirty="0">
                <a:latin typeface="+mj-lt"/>
              </a:rPr>
              <a:t>This part has 5 modules, each module assign to each member team.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823059-9F7B-4C66-8412-A44D6E3A1A94}"/>
              </a:ext>
            </a:extLst>
          </p:cNvPr>
          <p:cNvSpPr txBox="1"/>
          <p:nvPr/>
        </p:nvSpPr>
        <p:spPr>
          <a:xfrm>
            <a:off x="2809875" y="5513085"/>
            <a:ext cx="65722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50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I N T R O D U C T I O N</a:t>
            </a:r>
          </a:p>
        </p:txBody>
      </p:sp>
      <p:graphicFrame>
        <p:nvGraphicFramePr>
          <p:cNvPr id="7" name="Tabela 8">
            <a:extLst>
              <a:ext uri="{FF2B5EF4-FFF2-40B4-BE49-F238E27FC236}">
                <a16:creationId xmlns:a16="http://schemas.microsoft.com/office/drawing/2014/main" id="{D0921468-49CF-40E5-8781-BE3B91F2D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140775"/>
              </p:ext>
            </p:extLst>
          </p:nvPr>
        </p:nvGraphicFramePr>
        <p:xfrm>
          <a:off x="444000" y="2695140"/>
          <a:ext cx="11304000" cy="148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000">
                  <a:extLst>
                    <a:ext uri="{9D8B030D-6E8A-4147-A177-3AD203B41FA5}">
                      <a16:colId xmlns:a16="http://schemas.microsoft.com/office/drawing/2014/main" val="459483034"/>
                    </a:ext>
                  </a:extLst>
                </a:gridCol>
                <a:gridCol w="1884000">
                  <a:extLst>
                    <a:ext uri="{9D8B030D-6E8A-4147-A177-3AD203B41FA5}">
                      <a16:colId xmlns:a16="http://schemas.microsoft.com/office/drawing/2014/main" val="1251238346"/>
                    </a:ext>
                  </a:extLst>
                </a:gridCol>
                <a:gridCol w="1884000">
                  <a:extLst>
                    <a:ext uri="{9D8B030D-6E8A-4147-A177-3AD203B41FA5}">
                      <a16:colId xmlns:a16="http://schemas.microsoft.com/office/drawing/2014/main" val="1166910430"/>
                    </a:ext>
                  </a:extLst>
                </a:gridCol>
                <a:gridCol w="1884000">
                  <a:extLst>
                    <a:ext uri="{9D8B030D-6E8A-4147-A177-3AD203B41FA5}">
                      <a16:colId xmlns:a16="http://schemas.microsoft.com/office/drawing/2014/main" val="3522644533"/>
                    </a:ext>
                  </a:extLst>
                </a:gridCol>
                <a:gridCol w="1884000">
                  <a:extLst>
                    <a:ext uri="{9D8B030D-6E8A-4147-A177-3AD203B41FA5}">
                      <a16:colId xmlns:a16="http://schemas.microsoft.com/office/drawing/2014/main" val="3131506334"/>
                    </a:ext>
                  </a:extLst>
                </a:gridCol>
                <a:gridCol w="1884000">
                  <a:extLst>
                    <a:ext uri="{9D8B030D-6E8A-4147-A177-3AD203B41FA5}">
                      <a16:colId xmlns:a16="http://schemas.microsoft.com/office/drawing/2014/main" val="1192793596"/>
                    </a:ext>
                  </a:extLst>
                </a:gridCol>
              </a:tblGrid>
              <a:tr h="744816"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Members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Bruno Lopes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César Costa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Diogo Lima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Fernando Botelho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>
                          <a:solidFill>
                            <a:schemeClr val="tx1"/>
                          </a:solidFill>
                        </a:rPr>
                        <a:t>João Fernandes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82720"/>
                  </a:ext>
                </a:extLst>
              </a:tr>
              <a:tr h="744816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Assignments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Ingredients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Schools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Calendar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Suppliers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Categories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4982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109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9F0748-43AB-4DE5-9508-56D388C3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69081-2397-49E3-9CD5-3348BE322215}"/>
              </a:ext>
            </a:extLst>
          </p:cNvPr>
          <p:cNvSpPr/>
          <p:nvPr/>
        </p:nvSpPr>
        <p:spPr>
          <a:xfrm>
            <a:off x="2160104" y="3644348"/>
            <a:ext cx="9302609" cy="1258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42DC4269-2F1C-4C5C-B238-1E9839777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4" y="81564"/>
            <a:ext cx="9683870" cy="6270304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9B86C0D4-A7D8-4E23-9B57-4507A66EC4DC}"/>
              </a:ext>
            </a:extLst>
          </p:cNvPr>
          <p:cNvSpPr txBox="1">
            <a:spLocks/>
          </p:cNvSpPr>
          <p:nvPr/>
        </p:nvSpPr>
        <p:spPr>
          <a:xfrm>
            <a:off x="7084282" y="225423"/>
            <a:ext cx="4400149" cy="89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 DIAGRAM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2C6FFAB-5E32-4591-975F-E469BEE4DA6C}"/>
              </a:ext>
            </a:extLst>
          </p:cNvPr>
          <p:cNvCxnSpPr>
            <a:cxnSpLocks/>
          </p:cNvCxnSpPr>
          <p:nvPr/>
        </p:nvCxnSpPr>
        <p:spPr>
          <a:xfrm>
            <a:off x="7129242" y="1095826"/>
            <a:ext cx="4400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3E3BFF5B-B303-4582-AC79-7B8C7F1E9224}"/>
              </a:ext>
            </a:extLst>
          </p:cNvPr>
          <p:cNvSpPr txBox="1">
            <a:spLocks/>
          </p:cNvSpPr>
          <p:nvPr/>
        </p:nvSpPr>
        <p:spPr>
          <a:xfrm>
            <a:off x="7062564" y="699983"/>
            <a:ext cx="4400149" cy="89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CATEGORIES MANAGEMENT</a:t>
            </a:r>
          </a:p>
        </p:txBody>
      </p:sp>
    </p:spTree>
    <p:extLst>
      <p:ext uri="{BB962C8B-B14F-4D97-AF65-F5344CB8AC3E}">
        <p14:creationId xmlns:p14="http://schemas.microsoft.com/office/powerpoint/2010/main" val="310748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19D8DA-70A9-4910-A771-6519A4AB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69DBE7-F821-4114-BEC5-251759A02493}"/>
              </a:ext>
            </a:extLst>
          </p:cNvPr>
          <p:cNvSpPr/>
          <p:nvPr/>
        </p:nvSpPr>
        <p:spPr>
          <a:xfrm>
            <a:off x="4890052" y="3670852"/>
            <a:ext cx="6572661" cy="169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605BA3A-DC33-4AFE-9385-3AC392BC2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73"/>
            <a:ext cx="8304756" cy="6311615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806076D1-474F-4DB0-87F4-3FABDC8283E1}"/>
              </a:ext>
            </a:extLst>
          </p:cNvPr>
          <p:cNvSpPr txBox="1">
            <a:spLocks/>
          </p:cNvSpPr>
          <p:nvPr/>
        </p:nvSpPr>
        <p:spPr>
          <a:xfrm>
            <a:off x="7084282" y="225423"/>
            <a:ext cx="4400149" cy="89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 DIAGRAM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3DE317-EF5E-4257-BE70-7381CE299DD5}"/>
              </a:ext>
            </a:extLst>
          </p:cNvPr>
          <p:cNvCxnSpPr>
            <a:cxnSpLocks/>
          </p:cNvCxnSpPr>
          <p:nvPr/>
        </p:nvCxnSpPr>
        <p:spPr>
          <a:xfrm>
            <a:off x="7129242" y="1095826"/>
            <a:ext cx="4400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C8BA9CCC-0040-4954-888B-7287F798BD17}"/>
              </a:ext>
            </a:extLst>
          </p:cNvPr>
          <p:cNvSpPr txBox="1">
            <a:spLocks/>
          </p:cNvSpPr>
          <p:nvPr/>
        </p:nvSpPr>
        <p:spPr>
          <a:xfrm>
            <a:off x="7062564" y="699983"/>
            <a:ext cx="4400149" cy="89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CALENDAR MANAGEMENT</a:t>
            </a:r>
          </a:p>
        </p:txBody>
      </p:sp>
    </p:spTree>
    <p:extLst>
      <p:ext uri="{BB962C8B-B14F-4D97-AF65-F5344CB8AC3E}">
        <p14:creationId xmlns:p14="http://schemas.microsoft.com/office/powerpoint/2010/main" val="3629236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15C90A-8001-4AFC-9089-1C996B8A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973234-DB3E-4D41-AE1F-33659A18D039}"/>
              </a:ext>
            </a:extLst>
          </p:cNvPr>
          <p:cNvSpPr/>
          <p:nvPr/>
        </p:nvSpPr>
        <p:spPr>
          <a:xfrm>
            <a:off x="4717774" y="3313043"/>
            <a:ext cx="6691931" cy="1954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Marcador de Posição de Conteúdo 8">
            <a:extLst>
              <a:ext uri="{FF2B5EF4-FFF2-40B4-BE49-F238E27FC236}">
                <a16:creationId xmlns:a16="http://schemas.microsoft.com/office/drawing/2014/main" id="{22429AFC-6333-4AA9-AA4C-4399433DC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5" y="192032"/>
            <a:ext cx="9269507" cy="6141046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EF356AFE-EAEA-4D46-986D-7E4EE38ACAE9}"/>
              </a:ext>
            </a:extLst>
          </p:cNvPr>
          <p:cNvSpPr txBox="1">
            <a:spLocks/>
          </p:cNvSpPr>
          <p:nvPr/>
        </p:nvSpPr>
        <p:spPr>
          <a:xfrm>
            <a:off x="7084282" y="225423"/>
            <a:ext cx="4400149" cy="89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 DIAGRAM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D4598C-6C27-4F2B-8270-F6B7EE4C555A}"/>
              </a:ext>
            </a:extLst>
          </p:cNvPr>
          <p:cNvCxnSpPr>
            <a:cxnSpLocks/>
          </p:cNvCxnSpPr>
          <p:nvPr/>
        </p:nvCxnSpPr>
        <p:spPr>
          <a:xfrm>
            <a:off x="7129242" y="1095826"/>
            <a:ext cx="4400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ítulo 1">
            <a:extLst>
              <a:ext uri="{FF2B5EF4-FFF2-40B4-BE49-F238E27FC236}">
                <a16:creationId xmlns:a16="http://schemas.microsoft.com/office/drawing/2014/main" id="{8204F789-E36B-4168-B453-46BF8D44E0C4}"/>
              </a:ext>
            </a:extLst>
          </p:cNvPr>
          <p:cNvSpPr txBox="1">
            <a:spLocks/>
          </p:cNvSpPr>
          <p:nvPr/>
        </p:nvSpPr>
        <p:spPr>
          <a:xfrm>
            <a:off x="7062564" y="699983"/>
            <a:ext cx="4400149" cy="89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INGREDIENTS MANAGEMENT</a:t>
            </a:r>
          </a:p>
        </p:txBody>
      </p:sp>
    </p:spTree>
    <p:extLst>
      <p:ext uri="{BB962C8B-B14F-4D97-AF65-F5344CB8AC3E}">
        <p14:creationId xmlns:p14="http://schemas.microsoft.com/office/powerpoint/2010/main" val="3576523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01B9EC-A8A5-422F-A6D8-E974DA11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77AC1E-9874-4A06-86EE-BE35376CC069}"/>
              </a:ext>
            </a:extLst>
          </p:cNvPr>
          <p:cNvSpPr/>
          <p:nvPr/>
        </p:nvSpPr>
        <p:spPr>
          <a:xfrm>
            <a:off x="5049078" y="3233530"/>
            <a:ext cx="6745357" cy="1887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6471508-2C64-49BC-BBCC-1C7A44367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509"/>
            <a:ext cx="9002399" cy="5851559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C88C97B3-7D4E-4B37-8C04-B05AE3931290}"/>
              </a:ext>
            </a:extLst>
          </p:cNvPr>
          <p:cNvSpPr txBox="1">
            <a:spLocks/>
          </p:cNvSpPr>
          <p:nvPr/>
        </p:nvSpPr>
        <p:spPr>
          <a:xfrm>
            <a:off x="7084282" y="225423"/>
            <a:ext cx="4400149" cy="89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 DIAGRAM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A83A98-B298-4206-A38B-425333FCFEBA}"/>
              </a:ext>
            </a:extLst>
          </p:cNvPr>
          <p:cNvCxnSpPr>
            <a:cxnSpLocks/>
          </p:cNvCxnSpPr>
          <p:nvPr/>
        </p:nvCxnSpPr>
        <p:spPr>
          <a:xfrm>
            <a:off x="7129242" y="1095826"/>
            <a:ext cx="4400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ítulo 1">
            <a:extLst>
              <a:ext uri="{FF2B5EF4-FFF2-40B4-BE49-F238E27FC236}">
                <a16:creationId xmlns:a16="http://schemas.microsoft.com/office/drawing/2014/main" id="{103C4C5E-E5DA-4A8D-9DF5-AA86B62D977E}"/>
              </a:ext>
            </a:extLst>
          </p:cNvPr>
          <p:cNvSpPr txBox="1">
            <a:spLocks/>
          </p:cNvSpPr>
          <p:nvPr/>
        </p:nvSpPr>
        <p:spPr>
          <a:xfrm>
            <a:off x="7062564" y="699983"/>
            <a:ext cx="4400149" cy="89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SCHOOLS MANAGEMENT</a:t>
            </a:r>
          </a:p>
        </p:txBody>
      </p:sp>
    </p:spTree>
    <p:extLst>
      <p:ext uri="{BB962C8B-B14F-4D97-AF65-F5344CB8AC3E}">
        <p14:creationId xmlns:p14="http://schemas.microsoft.com/office/powerpoint/2010/main" val="1549861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315515D-AD5C-4DF7-B95B-A4DAC4C3270C}"/>
              </a:ext>
            </a:extLst>
          </p:cNvPr>
          <p:cNvSpPr txBox="1">
            <a:spLocks/>
          </p:cNvSpPr>
          <p:nvPr/>
        </p:nvSpPr>
        <p:spPr>
          <a:xfrm>
            <a:off x="1161688" y="2452526"/>
            <a:ext cx="9868625" cy="195294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spc="600" dirty="0">
                <a:solidFill>
                  <a:srgbClr val="0808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BREADWICH COMPANY</a:t>
            </a:r>
          </a:p>
        </p:txBody>
      </p:sp>
      <p:pic>
        <p:nvPicPr>
          <p:cNvPr id="7" name="Graphic 6" descr="Telephone">
            <a:extLst>
              <a:ext uri="{FF2B5EF4-FFF2-40B4-BE49-F238E27FC236}">
                <a16:creationId xmlns:a16="http://schemas.microsoft.com/office/drawing/2014/main" id="{6DC80EAF-FB3A-4D46-8352-0958A337D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139" y="5817678"/>
            <a:ext cx="540000" cy="540000"/>
          </a:xfrm>
          <a:prstGeom prst="rect">
            <a:avLst/>
          </a:prstGeom>
        </p:spPr>
      </p:pic>
      <p:pic>
        <p:nvPicPr>
          <p:cNvPr id="9" name="Graphic 8" descr="Envelope">
            <a:extLst>
              <a:ext uri="{FF2B5EF4-FFF2-40B4-BE49-F238E27FC236}">
                <a16:creationId xmlns:a16="http://schemas.microsoft.com/office/drawing/2014/main" id="{09E15E4F-834D-4D18-8778-51E701C62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3304" y="5825985"/>
            <a:ext cx="540000" cy="5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9AF2F7-C1B3-4DF8-AAD0-DCB96E29964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469" y="5817678"/>
            <a:ext cx="540000" cy="54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90C432B-D5A0-41FF-9536-C1E1E76DD7E7}"/>
              </a:ext>
            </a:extLst>
          </p:cNvPr>
          <p:cNvSpPr/>
          <p:nvPr/>
        </p:nvSpPr>
        <p:spPr>
          <a:xfrm>
            <a:off x="1658139" y="5936946"/>
            <a:ext cx="2357270" cy="331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C22969-CF9A-4BC3-908F-95E7EE26E42C}"/>
              </a:ext>
            </a:extLst>
          </p:cNvPr>
          <p:cNvSpPr/>
          <p:nvPr/>
        </p:nvSpPr>
        <p:spPr>
          <a:xfrm>
            <a:off x="5203106" y="5943572"/>
            <a:ext cx="2357270" cy="331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D3BEA1-45AE-45FD-BE5F-D2BAD834EDFC}"/>
              </a:ext>
            </a:extLst>
          </p:cNvPr>
          <p:cNvSpPr/>
          <p:nvPr/>
        </p:nvSpPr>
        <p:spPr>
          <a:xfrm>
            <a:off x="8714973" y="5943572"/>
            <a:ext cx="2357270" cy="331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968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D80C0A-C285-4A8D-8D84-41C719B0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045" y="1932820"/>
            <a:ext cx="10058400" cy="402336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3200" dirty="0">
                <a:latin typeface="+mj-lt"/>
              </a:rPr>
              <a:t>Variables</a:t>
            </a:r>
          </a:p>
          <a:p>
            <a:pPr>
              <a:lnSpc>
                <a:spcPct val="150000"/>
              </a:lnSpc>
            </a:pPr>
            <a:endParaRPr lang="pt-PT" sz="1050" dirty="0"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dirty="0">
                <a:latin typeface="+mj-lt"/>
              </a:rPr>
              <a:t> All upper-cases;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dirty="0">
                <a:latin typeface="+mj-lt"/>
              </a:rPr>
              <a:t> If more than one word, should be separated by a hífen;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The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variables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levels</a:t>
            </a:r>
            <a:r>
              <a:rPr lang="pt-PT" dirty="0">
                <a:latin typeface="+mj-lt"/>
              </a:rPr>
              <a:t> are 1, 5, 10, 15…;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dirty="0">
                <a:latin typeface="+mj-lt"/>
              </a:rPr>
              <a:t> In case we need to add a level between the declared variables, we add 2 to the main level;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dirty="0">
                <a:latin typeface="+mj-lt"/>
              </a:rPr>
              <a:t> The PIC clauses should be align and the size should be written in 3 digits;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dirty="0">
                <a:latin typeface="+mj-lt"/>
              </a:rPr>
              <a:t> The variable names will be defined by the team and will be used in all 5 modules.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88A68C-5A5A-4903-8138-B1E8D270F437}"/>
              </a:ext>
            </a:extLst>
          </p:cNvPr>
          <p:cNvSpPr txBox="1"/>
          <p:nvPr/>
        </p:nvSpPr>
        <p:spPr>
          <a:xfrm>
            <a:off x="1097280" y="604185"/>
            <a:ext cx="41859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Methodology</a:t>
            </a:r>
            <a:endParaRPr lang="pt-PT" sz="45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38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D80C0A-C285-4A8D-8D84-41C719B04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sz="2500" dirty="0">
                <a:latin typeface="+mj-lt"/>
              </a:rPr>
              <a:t>Paragraphs/sections:</a:t>
            </a:r>
          </a:p>
          <a:p>
            <a:pPr>
              <a:lnSpc>
                <a:spcPct val="150000"/>
              </a:lnSpc>
            </a:pPr>
            <a:endParaRPr lang="pt-PT" dirty="0"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All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upper</a:t>
            </a:r>
            <a:r>
              <a:rPr lang="pt-PT" dirty="0">
                <a:latin typeface="+mj-lt"/>
              </a:rPr>
              <a:t>-cases;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dirty="0">
                <a:latin typeface="+mj-lt"/>
              </a:rPr>
              <a:t> If more than one word, should be separated by a hyphen;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dirty="0">
                <a:latin typeface="+mj-lt"/>
              </a:rPr>
              <a:t> The program must be well structured with a good use of </a:t>
            </a:r>
            <a:r>
              <a:rPr lang="pt-PT" i="1" dirty="0">
                <a:latin typeface="+mj-lt"/>
              </a:rPr>
              <a:t>PERFORM</a:t>
            </a:r>
            <a:r>
              <a:rPr lang="pt-PT" dirty="0">
                <a:latin typeface="+mj-lt"/>
              </a:rPr>
              <a:t> function;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dirty="0">
                <a:latin typeface="+mj-lt"/>
              </a:rPr>
              <a:t> The use of </a:t>
            </a:r>
            <a:r>
              <a:rPr lang="pt-PT" i="1" dirty="0">
                <a:latin typeface="+mj-lt"/>
              </a:rPr>
              <a:t>GO TO </a:t>
            </a:r>
            <a:r>
              <a:rPr lang="pt-PT" dirty="0">
                <a:latin typeface="+mj-lt"/>
              </a:rPr>
              <a:t>function</a:t>
            </a:r>
            <a:r>
              <a:rPr lang="pt-PT" i="1" dirty="0">
                <a:latin typeface="+mj-lt"/>
              </a:rPr>
              <a:t> </a:t>
            </a:r>
            <a:r>
              <a:rPr lang="pt-PT" dirty="0">
                <a:latin typeface="+mj-lt"/>
              </a:rPr>
              <a:t>is strictly forbidden;</a:t>
            </a:r>
          </a:p>
          <a:p>
            <a:pPr>
              <a:buFont typeface="Wingdings" panose="05000000000000000000" pitchFamily="2" charset="2"/>
              <a:buChar char="q"/>
            </a:pPr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88A68C-5A5A-4903-8138-B1E8D270F437}"/>
              </a:ext>
            </a:extLst>
          </p:cNvPr>
          <p:cNvSpPr txBox="1"/>
          <p:nvPr/>
        </p:nvSpPr>
        <p:spPr>
          <a:xfrm>
            <a:off x="1097280" y="604185"/>
            <a:ext cx="41859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Methodology</a:t>
            </a:r>
            <a:endParaRPr lang="pt-PT" sz="45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973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D80C0A-C285-4A8D-8D84-41C719B0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8010"/>
            <a:ext cx="10058400" cy="4023360"/>
          </a:xfrm>
        </p:spPr>
        <p:txBody>
          <a:bodyPr/>
          <a:lstStyle/>
          <a:p>
            <a:r>
              <a:rPr lang="pt-PT" sz="2500" dirty="0">
                <a:latin typeface="+mj-lt"/>
              </a:rPr>
              <a:t>Comments: </a:t>
            </a:r>
          </a:p>
          <a:p>
            <a:endParaRPr lang="pt-PT" dirty="0"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dirty="0">
                <a:latin typeface="+mj-lt"/>
              </a:rPr>
              <a:t> Explicit and objetive – only the most necessary information;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PT" dirty="0">
                <a:latin typeface="+mj-lt"/>
              </a:rPr>
              <a:t> All the comments are separated by a line of “</a:t>
            </a:r>
            <a:r>
              <a:rPr lang="pt-PT" b="1" dirty="0">
                <a:latin typeface="+mj-lt"/>
              </a:rPr>
              <a:t>*</a:t>
            </a:r>
            <a:r>
              <a:rPr lang="pt-PT" dirty="0">
                <a:latin typeface="+mj-lt"/>
              </a:rPr>
              <a:t>” above and below the comment. </a:t>
            </a:r>
          </a:p>
          <a:p>
            <a:pPr>
              <a:buFont typeface="Wingdings" panose="05000000000000000000" pitchFamily="2" charset="2"/>
              <a:buChar char="q"/>
            </a:pPr>
            <a:endParaRPr lang="pt-PT" dirty="0"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88A68C-5A5A-4903-8138-B1E8D270F437}"/>
              </a:ext>
            </a:extLst>
          </p:cNvPr>
          <p:cNvSpPr txBox="1"/>
          <p:nvPr/>
        </p:nvSpPr>
        <p:spPr>
          <a:xfrm>
            <a:off x="1097280" y="604185"/>
            <a:ext cx="41859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Methodology</a:t>
            </a:r>
            <a:endParaRPr lang="pt-PT" sz="45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700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D80C0A-C285-4A8D-8D84-41C719B0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776" y="2018009"/>
            <a:ext cx="10058400" cy="4408082"/>
          </a:xfrm>
        </p:spPr>
        <p:txBody>
          <a:bodyPr>
            <a:normAutofit fontScale="92500" lnSpcReduction="10000"/>
          </a:bodyPr>
          <a:lstStyle/>
          <a:p>
            <a:r>
              <a:rPr lang="pt-PT" sz="2500" dirty="0">
                <a:latin typeface="+mj-lt"/>
              </a:rPr>
              <a:t>Common rules: </a:t>
            </a:r>
          </a:p>
          <a:p>
            <a:endParaRPr lang="pt-PT" sz="2500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t-PT" dirty="0">
                <a:latin typeface="+mj-lt"/>
              </a:rPr>
              <a:t> Indentation it’s mandatory and it’s gonna be used along the project </a:t>
            </a:r>
          </a:p>
          <a:p>
            <a:pPr marL="0" indent="0">
              <a:buNone/>
            </a:pPr>
            <a:endParaRPr lang="pt-PT" dirty="0">
              <a:latin typeface="+mj-lt"/>
            </a:endParaRPr>
          </a:p>
          <a:p>
            <a:pPr marL="0" indent="0">
              <a:buNone/>
            </a:pPr>
            <a:r>
              <a:rPr lang="pt-PT" dirty="0">
                <a:latin typeface="+mj-lt"/>
              </a:rPr>
              <a:t>e.g.,</a:t>
            </a:r>
          </a:p>
          <a:p>
            <a:pPr marL="0" indent="0">
              <a:buNone/>
            </a:pPr>
            <a:r>
              <a:rPr lang="pt-PT" sz="1700" dirty="0">
                <a:latin typeface="+mj-lt"/>
              </a:rPr>
              <a:t>01 SCHOOL</a:t>
            </a:r>
          </a:p>
          <a:p>
            <a:pPr marL="0" indent="0">
              <a:buNone/>
            </a:pPr>
            <a:r>
              <a:rPr lang="pt-PT" sz="1700" dirty="0">
                <a:latin typeface="+mj-lt"/>
              </a:rPr>
              <a:t>     05 SCHOOL-ADRESS</a:t>
            </a:r>
          </a:p>
          <a:p>
            <a:pPr marL="0" indent="0">
              <a:buNone/>
            </a:pPr>
            <a:r>
              <a:rPr lang="pt-PT" sz="1700" dirty="0">
                <a:latin typeface="+mj-lt"/>
              </a:rPr>
              <a:t>          10 CPNUM</a:t>
            </a:r>
          </a:p>
          <a:p>
            <a:pPr marL="0" indent="0">
              <a:buNone/>
            </a:pPr>
            <a:r>
              <a:rPr lang="pt-PT" sz="1700" dirty="0">
                <a:latin typeface="+mj-lt"/>
              </a:rPr>
              <a:t>               88 CPNUM-VALID     VALUE 10000 THRU 99999</a:t>
            </a:r>
          </a:p>
          <a:p>
            <a:pPr marL="0" indent="0">
              <a:buNone/>
            </a:pPr>
            <a:r>
              <a:rPr lang="pt-PT" sz="1700" dirty="0">
                <a:latin typeface="+mj-lt"/>
              </a:rPr>
              <a:t>               15 CPNUM1               PIC9 (004)</a:t>
            </a:r>
          </a:p>
          <a:p>
            <a:pPr marL="0" indent="0">
              <a:buNone/>
            </a:pPr>
            <a:r>
              <a:rPr lang="pt-PT" dirty="0">
                <a:latin typeface="+mj-lt"/>
              </a:rPr>
              <a:t>          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88A68C-5A5A-4903-8138-B1E8D270F437}"/>
              </a:ext>
            </a:extLst>
          </p:cNvPr>
          <p:cNvSpPr txBox="1"/>
          <p:nvPr/>
        </p:nvSpPr>
        <p:spPr>
          <a:xfrm>
            <a:off x="1097280" y="604185"/>
            <a:ext cx="41859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Methodology</a:t>
            </a:r>
            <a:endParaRPr lang="pt-PT" sz="45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438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FFED8-2BD8-49EA-96C9-9583B582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308"/>
            <a:ext cx="10058400" cy="1450757"/>
          </a:xfrm>
        </p:spPr>
        <p:txBody>
          <a:bodyPr>
            <a:normAutofit/>
          </a:bodyPr>
          <a:lstStyle/>
          <a:p>
            <a:r>
              <a:rPr lang="pt-PT" sz="5000" dirty="0"/>
              <a:t>Daily Commits Chart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A0F8A28C-07BD-4064-B019-5E593BA3A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837999"/>
              </p:ext>
            </p:extLst>
          </p:nvPr>
        </p:nvGraphicFramePr>
        <p:xfrm>
          <a:off x="540981" y="1844630"/>
          <a:ext cx="11196441" cy="4021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354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ED817051-88A8-4259-A580-CB5EAB879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511451"/>
              </p:ext>
            </p:extLst>
          </p:nvPr>
        </p:nvGraphicFramePr>
        <p:xfrm>
          <a:off x="1142996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4EB1864C-FBFF-4F04-A7B9-78FC5849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C4C5579-08FA-407E-A2E1-06FB991A278E}"/>
              </a:ext>
            </a:extLst>
          </p:cNvPr>
          <p:cNvSpPr txBox="1">
            <a:spLocks/>
          </p:cNvSpPr>
          <p:nvPr/>
        </p:nvSpPr>
        <p:spPr>
          <a:xfrm>
            <a:off x="1097280" y="830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000" dirty="0"/>
              <a:t>General Commits Chart</a:t>
            </a:r>
          </a:p>
        </p:txBody>
      </p:sp>
    </p:spTree>
    <p:extLst>
      <p:ext uri="{BB962C8B-B14F-4D97-AF65-F5344CB8AC3E}">
        <p14:creationId xmlns:p14="http://schemas.microsoft.com/office/powerpoint/2010/main" val="52667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Posição de Conteúdo 8" descr="Uma imagem com mesa&#10;&#10;Descrição gerada automaticamente">
            <a:extLst>
              <a:ext uri="{FF2B5EF4-FFF2-40B4-BE49-F238E27FC236}">
                <a16:creationId xmlns:a16="http://schemas.microsoft.com/office/drawing/2014/main" id="{51E9EE87-F904-40FC-802E-BBE469C51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10" y="203170"/>
            <a:ext cx="5438917" cy="592797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2C82E59-CB22-44BE-BA4D-E3848625047C}"/>
              </a:ext>
            </a:extLst>
          </p:cNvPr>
          <p:cNvSpPr txBox="1">
            <a:spLocks/>
          </p:cNvSpPr>
          <p:nvPr/>
        </p:nvSpPr>
        <p:spPr>
          <a:xfrm>
            <a:off x="6816767" y="5250168"/>
            <a:ext cx="4400149" cy="896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13-01-2021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6BA64F-5C31-4EB8-AA51-9C6BB4CDBF3C}"/>
              </a:ext>
            </a:extLst>
          </p:cNvPr>
          <p:cNvSpPr/>
          <p:nvPr/>
        </p:nvSpPr>
        <p:spPr>
          <a:xfrm>
            <a:off x="10012490" y="3540928"/>
            <a:ext cx="1524000" cy="1639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5A590-F197-4E01-99A4-4A519981E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938" y="623035"/>
            <a:ext cx="2324424" cy="407726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57BA52-702D-4679-88D4-23F922FFC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807" y="4827821"/>
            <a:ext cx="4400149" cy="8961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KANBAN BOARD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03CB29-6AFC-406A-8C5D-130EE1978CEB}"/>
              </a:ext>
            </a:extLst>
          </p:cNvPr>
          <p:cNvCxnSpPr>
            <a:endCxn id="11" idx="3"/>
          </p:cNvCxnSpPr>
          <p:nvPr/>
        </p:nvCxnSpPr>
        <p:spPr>
          <a:xfrm>
            <a:off x="6816767" y="5698224"/>
            <a:ext cx="4400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8105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202</TotalTime>
  <Words>352</Words>
  <Application>Microsoft Office PowerPoint</Application>
  <PresentationFormat>Widescreen</PresentationFormat>
  <Paragraphs>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Wingdings</vt:lpstr>
      <vt:lpstr>Retrospetiva</vt:lpstr>
      <vt:lpstr>BREADWICH COMPANY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Daily Commits Chart</vt:lpstr>
      <vt:lpstr>PowerPoint Presentation</vt:lpstr>
      <vt:lpstr>KANBAN BOARD</vt:lpstr>
      <vt:lpstr>PowerPoint Presentation</vt:lpstr>
      <vt:lpstr>PowerPoint Presentation</vt:lpstr>
      <vt:lpstr>PowerPoint Presentation</vt:lpstr>
      <vt:lpstr>01-02-21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BreadWich</dc:title>
  <dc:creator>Bruno Lopes</dc:creator>
  <cp:lastModifiedBy>Diogo Lima</cp:lastModifiedBy>
  <cp:revision>29</cp:revision>
  <dcterms:created xsi:type="dcterms:W3CDTF">2021-02-05T02:13:52Z</dcterms:created>
  <dcterms:modified xsi:type="dcterms:W3CDTF">2021-02-05T12:25:44Z</dcterms:modified>
</cp:coreProperties>
</file>