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icrosoft.com/en-us/dotnet/standard/microservices-architecture/docker-application-development-process/media/image1.pn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5b4d6a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5b4d6a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https://docs.microsoft.com/en-us/dotnet/standard/microservices-architecture/docker-application-development-process/media/image1.png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444C"/>
                </a:solidFill>
                <a:highlight>
                  <a:srgbClr val="FFFFFF"/>
                </a:highlight>
              </a:rPr>
              <a:t>Services allow you to scale containers across multiple </a:t>
            </a:r>
            <a:r>
              <a:rPr i="1" lang="en" sz="1050">
                <a:solidFill>
                  <a:srgbClr val="33444C"/>
                </a:solidFill>
                <a:highlight>
                  <a:srgbClr val="FFFFFF"/>
                </a:highlight>
              </a:rPr>
              <a:t>managers</a:t>
            </a:r>
            <a:r>
              <a:rPr lang="en" sz="1050">
                <a:solidFill>
                  <a:srgbClr val="33444C"/>
                </a:solidFill>
                <a:highlight>
                  <a:srgbClr val="FFFFFF"/>
                </a:highlight>
              </a:rPr>
              <a:t> and </a:t>
            </a:r>
            <a:r>
              <a:rPr i="1" lang="en" sz="1050">
                <a:solidFill>
                  <a:srgbClr val="33444C"/>
                </a:solidFill>
                <a:highlight>
                  <a:srgbClr val="FFFFFF"/>
                </a:highlight>
              </a:rPr>
              <a:t>workers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5b4d6a1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5b4d6a1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: is the name of the 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from the image that is present is the docker 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container; wordpress_db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80 of docker container will be linked with port 8080 of host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Phpmyadmin: 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 intended to handle the administration of MySQL over the Web</a:t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Command to execute: docker-compose up -d</a:t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5b4d6a1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5b4d6a1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5b4d6a1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5b4d6a1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5b4d6a1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5b4d6a1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5b4d6a1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5b4d6a1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5b4d6a1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5b4d6a1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application tier is defined as a pod and can be scaled.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Pods are the atomic unit of a deployment.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5b4d6a1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5b4d6a1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5b4d6a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5b4d6a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Lightweight - Tools are available to decrease the size of image. Ex: Docker </a:t>
            </a:r>
            <a:r>
              <a:rPr lang="en" sz="13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docker-squash. http://jasonwilder.com/blog/2014/08/19/squashing-docker-images/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Stand-alone - capable of running on its 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 package</a:t>
            </a:r>
            <a:r>
              <a:rPr lang="en"/>
              <a:t> of a piece of software that includes everything needed to run it: code, runtime, system tools, system libraries, settings.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5b4d6a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5b4d6a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virtualizes the operating system while virtual machine virtualizes the underlying hardware.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5b4d6a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5b4d6a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5b4d6a1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5b4d6a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5b4d6a1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5b4d6a1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5b4d6a1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5b4d6a1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444C"/>
                </a:solidFill>
                <a:highlight>
                  <a:srgbClr val="FFFFFF"/>
                </a:highlight>
              </a:rPr>
              <a:t>Docker uses a client-server architecture. </a:t>
            </a:r>
            <a:endParaRPr sz="105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444C"/>
                </a:solidFill>
                <a:highlight>
                  <a:srgbClr val="FFFFFF"/>
                </a:highlight>
              </a:rPr>
              <a:t>The Docker </a:t>
            </a:r>
            <a:r>
              <a:rPr i="1" lang="en" sz="1050">
                <a:solidFill>
                  <a:srgbClr val="33444C"/>
                </a:solidFill>
                <a:highlight>
                  <a:srgbClr val="FFFFFF"/>
                </a:highlight>
              </a:rPr>
              <a:t>client</a:t>
            </a:r>
            <a:r>
              <a:rPr lang="en" sz="1050">
                <a:solidFill>
                  <a:srgbClr val="33444C"/>
                </a:solidFill>
                <a:highlight>
                  <a:srgbClr val="FFFFFF"/>
                </a:highlight>
              </a:rPr>
              <a:t> talks to the Docker </a:t>
            </a:r>
            <a:r>
              <a:rPr i="1" lang="en" sz="1050">
                <a:solidFill>
                  <a:srgbClr val="33444C"/>
                </a:solidFill>
                <a:highlight>
                  <a:srgbClr val="FFFFFF"/>
                </a:highlight>
              </a:rPr>
              <a:t>daemon</a:t>
            </a:r>
            <a:r>
              <a:rPr lang="en" sz="1050">
                <a:solidFill>
                  <a:srgbClr val="33444C"/>
                </a:solidFill>
                <a:highlight>
                  <a:srgbClr val="FFFFFF"/>
                </a:highlight>
              </a:rPr>
              <a:t>, which does the heavy lifting of building, running, and distributing your Docker containers. The Docker client and daemon </a:t>
            </a:r>
            <a:r>
              <a:rPr i="1" lang="en" sz="1050">
                <a:solidFill>
                  <a:srgbClr val="33444C"/>
                </a:solidFill>
                <a:highlight>
                  <a:srgbClr val="FFFFFF"/>
                </a:highlight>
              </a:rPr>
              <a:t>can</a:t>
            </a:r>
            <a:r>
              <a:rPr lang="en" sz="1050">
                <a:solidFill>
                  <a:srgbClr val="33444C"/>
                </a:solidFill>
                <a:highlight>
                  <a:srgbClr val="FFFFFF"/>
                </a:highlight>
              </a:rPr>
              <a:t> run on the same system, or you can connect a Docker client to a remote Docker daemon. </a:t>
            </a:r>
            <a:endParaRPr sz="1050">
              <a:solidFill>
                <a:srgbClr val="33444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444C"/>
                </a:solidFill>
                <a:highlight>
                  <a:srgbClr val="FFFFFF"/>
                </a:highlight>
              </a:rPr>
              <a:t>The Docker daemon (</a:t>
            </a: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dockerd</a:t>
            </a:r>
            <a:r>
              <a:rPr lang="en" sz="1050">
                <a:solidFill>
                  <a:srgbClr val="33444C"/>
                </a:solidFill>
                <a:highlight>
                  <a:srgbClr val="FFFFFF"/>
                </a:highlight>
              </a:rPr>
              <a:t>) listens for Docker API requests and manages Docker objects such as images, containers, networks, and volumes.</a:t>
            </a:r>
            <a:endParaRPr sz="105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docs.docker.com/" TargetMode="External"/><Relationship Id="rId5" Type="http://schemas.openxmlformats.org/officeDocument/2006/relationships/hyperlink" Target="https://docs.docker.com/docker-for-windows/install/" TargetMode="External"/><Relationship Id="rId6" Type="http://schemas.openxmlformats.org/officeDocument/2006/relationships/hyperlink" Target="https://www.docker.com/what-container" TargetMode="External"/><Relationship Id="rId7" Type="http://schemas.openxmlformats.org/officeDocument/2006/relationships/hyperlink" Target="https://kubernetes.io/" TargetMode="External"/><Relationship Id="rId8" Type="http://schemas.openxmlformats.org/officeDocument/2006/relationships/hyperlink" Target="https://kubernetes.io/docs/setup/independent/create-cluster-kubead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39850" y="7927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Docker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80600" y="42718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                           Presented by: Upasana Ghosh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200" y="1842143"/>
            <a:ext cx="2067833" cy="161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521"/>
            <a:ext cx="9144001" cy="4488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docker-compose.yml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825" y="1707300"/>
            <a:ext cx="33147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4356"/>
            <a:ext cx="9143998" cy="44691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266500" y="0"/>
            <a:ext cx="6061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Localhost:8080 (wordpress)</a:t>
            </a: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624611"/>
            <a:ext cx="9144001" cy="451887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717450" y="0"/>
            <a:ext cx="752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Localhost:8181 (phpMyAdmin)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Container Orchestration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97725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efers to the automated arrangement, coordination, and management of software containers.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 Balancing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Storage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Health checks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Auto-[scaling/restart/healing] of containers and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Zero-downtime deploys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71900" y="1919075"/>
            <a:ext cx="6258900" cy="271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Open source container orchestration tool.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Used to automate  deployments, scaling, and operations of application containers across clusters of hosts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Capable of doing auto-placement, auto-restart, auto-replication and auto-healing of containers extremely well.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800" y="1992975"/>
            <a:ext cx="19907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ommon terms associated with Kubernetes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Kubernetes deploys and schedules containers in groups called </a:t>
            </a:r>
            <a:r>
              <a:rPr b="1" lang="en"/>
              <a:t>pods</a:t>
            </a:r>
            <a:r>
              <a:rPr lang="en"/>
              <a:t>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API Server</a:t>
            </a:r>
            <a:r>
              <a:rPr lang="en"/>
              <a:t>: This component is the management hub for the Kubernetes master node. It </a:t>
            </a:r>
            <a:r>
              <a:rPr lang="en" u="sng"/>
              <a:t>facilitates communication between the various components</a:t>
            </a:r>
            <a:r>
              <a:rPr lang="en"/>
              <a:t>, thereby maintaining cluster health.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Controller Manager</a:t>
            </a:r>
            <a:r>
              <a:rPr lang="en"/>
              <a:t>: This component ensures that the cluster’s desired state matches the current state by </a:t>
            </a:r>
            <a:r>
              <a:rPr lang="en" u="sng"/>
              <a:t>scaling workloads up and down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Scheduler</a:t>
            </a:r>
            <a:r>
              <a:rPr lang="en"/>
              <a:t>: This component </a:t>
            </a:r>
            <a:r>
              <a:rPr lang="en" u="sng"/>
              <a:t>places the workload on the appropriate node</a:t>
            </a:r>
            <a:r>
              <a:rPr lang="en"/>
              <a:t> – in this case all workloads will be placed locally on your host.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Kubelet</a:t>
            </a:r>
            <a:r>
              <a:rPr lang="en"/>
              <a:t>: This component receives pod specifications from the API Server and </a:t>
            </a:r>
            <a:r>
              <a:rPr lang="en" u="sng"/>
              <a:t>manages pods running in the host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: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https://www.docker.com/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https://docs.docker.com/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https://docs.docker.com/docker-for-windows/install/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https://www.docker.com/what-container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https://kubernetes.io/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https://kubernetes.io/docs/setup/independent/create-cluster-kubeadm/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53" y="152400"/>
            <a:ext cx="44385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8250" y="7116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What is Docker?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tool.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to makes it easier to create, deploy and run applications by using containers.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 allow a developer to package up an application with all of the parts it needs, such as libraries and other dependencies, and ship it all out as one package, called image.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06300" y="19191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ightweight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Stand-alone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Executable package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Portable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925" y="537975"/>
            <a:ext cx="5340326" cy="44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447" y="1001363"/>
            <a:ext cx="3872150" cy="347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375" y="1001377"/>
            <a:ext cx="3752626" cy="33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0" y="0"/>
            <a:ext cx="8831100" cy="14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Comparing Containers and Virtual Machines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96850" y="4564550"/>
            <a:ext cx="30000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344388" y="4443350"/>
            <a:ext cx="2946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Virtual Machines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Containers and Virtual Machines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provide resource isolation and allocation benefits but are </a:t>
            </a:r>
            <a:r>
              <a:rPr lang="en"/>
              <a:t>functionally</a:t>
            </a:r>
            <a:r>
              <a:rPr lang="en"/>
              <a:t> differently.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ontainers virtualize the operating system instead of hardware.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 are more portable and 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 take up less space than VMs (container images are typically tens of MBs in size), and start almost instantly.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VM includes a full copy of an operating system, one or more apps, necessary binaries and libraries - taking up tens of GBs. VMs can also be slow to boot.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docker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09000" y="1934000"/>
            <a:ext cx="765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401075" y="3194250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11" y="1720112"/>
            <a:ext cx="6736413" cy="313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docker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09000" y="1934000"/>
            <a:ext cx="7652100" cy="271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Ensures that the </a:t>
            </a:r>
            <a:r>
              <a:rPr b="1" lang="en" sz="1800"/>
              <a:t>application will run the same</a:t>
            </a:r>
            <a:r>
              <a:rPr lang="en" sz="1800"/>
              <a:t> no matter which server or laptop its running 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way, it</a:t>
            </a:r>
            <a:r>
              <a:rPr b="1" lang="en" sz="1800"/>
              <a:t> eliminates the “it works on my machine”</a:t>
            </a:r>
            <a:r>
              <a:rPr lang="en" sz="1800"/>
              <a:t> problem.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Developers will not spend time in setting up environments or debugging environment-specific issues.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Ensures consistent environments from development to production.</a:t>
            </a:r>
            <a:endParaRPr sz="1800"/>
          </a:p>
        </p:txBody>
      </p:sp>
      <p:sp>
        <p:nvSpPr>
          <p:cNvPr id="113" name="Google Shape;113;p19"/>
          <p:cNvSpPr txBox="1"/>
          <p:nvPr/>
        </p:nvSpPr>
        <p:spPr>
          <a:xfrm>
            <a:off x="6336450" y="3194250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in a nutshell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425920"/>
            <a:ext cx="9144001" cy="369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88200" y="191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44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44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Docker architecture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75" y="1200425"/>
            <a:ext cx="8434725" cy="37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