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3"/>
  </p:notesMasterIdLst>
  <p:handoutMasterIdLst>
    <p:handoutMasterId r:id="rId24"/>
  </p:handoutMasterIdLst>
  <p:sldIdLst>
    <p:sldId id="314" r:id="rId5"/>
    <p:sldId id="315" r:id="rId6"/>
    <p:sldId id="324" r:id="rId7"/>
    <p:sldId id="323" r:id="rId8"/>
    <p:sldId id="319" r:id="rId9"/>
    <p:sldId id="336" r:id="rId10"/>
    <p:sldId id="316" r:id="rId11"/>
    <p:sldId id="337" r:id="rId12"/>
    <p:sldId id="318" r:id="rId13"/>
    <p:sldId id="328" r:id="rId14"/>
    <p:sldId id="327" r:id="rId15"/>
    <p:sldId id="338" r:id="rId16"/>
    <p:sldId id="330" r:id="rId17"/>
    <p:sldId id="329" r:id="rId18"/>
    <p:sldId id="331" r:id="rId19"/>
    <p:sldId id="333" r:id="rId20"/>
    <p:sldId id="332" r:id="rId21"/>
    <p:sldId id="33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1">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990000"/>
    <a:srgbClr val="969696"/>
    <a:srgbClr val="9E9A95"/>
    <a:srgbClr val="382E25"/>
    <a:srgbClr val="C17945"/>
    <a:srgbClr val="31526A"/>
    <a:srgbClr val="252626"/>
    <a:srgbClr val="A6A6A6"/>
    <a:srgbClr val="C6BF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141"/>
        <p:guide pos="39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7/2/2024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7/2/2024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a:t>IUPUI</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526131" y="2028613"/>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00655"/>
              <a:ext cx="3613600" cy="276999"/>
            </a:xfrm>
            <a:prstGeom prst="rect">
              <a:avLst/>
            </a:prstGeom>
            <a:noFill/>
          </p:spPr>
          <p:txBody>
            <a:bodyPr wrap="square" rtlCol="0" anchor="ctr">
              <a:spAutoFit/>
            </a:bodyPr>
            <a:lstStyle/>
            <a:p>
              <a:r>
                <a:rPr lang="en-US" sz="1200">
                  <a:solidFill>
                    <a:srgbClr val="FFFFFF"/>
                  </a:solidFill>
                </a:rPr>
                <a:t>IUPUI</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00654"/>
              <a:ext cx="3613600" cy="276999"/>
            </a:xfrm>
            <a:prstGeom prst="rect">
              <a:avLst/>
            </a:prstGeom>
            <a:noFill/>
          </p:spPr>
          <p:txBody>
            <a:bodyPr wrap="square" rtlCol="0" anchor="ctr">
              <a:spAutoFit/>
            </a:bodyPr>
            <a:lstStyle/>
            <a:p>
              <a:r>
                <a:rPr lang="en-US" sz="1200">
                  <a:solidFill>
                    <a:srgbClr val="FFFFFF"/>
                  </a:solidFill>
                </a:rPr>
                <a:t>IUPUI</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00654"/>
              <a:ext cx="3613600" cy="276999"/>
            </a:xfrm>
            <a:prstGeom prst="rect">
              <a:avLst/>
            </a:prstGeom>
            <a:noFill/>
          </p:spPr>
          <p:txBody>
            <a:bodyPr wrap="square" rtlCol="0" anchor="ctr">
              <a:spAutoFit/>
            </a:bodyPr>
            <a:lstStyle/>
            <a:p>
              <a:r>
                <a:rPr lang="en-US" sz="1200">
                  <a:solidFill>
                    <a:srgbClr val="FFFFFF"/>
                  </a:solidFill>
                </a:rPr>
                <a:t>IUPUI</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00654"/>
              <a:ext cx="3613600" cy="276999"/>
            </a:xfrm>
            <a:prstGeom prst="rect">
              <a:avLst/>
            </a:prstGeom>
            <a:noFill/>
          </p:spPr>
          <p:txBody>
            <a:bodyPr wrap="square" rtlCol="0" anchor="ctr">
              <a:spAutoFit/>
            </a:bodyPr>
            <a:lstStyle/>
            <a:p>
              <a:r>
                <a:rPr lang="en-US" sz="1200">
                  <a:solidFill>
                    <a:srgbClr val="FFFFFF"/>
                  </a:solidFill>
                </a:rPr>
                <a:t>IUPUI</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87AF4E-BEE0-7640-83CF-38AF6CF315C5}"/>
              </a:ext>
            </a:extLst>
          </p:cNvPr>
          <p:cNvPicPr>
            <a:picLocks noChangeAspect="1"/>
          </p:cNvPicPr>
          <p:nvPr userDrawn="1"/>
        </p:nvPicPr>
        <p:blipFill>
          <a:blip r:embed="rId2"/>
          <a:stretch>
            <a:fillRect/>
          </a:stretch>
        </p:blipFill>
        <p:spPr>
          <a:xfrm>
            <a:off x="635303" y="4070964"/>
            <a:ext cx="1973940" cy="716626"/>
          </a:xfrm>
          <a:prstGeom prst="rect">
            <a:avLst/>
          </a:prstGeom>
        </p:spPr>
      </p:pic>
      <p:sp>
        <p:nvSpPr>
          <p:cNvPr id="7" name="Rectangle 6">
            <a:extLst>
              <a:ext uri="{FF2B5EF4-FFF2-40B4-BE49-F238E27FC236}">
                <a16:creationId xmlns:a16="http://schemas.microsoft.com/office/drawing/2014/main" id="{77C04367-EC7C-3642-9AC9-D11792B66E28}"/>
              </a:ext>
            </a:extLst>
          </p:cNvPr>
          <p:cNvSpPr/>
          <p:nvPr userDrawn="1"/>
        </p:nvSpPr>
        <p:spPr>
          <a:xfrm>
            <a:off x="635303" y="4728117"/>
            <a:ext cx="605133" cy="41538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thedevastator/drug-performance-evalu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89" y="2797752"/>
            <a:ext cx="7734221" cy="1912069"/>
          </a:xfrm>
        </p:spPr>
        <p:txBody>
          <a:bodyPr>
            <a:normAutofit fontScale="90000"/>
          </a:bodyPr>
          <a:lstStyle/>
          <a:p>
            <a:pPr algn="ctr" rtl="0">
              <a:spcBef>
                <a:spcPts val="1200"/>
              </a:spcBef>
              <a:spcAft>
                <a:spcPts val="1200"/>
              </a:spcAft>
            </a:pPr>
            <a:br>
              <a:rPr lang="en-US" sz="1600" b="0">
                <a:effectLst/>
                <a:latin typeface="Times New Roman" panose="02020603050405020304" pitchFamily="18" charset="0"/>
                <a:cs typeface="Times New Roman" panose="02020603050405020304" pitchFamily="18" charset="0"/>
              </a:rPr>
            </a:br>
            <a:r>
              <a:rPr lang="en-US" sz="1600" b="0">
                <a:solidFill>
                  <a:schemeClr val="bg1">
                    <a:lumMod val="65000"/>
                  </a:schemeClr>
                </a:solidFill>
                <a:latin typeface="Times New Roman" panose="02020603050405020304" pitchFamily="18" charset="0"/>
                <a:cs typeface="Times New Roman" panose="02020603050405020304" pitchFamily="18" charset="0"/>
              </a:rPr>
              <a:t>TEAM</a:t>
            </a:r>
            <a:br>
              <a:rPr lang="en-US" sz="1600" b="0">
                <a:solidFill>
                  <a:schemeClr val="bg1">
                    <a:lumMod val="65000"/>
                  </a:schemeClr>
                </a:solidFill>
                <a:effectLst/>
                <a:latin typeface="Times New Roman" panose="02020603050405020304" pitchFamily="18" charset="0"/>
                <a:cs typeface="Times New Roman" panose="02020603050405020304" pitchFamily="18" charset="0"/>
              </a:rPr>
            </a:br>
            <a:r>
              <a:rPr lang="en-US" sz="1600" b="0" i="0" u="none" strike="noStrike">
                <a:solidFill>
                  <a:schemeClr val="bg1">
                    <a:lumMod val="65000"/>
                  </a:schemeClr>
                </a:solidFill>
                <a:effectLst/>
                <a:latin typeface="Times New Roman" panose="02020603050405020304" pitchFamily="18" charset="0"/>
                <a:cs typeface="Times New Roman" panose="02020603050405020304" pitchFamily="18" charset="0"/>
              </a:rPr>
              <a:t>BALAKUMAR RAHUL</a:t>
            </a:r>
            <a:br>
              <a:rPr lang="en-US" sz="1600" b="0">
                <a:solidFill>
                  <a:schemeClr val="bg1">
                    <a:lumMod val="65000"/>
                  </a:schemeClr>
                </a:solidFill>
                <a:effectLst/>
                <a:latin typeface="Times New Roman" panose="02020603050405020304" pitchFamily="18" charset="0"/>
                <a:cs typeface="Times New Roman" panose="02020603050405020304" pitchFamily="18" charset="0"/>
              </a:rPr>
            </a:br>
            <a:r>
              <a:rPr lang="en-US" sz="1600" b="0">
                <a:solidFill>
                  <a:schemeClr val="bg1">
                    <a:lumMod val="65000"/>
                  </a:schemeClr>
                </a:solidFill>
                <a:effectLst/>
                <a:latin typeface="Times New Roman" panose="02020603050405020304" pitchFamily="18" charset="0"/>
                <a:cs typeface="Times New Roman" panose="02020603050405020304" pitchFamily="18" charset="0"/>
              </a:rPr>
              <a:t>    </a:t>
            </a:r>
            <a:r>
              <a:rPr lang="en-US" sz="1600" b="0" i="0" u="none" strike="noStrike">
                <a:solidFill>
                  <a:schemeClr val="bg1">
                    <a:lumMod val="65000"/>
                  </a:schemeClr>
                </a:solidFill>
                <a:effectLst/>
                <a:latin typeface="Times New Roman" panose="02020603050405020304" pitchFamily="18" charset="0"/>
                <a:cs typeface="Times New Roman" panose="02020603050405020304" pitchFamily="18" charset="0"/>
              </a:rPr>
              <a:t> GEETAHARICHANDANA VEMURI</a:t>
            </a:r>
            <a:br>
              <a:rPr lang="en-US" sz="1600" b="0">
                <a:solidFill>
                  <a:schemeClr val="bg1">
                    <a:lumMod val="65000"/>
                  </a:schemeClr>
                </a:solidFill>
                <a:effectLst/>
                <a:latin typeface="Times New Roman" panose="02020603050405020304" pitchFamily="18" charset="0"/>
                <a:cs typeface="Times New Roman" panose="02020603050405020304" pitchFamily="18" charset="0"/>
              </a:rPr>
            </a:br>
            <a:r>
              <a:rPr lang="en-US" sz="1600" b="0" i="0" u="none" strike="noStrike">
                <a:solidFill>
                  <a:schemeClr val="bg1">
                    <a:lumMod val="65000"/>
                  </a:schemeClr>
                </a:solidFill>
                <a:effectLst/>
                <a:latin typeface="Times New Roman" panose="02020603050405020304" pitchFamily="18" charset="0"/>
                <a:cs typeface="Times New Roman" panose="02020603050405020304" pitchFamily="18" charset="0"/>
              </a:rPr>
              <a:t>SREEKAR ADUSUMILLI</a:t>
            </a:r>
            <a:br>
              <a:rPr lang="en-US" sz="1600" b="0">
                <a:solidFill>
                  <a:schemeClr val="bg1">
                    <a:lumMod val="65000"/>
                  </a:schemeClr>
                </a:solidFill>
                <a:effectLst/>
                <a:latin typeface="Times New Roman" panose="02020603050405020304" pitchFamily="18" charset="0"/>
                <a:cs typeface="Times New Roman" panose="02020603050405020304" pitchFamily="18" charset="0"/>
              </a:rPr>
            </a:br>
            <a:r>
              <a:rPr lang="en-US" sz="1600" b="0" i="0" u="none" strike="noStrike">
                <a:solidFill>
                  <a:schemeClr val="bg1">
                    <a:lumMod val="65000"/>
                  </a:schemeClr>
                </a:solidFill>
                <a:effectLst/>
                <a:latin typeface="Times New Roman" panose="02020603050405020304" pitchFamily="18" charset="0"/>
                <a:cs typeface="Times New Roman" panose="02020603050405020304" pitchFamily="18" charset="0"/>
              </a:rPr>
              <a:t> UPAMANYU MONDAL</a:t>
            </a:r>
            <a:br>
              <a:rPr lang="en-US" sz="1600" b="0">
                <a:solidFill>
                  <a:schemeClr val="bg1">
                    <a:lumMod val="65000"/>
                  </a:schemeClr>
                </a:solidFill>
                <a:effectLst/>
                <a:latin typeface="Times New Roman" panose="02020603050405020304" pitchFamily="18" charset="0"/>
                <a:cs typeface="Times New Roman" panose="02020603050405020304" pitchFamily="18" charset="0"/>
              </a:rPr>
            </a:br>
            <a:r>
              <a:rPr lang="en-US" sz="1600" b="0" i="0" u="none" strike="noStrike">
                <a:solidFill>
                  <a:schemeClr val="bg1">
                    <a:lumMod val="65000"/>
                  </a:schemeClr>
                </a:solidFill>
                <a:effectLst/>
                <a:latin typeface="Times New Roman" panose="02020603050405020304" pitchFamily="18" charset="0"/>
                <a:cs typeface="Times New Roman" panose="02020603050405020304" pitchFamily="18" charset="0"/>
              </a:rPr>
              <a:t> VENKATARAMANA PITTALA</a:t>
            </a:r>
            <a:br>
              <a:rPr lang="en-US" b="0">
                <a:effectLst/>
              </a:rPr>
            </a:br>
            <a:br>
              <a:rPr lang="en-US"/>
            </a:br>
            <a:r>
              <a:rPr lang="en-US" sz="1800" b="0" i="0" u="none" strike="noStrike">
                <a:solidFill>
                  <a:schemeClr val="bg1">
                    <a:lumMod val="65000"/>
                  </a:schemeClr>
                </a:solidFill>
                <a:effectLst/>
                <a:latin typeface="Times New Roman" panose="02020603050405020304" pitchFamily="18" charset="0"/>
              </a:rPr>
              <a:t>Department of Health Informatics,</a:t>
            </a:r>
            <a:br>
              <a:rPr lang="en-US" b="0">
                <a:solidFill>
                  <a:schemeClr val="bg1">
                    <a:lumMod val="65000"/>
                  </a:schemeClr>
                </a:solidFill>
                <a:effectLst/>
              </a:rPr>
            </a:br>
            <a:r>
              <a:rPr lang="en-US" sz="1800" b="0" i="0" u="none" strike="noStrike">
                <a:solidFill>
                  <a:schemeClr val="bg1">
                    <a:lumMod val="65000"/>
                  </a:schemeClr>
                </a:solidFill>
                <a:effectLst/>
                <a:latin typeface="Times New Roman" panose="02020603050405020304" pitchFamily="18" charset="0"/>
              </a:rPr>
              <a:t>IU </a:t>
            </a:r>
            <a:r>
              <a:rPr lang="en-US" sz="1800" b="0" i="0" u="none" strike="noStrike" err="1">
                <a:solidFill>
                  <a:schemeClr val="bg1">
                    <a:lumMod val="65000"/>
                  </a:schemeClr>
                </a:solidFill>
                <a:effectLst/>
                <a:latin typeface="Times New Roman" panose="02020603050405020304" pitchFamily="18" charset="0"/>
              </a:rPr>
              <a:t>Luddy</a:t>
            </a:r>
            <a:r>
              <a:rPr lang="en-US" sz="1800" b="0" i="0" u="none" strike="noStrike">
                <a:solidFill>
                  <a:schemeClr val="bg1">
                    <a:lumMod val="65000"/>
                  </a:schemeClr>
                </a:solidFill>
                <a:effectLst/>
                <a:latin typeface="Times New Roman" panose="02020603050405020304" pitchFamily="18" charset="0"/>
              </a:rPr>
              <a:t> School of Informatics, Computing, and Engineering,</a:t>
            </a:r>
            <a:br>
              <a:rPr lang="en-US" b="0">
                <a:solidFill>
                  <a:schemeClr val="bg1">
                    <a:lumMod val="65000"/>
                  </a:schemeClr>
                </a:solidFill>
                <a:effectLst/>
              </a:rPr>
            </a:br>
            <a:r>
              <a:rPr lang="en-US" sz="1800" b="0" i="0" u="none" strike="noStrike">
                <a:solidFill>
                  <a:schemeClr val="bg1">
                    <a:lumMod val="65000"/>
                  </a:schemeClr>
                </a:solidFill>
                <a:effectLst/>
                <a:latin typeface="Times New Roman" panose="02020603050405020304" pitchFamily="18" charset="0"/>
              </a:rPr>
              <a:t>IUPUI.</a:t>
            </a:r>
            <a:br>
              <a:rPr lang="en-US" b="0">
                <a:solidFill>
                  <a:schemeClr val="bg1">
                    <a:lumMod val="65000"/>
                  </a:schemeClr>
                </a:solidFill>
                <a:effectLst/>
              </a:rPr>
            </a:br>
            <a:r>
              <a:rPr lang="en-US" sz="1800" b="0" i="0" u="none" strike="noStrike">
                <a:solidFill>
                  <a:schemeClr val="bg1">
                    <a:lumMod val="65000"/>
                  </a:schemeClr>
                </a:solidFill>
                <a:effectLst/>
                <a:latin typeface="Times New Roman" panose="02020603050405020304" pitchFamily="18" charset="0"/>
              </a:rPr>
              <a:t>Timothy </a:t>
            </a:r>
            <a:r>
              <a:rPr lang="en-US" sz="1800" b="0" i="0" u="none" strike="noStrike" err="1">
                <a:solidFill>
                  <a:schemeClr val="bg1">
                    <a:lumMod val="65000"/>
                  </a:schemeClr>
                </a:solidFill>
                <a:effectLst/>
                <a:latin typeface="Times New Roman" panose="02020603050405020304" pitchFamily="18" charset="0"/>
              </a:rPr>
              <a:t>Gruenhagen</a:t>
            </a:r>
            <a:br>
              <a:rPr lang="en-US" b="0">
                <a:solidFill>
                  <a:schemeClr val="bg1">
                    <a:lumMod val="65000"/>
                  </a:schemeClr>
                </a:solidFill>
                <a:effectLst/>
              </a:rPr>
            </a:br>
            <a:br>
              <a:rPr lang="en-US" b="0">
                <a:effectLst/>
              </a:rPr>
            </a:br>
            <a:br>
              <a:rPr lang="en-US"/>
            </a:br>
            <a:endParaRPr lang="en-US"/>
          </a:p>
        </p:txBody>
      </p:sp>
      <p:sp>
        <p:nvSpPr>
          <p:cNvPr id="3" name="Text Placeholder 2"/>
          <p:cNvSpPr>
            <a:spLocks noGrp="1"/>
          </p:cNvSpPr>
          <p:nvPr>
            <p:ph type="body" sz="quarter" idx="10"/>
          </p:nvPr>
        </p:nvSpPr>
        <p:spPr/>
        <p:txBody>
          <a:bodyPr/>
          <a:lstStyle/>
          <a:p>
            <a:r>
              <a:rPr lang="en-US"/>
              <a:t>IUPUI</a:t>
            </a:r>
          </a:p>
        </p:txBody>
      </p:sp>
      <p:sp>
        <p:nvSpPr>
          <p:cNvPr id="4" name="Text Placeholder 3"/>
          <p:cNvSpPr>
            <a:spLocks noGrp="1"/>
          </p:cNvSpPr>
          <p:nvPr>
            <p:ph type="body" sz="quarter" idx="11"/>
          </p:nvPr>
        </p:nvSpPr>
        <p:spPr>
          <a:xfrm>
            <a:off x="1409778" y="727793"/>
            <a:ext cx="7734222" cy="675122"/>
          </a:xfrm>
        </p:spPr>
        <p:txBody>
          <a:bodyPr/>
          <a:lstStyle/>
          <a:p>
            <a:r>
              <a:rPr lang="en-US" sz="2400" b="1"/>
              <a:t>The Outliers</a:t>
            </a:r>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74F22FF-8540-B7C4-EFF8-E1E10C700615}"/>
              </a:ext>
            </a:extLst>
          </p:cNvPr>
          <p:cNvSpPr>
            <a:spLocks noGrp="1"/>
          </p:cNvSpPr>
          <p:nvPr>
            <p:ph idx="1"/>
          </p:nvPr>
        </p:nvSpPr>
        <p:spPr>
          <a:xfrm>
            <a:off x="261534" y="224564"/>
            <a:ext cx="8361522" cy="4870742"/>
          </a:xfrm>
        </p:spPr>
        <p:txBody>
          <a:bodyPr>
            <a:normAutofit/>
          </a:bodyPr>
          <a:lstStyle/>
          <a:p>
            <a:pPr marL="0" indent="0" algn="l" rtl="0" eaLnBrk="1" fontAlgn="base" latinLnBrk="0" hangingPunct="1">
              <a:spcBef>
                <a:spcPts val="0"/>
              </a:spcBef>
              <a:spcAft>
                <a:spcPts val="0"/>
              </a:spcAft>
              <a:buNone/>
            </a:pPr>
            <a:r>
              <a:rPr lang="en-US" sz="1800" b="1" i="0" u="none" strike="noStrike" kern="1200">
                <a:solidFill>
                  <a:schemeClr val="tx1">
                    <a:lumMod val="85000"/>
                    <a:lumOff val="15000"/>
                  </a:schemeClr>
                </a:solidFill>
                <a:effectLst/>
                <a:latin typeface="Arial" panose="020B0604020202020204" pitchFamily="34" charset="0"/>
              </a:rPr>
              <a:t>Checking Data Distribution:</a:t>
            </a:r>
            <a:endParaRPr lang="en-US" sz="1800" b="1" i="0" u="none" strike="noStrike">
              <a:solidFill>
                <a:schemeClr val="tx1">
                  <a:lumMod val="85000"/>
                  <a:lumOff val="15000"/>
                </a:schemeClr>
              </a:solidFill>
              <a:effectLst/>
              <a:latin typeface="Arial" panose="020B0604020202020204" pitchFamily="34" charset="0"/>
            </a:endParaRPr>
          </a:p>
          <a:p>
            <a:pPr marL="0" indent="0" algn="l" rtl="0" eaLnBrk="1" fontAlgn="base" latinLnBrk="0" hangingPunct="1">
              <a:spcBef>
                <a:spcPts val="0"/>
              </a:spcBef>
              <a:spcAft>
                <a:spcPts val="0"/>
              </a:spcAft>
              <a:buNone/>
            </a:pPr>
            <a:r>
              <a:rPr lang="en-US" sz="1800" b="0" i="0" u="none" strike="noStrike" kern="1200">
                <a:solidFill>
                  <a:schemeClr val="tx1">
                    <a:lumMod val="85000"/>
                    <a:lumOff val="15000"/>
                  </a:schemeClr>
                </a:solidFill>
                <a:effectLst/>
                <a:latin typeface="Arial" panose="020B0604020202020204" pitchFamily="34" charset="0"/>
              </a:rPr>
              <a:t>Used histograms to check the distribution of effectiveness and satisfaction and a count plot for the types of drugs. Most of the drugs are prescription drugs, followed by over-the-counter drugs, and only a few are RX/OTC sold both as prescription and over-the-counter.</a:t>
            </a:r>
            <a:endParaRPr lang="en-US">
              <a:solidFill>
                <a:schemeClr val="tx1">
                  <a:lumMod val="85000"/>
                  <a:lumOff val="15000"/>
                </a:schemeClr>
              </a:solidFill>
              <a:latin typeface="Arial" panose="020B0604020202020204" pitchFamily="34" charset="0"/>
            </a:endParaRPr>
          </a:p>
          <a:p>
            <a:pPr marL="0" indent="0" algn="l" rtl="0" eaLnBrk="1" fontAlgn="base" latinLnBrk="0" hangingPunct="1">
              <a:spcBef>
                <a:spcPts val="0"/>
              </a:spcBef>
              <a:spcAft>
                <a:spcPts val="0"/>
              </a:spcAft>
              <a:buNone/>
            </a:pPr>
            <a:endParaRPr lang="en-US" sz="1800" b="0" i="0" u="none" strike="noStrike" kern="1200">
              <a:solidFill>
                <a:schemeClr val="tx1">
                  <a:lumMod val="85000"/>
                  <a:lumOff val="15000"/>
                </a:schemeClr>
              </a:solidFill>
              <a:effectLst/>
              <a:latin typeface="Arial" panose="020B0604020202020204" pitchFamily="34" charset="0"/>
            </a:endParaRPr>
          </a:p>
          <a:p>
            <a:pPr marL="0" indent="0" algn="l" rtl="0" eaLnBrk="1" fontAlgn="base" latinLnBrk="0" hangingPunct="1">
              <a:spcBef>
                <a:spcPts val="0"/>
              </a:spcBef>
              <a:spcAft>
                <a:spcPts val="0"/>
              </a:spcAft>
              <a:buNone/>
            </a:pPr>
            <a:r>
              <a:rPr lang="en-US" sz="1800" b="1" i="0" u="none" strike="noStrike" kern="1200">
                <a:solidFill>
                  <a:schemeClr val="tx1">
                    <a:lumMod val="85000"/>
                    <a:lumOff val="15000"/>
                  </a:schemeClr>
                </a:solidFill>
                <a:effectLst/>
                <a:latin typeface="Arial" panose="020B0604020202020204" pitchFamily="34" charset="0"/>
              </a:rPr>
              <a:t>Shapiro-Wilk:</a:t>
            </a:r>
            <a:endParaRPr lang="en-US" sz="1800" b="1" i="0" u="none" strike="noStrike">
              <a:solidFill>
                <a:schemeClr val="tx1">
                  <a:lumMod val="85000"/>
                  <a:lumOff val="15000"/>
                </a:schemeClr>
              </a:solidFill>
              <a:effectLst/>
              <a:latin typeface="Arial" panose="020B0604020202020204" pitchFamily="34" charset="0"/>
            </a:endParaRPr>
          </a:p>
          <a:p>
            <a:pPr marL="0" indent="0" algn="l" rtl="0" eaLnBrk="1" fontAlgn="base" latinLnBrk="0" hangingPunct="1">
              <a:spcBef>
                <a:spcPts val="0"/>
              </a:spcBef>
              <a:spcAft>
                <a:spcPts val="0"/>
              </a:spcAft>
              <a:buNone/>
            </a:pPr>
            <a:r>
              <a:rPr lang="en-US" sz="1800" b="0" i="0" u="none" strike="noStrike" kern="1200">
                <a:solidFill>
                  <a:schemeClr val="tx1">
                    <a:lumMod val="85000"/>
                    <a:lumOff val="15000"/>
                  </a:schemeClr>
                </a:solidFill>
                <a:effectLst/>
                <a:latin typeface="Arial" panose="020B0604020202020204" pitchFamily="34" charset="0"/>
              </a:rPr>
              <a:t>Carried out the Shapiro-Wilk Test to check for normality. Since the p-value we deduced happened to be extremely small (less than 0.05), it suggests strong evidence to reject the null hypothesis of normality. Therefore, both the values "Effective" variable and “Satisfaction” is likely not normally distributed.</a:t>
            </a:r>
            <a:endParaRPr lang="en-US" sz="1800" b="0" i="0" u="none" strike="noStrike">
              <a:solidFill>
                <a:schemeClr val="tx1">
                  <a:lumMod val="85000"/>
                  <a:lumOff val="15000"/>
                </a:schemeClr>
              </a:solidFill>
              <a:effectLst/>
              <a:latin typeface="Arial" panose="020B0604020202020204" pitchFamily="34" charset="0"/>
            </a:endParaRPr>
          </a:p>
          <a:p>
            <a:pPr marL="0" indent="0" algn="l" rtl="0" eaLnBrk="1" fontAlgn="base" latinLnBrk="0" hangingPunct="1">
              <a:spcBef>
                <a:spcPts val="0"/>
              </a:spcBef>
              <a:spcAft>
                <a:spcPts val="0"/>
              </a:spcAft>
              <a:buNone/>
            </a:pPr>
            <a:endParaRPr lang="en-US" sz="1800" b="0" i="0" u="none" strike="noStrike" kern="1200">
              <a:solidFill>
                <a:srgbClr val="000000"/>
              </a:solidFill>
              <a:effectLst/>
              <a:latin typeface="Arial" panose="020B0604020202020204" pitchFamily="34" charset="0"/>
            </a:endParaRPr>
          </a:p>
          <a:p>
            <a:pPr marL="0" algn="l" rtl="0" eaLnBrk="1" fontAlgn="base" latinLnBrk="0" hangingPunct="1">
              <a:spcBef>
                <a:spcPts val="0"/>
              </a:spcBef>
              <a:spcAft>
                <a:spcPts val="0"/>
              </a:spcAft>
            </a:pPr>
            <a:endParaRPr lang="en-US" sz="1800" b="0" i="0" u="none" strike="noStrike">
              <a:effectLst/>
              <a:latin typeface="Arial" panose="020B0604020202020204" pitchFamily="34" charset="0"/>
            </a:endParaRPr>
          </a:p>
        </p:txBody>
      </p:sp>
      <p:pic>
        <p:nvPicPr>
          <p:cNvPr id="2" name="Picture 2" descr="Text, letter&#10;&#10;Description automatically generated">
            <a:extLst>
              <a:ext uri="{FF2B5EF4-FFF2-40B4-BE49-F238E27FC236}">
                <a16:creationId xmlns:a16="http://schemas.microsoft.com/office/drawing/2014/main" id="{E22E0EE2-9652-C68B-5C14-A84C969360B8}"/>
              </a:ext>
            </a:extLst>
          </p:cNvPr>
          <p:cNvPicPr>
            <a:picLocks noChangeAspect="1"/>
          </p:cNvPicPr>
          <p:nvPr/>
        </p:nvPicPr>
        <p:blipFill>
          <a:blip r:embed="rId2"/>
          <a:stretch>
            <a:fillRect/>
          </a:stretch>
        </p:blipFill>
        <p:spPr>
          <a:xfrm>
            <a:off x="3244361" y="3295045"/>
            <a:ext cx="2743200" cy="1630718"/>
          </a:xfrm>
          <a:prstGeom prst="rect">
            <a:avLst/>
          </a:prstGeom>
        </p:spPr>
      </p:pic>
    </p:spTree>
    <p:extLst>
      <p:ext uri="{BB962C8B-B14F-4D97-AF65-F5344CB8AC3E}">
        <p14:creationId xmlns:p14="http://schemas.microsoft.com/office/powerpoint/2010/main" val="41215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74F22FF-8540-B7C4-EFF8-E1E10C700615}"/>
              </a:ext>
            </a:extLst>
          </p:cNvPr>
          <p:cNvSpPr>
            <a:spLocks noGrp="1"/>
          </p:cNvSpPr>
          <p:nvPr>
            <p:ph idx="1"/>
          </p:nvPr>
        </p:nvSpPr>
        <p:spPr>
          <a:xfrm>
            <a:off x="296703" y="734518"/>
            <a:ext cx="8361522" cy="3868419"/>
          </a:xfrm>
        </p:spPr>
        <p:txBody>
          <a:bodyPr vert="horz" lIns="91440" tIns="45720" rIns="91440" bIns="45720" rtlCol="0" anchor="t">
            <a:normAutofit/>
          </a:bodyPr>
          <a:lstStyle/>
          <a:p>
            <a:pPr marL="0" indent="0" algn="l" rtl="0" eaLnBrk="1" fontAlgn="base" latinLnBrk="0" hangingPunct="1">
              <a:spcBef>
                <a:spcPts val="0"/>
              </a:spcBef>
              <a:spcAft>
                <a:spcPts val="0"/>
              </a:spcAft>
              <a:buNone/>
            </a:pPr>
            <a:r>
              <a:rPr lang="en-US" sz="1800" b="1" i="0" u="none" strike="noStrike" kern="1200">
                <a:solidFill>
                  <a:srgbClr val="000000"/>
                </a:solidFill>
                <a:effectLst/>
                <a:latin typeface="Arial" panose="020B0604020202020204" pitchFamily="34" charset="0"/>
              </a:rPr>
              <a:t>Kruskal-Wallis</a:t>
            </a:r>
            <a:endParaRPr lang="en-US" sz="1800" b="1" i="0" u="none" strike="noStrike">
              <a:effectLst/>
              <a:latin typeface="Arial" panose="020B0604020202020204" pitchFamily="34" charset="0"/>
            </a:endParaRPr>
          </a:p>
          <a:p>
            <a:pPr marL="0" indent="0" algn="l" rtl="0" eaLnBrk="1" fontAlgn="base" latinLnBrk="0" hangingPunct="1">
              <a:spcBef>
                <a:spcPts val="0"/>
              </a:spcBef>
              <a:spcAft>
                <a:spcPts val="0"/>
              </a:spcAft>
              <a:buNone/>
            </a:pPr>
            <a:r>
              <a:rPr lang="en-US" sz="1800" b="0" i="0" u="none" strike="noStrike" kern="1200">
                <a:solidFill>
                  <a:srgbClr val="000000"/>
                </a:solidFill>
                <a:effectLst/>
              </a:rPr>
              <a:t>Used the Kruskal-Wallis test to determine any significant differences between two or more groups. As the p-value was well below 0.05, we had sufficient evidence to reject the Null hypothesis and acknowledge that there were differences in effectiveness and satisfaction levels.</a:t>
            </a:r>
            <a:endParaRPr lang="en-US" sz="1800" b="1" i="0" u="none" strike="noStrike" kern="1200">
              <a:solidFill>
                <a:srgbClr val="000000"/>
              </a:solidFill>
              <a:effectLst/>
            </a:endParaRPr>
          </a:p>
          <a:p>
            <a:pPr marL="0" indent="0" algn="l" rtl="0" eaLnBrk="1" fontAlgn="base" latinLnBrk="0" hangingPunct="1">
              <a:spcBef>
                <a:spcPts val="0"/>
              </a:spcBef>
              <a:spcAft>
                <a:spcPts val="0"/>
              </a:spcAft>
              <a:buNone/>
            </a:pPr>
            <a:endParaRPr lang="en-US" b="1">
              <a:solidFill>
                <a:srgbClr val="000000"/>
              </a:solidFill>
              <a:latin typeface="Arial" panose="020B0604020202020204" pitchFamily="34" charset="0"/>
            </a:endParaRPr>
          </a:p>
          <a:p>
            <a:pPr marL="0" indent="0" algn="l" rtl="0" eaLnBrk="1" fontAlgn="base" latinLnBrk="0" hangingPunct="1">
              <a:spcBef>
                <a:spcPts val="0"/>
              </a:spcBef>
              <a:spcAft>
                <a:spcPts val="0"/>
              </a:spcAft>
              <a:buNone/>
            </a:pPr>
            <a:endParaRPr lang="en-US" sz="1800" b="1" i="0" u="none" strike="noStrike" kern="1200">
              <a:solidFill>
                <a:srgbClr val="000000"/>
              </a:solidFill>
              <a:effectLst/>
              <a:latin typeface="Arial" panose="020B0604020202020204" pitchFamily="34" charset="0"/>
            </a:endParaRPr>
          </a:p>
          <a:p>
            <a:pPr marL="0" indent="0" algn="l" rtl="0" eaLnBrk="1" fontAlgn="base" latinLnBrk="0" hangingPunct="1">
              <a:spcBef>
                <a:spcPts val="0"/>
              </a:spcBef>
              <a:spcAft>
                <a:spcPts val="0"/>
              </a:spcAft>
              <a:buNone/>
            </a:pPr>
            <a:endParaRPr lang="en-US" sz="1800" b="0" i="0" u="none" strike="noStrike" kern="1200">
              <a:solidFill>
                <a:srgbClr val="000000"/>
              </a:solidFill>
              <a:effectLst/>
              <a:latin typeface="Arial" panose="020B0604020202020204" pitchFamily="34" charset="0"/>
            </a:endParaRPr>
          </a:p>
          <a:p>
            <a:pPr marL="0" algn="l" rtl="0" eaLnBrk="1" fontAlgn="base" latinLnBrk="0" hangingPunct="1">
              <a:spcBef>
                <a:spcPts val="0"/>
              </a:spcBef>
              <a:spcAft>
                <a:spcPts val="0"/>
              </a:spcAft>
            </a:pPr>
            <a:endParaRPr lang="en-US" sz="1800" b="0" i="0" u="none" strike="noStrike">
              <a:effectLst/>
              <a:latin typeface="Arial" panose="020B0604020202020204" pitchFamily="34" charset="0"/>
            </a:endParaRPr>
          </a:p>
        </p:txBody>
      </p:sp>
      <p:pic>
        <p:nvPicPr>
          <p:cNvPr id="2" name="Picture 2" descr="Text&#10;&#10;Description automatically generated">
            <a:extLst>
              <a:ext uri="{FF2B5EF4-FFF2-40B4-BE49-F238E27FC236}">
                <a16:creationId xmlns:a16="http://schemas.microsoft.com/office/drawing/2014/main" id="{20F06CB2-3455-4C9A-F751-F0D25A4EA3BA}"/>
              </a:ext>
            </a:extLst>
          </p:cNvPr>
          <p:cNvPicPr>
            <a:picLocks noChangeAspect="1"/>
          </p:cNvPicPr>
          <p:nvPr/>
        </p:nvPicPr>
        <p:blipFill>
          <a:blip r:embed="rId2"/>
          <a:stretch>
            <a:fillRect/>
          </a:stretch>
        </p:blipFill>
        <p:spPr>
          <a:xfrm>
            <a:off x="2312866" y="2267381"/>
            <a:ext cx="4325814" cy="2315176"/>
          </a:xfrm>
          <a:prstGeom prst="rect">
            <a:avLst/>
          </a:prstGeom>
        </p:spPr>
      </p:pic>
    </p:spTree>
    <p:extLst>
      <p:ext uri="{BB962C8B-B14F-4D97-AF65-F5344CB8AC3E}">
        <p14:creationId xmlns:p14="http://schemas.microsoft.com/office/powerpoint/2010/main" val="86335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B6B67-C7ED-66C8-9766-C5C638025DE1}"/>
              </a:ext>
            </a:extLst>
          </p:cNvPr>
          <p:cNvSpPr>
            <a:spLocks noGrp="1"/>
          </p:cNvSpPr>
          <p:nvPr>
            <p:ph idx="1"/>
          </p:nvPr>
        </p:nvSpPr>
        <p:spPr>
          <a:xfrm>
            <a:off x="525303" y="213844"/>
            <a:ext cx="8306102" cy="4374976"/>
          </a:xfrm>
        </p:spPr>
        <p:txBody>
          <a:bodyPr vert="horz" lIns="91440" tIns="45720" rIns="91440" bIns="45720" rtlCol="0" anchor="t">
            <a:normAutofit/>
          </a:bodyPr>
          <a:lstStyle/>
          <a:p>
            <a:pPr marL="0" indent="0">
              <a:buNone/>
            </a:pPr>
            <a:endParaRPr lang="en-US"/>
          </a:p>
          <a:p>
            <a:pPr>
              <a:buClr>
                <a:srgbClr val="808080"/>
              </a:buClr>
            </a:pPr>
            <a:r>
              <a:rPr lang="en-US"/>
              <a:t>Built a multinomial logistic regression model to examine the relationship between one categorical response variable (status) with two continuous predictor variables (Effective and Satisfaction). The coefficients section shows the estimated coefficients for each individual predictor variable. The lower the residual deviance and AIC values, the better the fit of the model to the data.</a:t>
            </a:r>
          </a:p>
          <a:p>
            <a:pPr>
              <a:buClr>
                <a:srgbClr val="808080"/>
              </a:buClr>
            </a:pPr>
            <a:endParaRPr lang="en-US"/>
          </a:p>
          <a:p>
            <a:pPr>
              <a:buClr>
                <a:srgbClr val="808080"/>
              </a:buClr>
            </a:pPr>
            <a:endParaRPr lang="en-US"/>
          </a:p>
        </p:txBody>
      </p:sp>
      <p:pic>
        <p:nvPicPr>
          <p:cNvPr id="13" name="Picture 13" descr="Text&#10;&#10;Description automatically generated">
            <a:extLst>
              <a:ext uri="{FF2B5EF4-FFF2-40B4-BE49-F238E27FC236}">
                <a16:creationId xmlns:a16="http://schemas.microsoft.com/office/drawing/2014/main" id="{E8A798A7-2A19-5838-7F90-18F1C4E82CF6}"/>
              </a:ext>
            </a:extLst>
          </p:cNvPr>
          <p:cNvPicPr>
            <a:picLocks noChangeAspect="1"/>
          </p:cNvPicPr>
          <p:nvPr/>
        </p:nvPicPr>
        <p:blipFill>
          <a:blip r:embed="rId2"/>
          <a:stretch>
            <a:fillRect/>
          </a:stretch>
        </p:blipFill>
        <p:spPr>
          <a:xfrm>
            <a:off x="2215662" y="2285263"/>
            <a:ext cx="4589584" cy="2489698"/>
          </a:xfrm>
          <a:prstGeom prst="rect">
            <a:avLst/>
          </a:prstGeom>
        </p:spPr>
      </p:pic>
    </p:spTree>
    <p:extLst>
      <p:ext uri="{BB962C8B-B14F-4D97-AF65-F5344CB8AC3E}">
        <p14:creationId xmlns:p14="http://schemas.microsoft.com/office/powerpoint/2010/main" val="332063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88" y="2124503"/>
            <a:ext cx="6802482" cy="656910"/>
          </a:xfrm>
        </p:spPr>
        <p:txBody>
          <a:bodyPr/>
          <a:lstStyle/>
          <a:p>
            <a:r>
              <a:rPr lang="en-US"/>
              <a:t>LIMITATIONS</a:t>
            </a:r>
          </a:p>
        </p:txBody>
      </p:sp>
    </p:spTree>
    <p:extLst>
      <p:ext uri="{BB962C8B-B14F-4D97-AF65-F5344CB8AC3E}">
        <p14:creationId xmlns:p14="http://schemas.microsoft.com/office/powerpoint/2010/main" val="305082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2250" y="1578651"/>
            <a:ext cx="8249604" cy="1986197"/>
          </a:xfrm>
        </p:spPr>
        <p:txBody>
          <a:bodyPr/>
          <a:lstStyle/>
          <a:p>
            <a:pPr marL="0" indent="0">
              <a:buNone/>
            </a:pPr>
            <a:r>
              <a:rPr lang="en-US" b="0" i="0">
                <a:solidFill>
                  <a:srgbClr val="D1D5DB"/>
                </a:solidFill>
                <a:effectLst/>
                <a:latin typeface="Söhne"/>
              </a:rPr>
              <a:t> </a:t>
            </a:r>
            <a:r>
              <a:rPr lang="en-US" b="0" i="0">
                <a:solidFill>
                  <a:srgbClr val="D1D5DB"/>
                </a:solidFill>
                <a:effectLst/>
                <a:latin typeface="Times New Roman" panose="02020603050405020304" pitchFamily="18" charset="0"/>
                <a:cs typeface="Times New Roman" panose="02020603050405020304" pitchFamily="18" charset="0"/>
              </a:rPr>
              <a:t>Every analysis has its limits, and ours is no exception.</a:t>
            </a:r>
          </a:p>
          <a:p>
            <a:pPr marL="0" indent="0">
              <a:buNone/>
            </a:pPr>
            <a:r>
              <a:rPr lang="en-US" b="0" i="0">
                <a:solidFill>
                  <a:srgbClr val="D1D5DB"/>
                </a:solidFill>
                <a:effectLst/>
                <a:latin typeface="Times New Roman" panose="02020603050405020304" pitchFamily="18" charset="0"/>
                <a:cs typeface="Times New Roman" panose="02020603050405020304" pitchFamily="18" charset="0"/>
              </a:rPr>
              <a:t>We have identified several areas where our approach may fall short in providing a complete understanding of the data. </a:t>
            </a:r>
          </a:p>
        </p:txBody>
      </p:sp>
    </p:spTree>
    <p:extLst>
      <p:ext uri="{BB962C8B-B14F-4D97-AF65-F5344CB8AC3E}">
        <p14:creationId xmlns:p14="http://schemas.microsoft.com/office/powerpoint/2010/main" val="401778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4814" y="734518"/>
            <a:ext cx="8249604" cy="3714655"/>
          </a:xfrm>
        </p:spPr>
        <p:txBody>
          <a:bodyPr vert="horz" lIns="91440" tIns="45720" rIns="91440" bIns="45720" rtlCol="0" anchor="t">
            <a:normAutofit/>
          </a:bodyPr>
          <a:lstStyle/>
          <a:p>
            <a:pPr marL="0" indent="0">
              <a:buNone/>
            </a:pPr>
            <a:r>
              <a:rPr lang="en-US" b="0" i="0">
                <a:solidFill>
                  <a:srgbClr val="D1D5DB"/>
                </a:solidFill>
                <a:effectLst/>
                <a:latin typeface="Times New Roman"/>
                <a:cs typeface="Times New Roman"/>
              </a:rPr>
              <a:t>One limitation is the sample size. Our dataset may not be large enough to provide a representative sample of the general population, which could limit the generalizability of our findings.</a:t>
            </a:r>
          </a:p>
          <a:p>
            <a:pPr marL="0" indent="0" algn="l">
              <a:buNone/>
            </a:pPr>
            <a:r>
              <a:rPr lang="en-US" b="0" i="0">
                <a:solidFill>
                  <a:srgbClr val="D1D5DB"/>
                </a:solidFill>
                <a:effectLst/>
                <a:latin typeface="Times New Roman"/>
                <a:cs typeface="Times New Roman"/>
              </a:rPr>
              <a:t>Furthermore, while we used a multinomial logistic regression model, this method is limited in its ability to handle multiclass variables that have a natural ordering to them. This could potentially impact the accuracy of our results and limit our ability to draw strong conclusions.</a:t>
            </a:r>
          </a:p>
          <a:p>
            <a:pPr marL="0" indent="0">
              <a:buNone/>
            </a:pPr>
            <a:r>
              <a:rPr lang="en-US">
                <a:solidFill>
                  <a:srgbClr val="D1D5DB"/>
                </a:solidFill>
                <a:latin typeface="Times New Roman"/>
                <a:cs typeface="Times New Roman"/>
              </a:rPr>
              <a:t>Additionally, like any analysis, our approach is subject to data entry and coding errors. While we took steps to minimize these errors, they cannot be entirely eliminated and may impact the accuracy of our results.</a:t>
            </a:r>
            <a:endParaRPr lang="en-US">
              <a:latin typeface="Times New Roman"/>
              <a:cs typeface="Times New Roman"/>
            </a:endParaRPr>
          </a:p>
          <a:p>
            <a:pPr marL="0" indent="0" algn="l">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523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88" y="2124503"/>
            <a:ext cx="6802482" cy="656910"/>
          </a:xfrm>
        </p:spPr>
        <p:txBody>
          <a:bodyPr/>
          <a:lstStyle/>
          <a:p>
            <a:r>
              <a:rPr lang="en-US"/>
              <a:t>CONCLUSION</a:t>
            </a:r>
          </a:p>
        </p:txBody>
      </p:sp>
    </p:spTree>
    <p:extLst>
      <p:ext uri="{BB962C8B-B14F-4D97-AF65-F5344CB8AC3E}">
        <p14:creationId xmlns:p14="http://schemas.microsoft.com/office/powerpoint/2010/main" val="383785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299" y="906905"/>
            <a:ext cx="8249604" cy="3590143"/>
          </a:xfrm>
        </p:spPr>
        <p:txBody>
          <a:bodyPr vert="horz" lIns="91440" tIns="45720" rIns="91440" bIns="45720" rtlCol="0" anchor="t">
            <a:normAutofit/>
          </a:bodyPr>
          <a:lstStyle/>
          <a:p>
            <a:pPr marL="0" indent="0">
              <a:buNone/>
            </a:pPr>
            <a:r>
              <a:rPr lang="en-US" b="0" i="0">
                <a:solidFill>
                  <a:srgbClr val="D1D5DB"/>
                </a:solidFill>
                <a:effectLst/>
                <a:latin typeface="Times New Roman"/>
              </a:rPr>
              <a:t>In conclusion, this study provides valuable insights into the usage patterns of prescription and OTC drugs in modern society.</a:t>
            </a:r>
            <a:r>
              <a:rPr lang="en-US">
                <a:solidFill>
                  <a:srgbClr val="D1D5DB"/>
                </a:solidFill>
                <a:latin typeface="Times New Roman"/>
              </a:rPr>
              <a:t> </a:t>
            </a:r>
            <a:endParaRPr lang="en-US" b="0" i="0">
              <a:solidFill>
                <a:srgbClr val="D1D5DB"/>
              </a:solidFill>
              <a:effectLst/>
              <a:latin typeface="Times New Roman"/>
            </a:endParaRPr>
          </a:p>
          <a:p>
            <a:pPr marL="0" indent="0">
              <a:buNone/>
            </a:pPr>
            <a:r>
              <a:rPr lang="en-US" b="0" i="0">
                <a:solidFill>
                  <a:srgbClr val="D1D5DB"/>
                </a:solidFill>
                <a:effectLst/>
                <a:latin typeface="Times New Roman"/>
              </a:rPr>
              <a:t>The findings highlight the importance of understanding the effectiveness and satisfaction levels of drugs, as well as the significant differences in user experiences between prescription, OTC, and combination drugs.</a:t>
            </a:r>
            <a:r>
              <a:rPr lang="en-US">
                <a:solidFill>
                  <a:srgbClr val="D1D5DB"/>
                </a:solidFill>
                <a:latin typeface="Times New Roman"/>
              </a:rPr>
              <a:t> </a:t>
            </a:r>
            <a:endParaRPr lang="en-US" b="0" i="0">
              <a:solidFill>
                <a:srgbClr val="D1D5DB"/>
              </a:solidFill>
              <a:effectLst/>
              <a:latin typeface="Times New Roman"/>
            </a:endParaRPr>
          </a:p>
          <a:p>
            <a:pPr marL="0" indent="0">
              <a:buNone/>
            </a:pPr>
            <a:r>
              <a:rPr lang="en-US" b="0" i="0">
                <a:solidFill>
                  <a:srgbClr val="D1D5DB"/>
                </a:solidFill>
                <a:effectLst/>
                <a:latin typeface="Times New Roman"/>
              </a:rPr>
              <a:t>While there were some limitations to our approach, the statistical methods used proved to be effective in analyzing the dataset. As healthcare continues to evolve, it is essential to have a better understanding of how people use drugs and their experiences with them. This study contributes to that understanding and may inform future research and clinical practices in this field.</a:t>
            </a:r>
            <a:endParaRPr lang="en-US" b="0" i="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28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762" y="2124503"/>
            <a:ext cx="6802482" cy="656910"/>
          </a:xfrm>
        </p:spPr>
        <p:txBody>
          <a:bodyPr/>
          <a:lstStyle/>
          <a:p>
            <a:pPr algn="ctr"/>
            <a:r>
              <a:rPr lang="en-US"/>
              <a:t>THANK YOU</a:t>
            </a:r>
          </a:p>
        </p:txBody>
      </p:sp>
    </p:spTree>
    <p:extLst>
      <p:ext uri="{BB962C8B-B14F-4D97-AF65-F5344CB8AC3E}">
        <p14:creationId xmlns:p14="http://schemas.microsoft.com/office/powerpoint/2010/main" val="133152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694" y="1955367"/>
            <a:ext cx="7967164" cy="1069927"/>
          </a:xfrm>
        </p:spPr>
        <p:txBody>
          <a:bodyPr/>
          <a:lstStyle/>
          <a:p>
            <a:r>
              <a:rPr lang="en-US" sz="2400" b="1" i="0" u="none" strike="noStrike">
                <a:solidFill>
                  <a:schemeClr val="bg1">
                    <a:lumMod val="75000"/>
                  </a:schemeClr>
                </a:solidFill>
                <a:effectLst/>
                <a:latin typeface="Times New Roman"/>
              </a:rPr>
              <a:t>Analysis of the relationship between user satisfaction and effectiveness using drug type as a factor</a:t>
            </a:r>
            <a:endParaRPr lang="en-US" sz="2400" b="0">
              <a:solidFill>
                <a:schemeClr val="bg1">
                  <a:lumMod val="75000"/>
                </a:schemeClr>
              </a:solidFill>
              <a:latin typeface="Times New Roman"/>
            </a:endParaRPr>
          </a:p>
        </p:txBody>
      </p:sp>
    </p:spTree>
    <p:extLst>
      <p:ext uri="{BB962C8B-B14F-4D97-AF65-F5344CB8AC3E}">
        <p14:creationId xmlns:p14="http://schemas.microsoft.com/office/powerpoint/2010/main" val="240952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12700" y="284947"/>
            <a:ext cx="2421717" cy="252412"/>
          </a:xfrm>
        </p:spPr>
        <p:txBody>
          <a:bodyPr/>
          <a:lstStyle/>
          <a:p>
            <a:r>
              <a:rPr lang="en-US">
                <a:solidFill>
                  <a:schemeClr val="tx1">
                    <a:lumMod val="75000"/>
                    <a:lumOff val="25000"/>
                  </a:schemeClr>
                </a:solidFill>
              </a:rPr>
              <a:t>INTRODUCTION</a:t>
            </a:r>
          </a:p>
        </p:txBody>
      </p:sp>
      <p:sp>
        <p:nvSpPr>
          <p:cNvPr id="4" name="Content Placeholder 3"/>
          <p:cNvSpPr>
            <a:spLocks noGrp="1"/>
          </p:cNvSpPr>
          <p:nvPr>
            <p:ph idx="1"/>
          </p:nvPr>
        </p:nvSpPr>
        <p:spPr>
          <a:xfrm>
            <a:off x="518823" y="1046943"/>
            <a:ext cx="8015594" cy="2810633"/>
          </a:xfrm>
        </p:spPr>
        <p:txBody>
          <a:bodyPr/>
          <a:lstStyle/>
          <a:p>
            <a:pPr marL="0" indent="0">
              <a:buNone/>
            </a:pPr>
            <a:r>
              <a:rPr lang="en-US" b="0" i="0">
                <a:solidFill>
                  <a:schemeClr val="tx1">
                    <a:lumMod val="85000"/>
                    <a:lumOff val="15000"/>
                  </a:schemeClr>
                </a:solidFill>
                <a:effectLst/>
                <a:latin typeface="Times New Roman" panose="02020603050405020304" pitchFamily="18" charset="0"/>
                <a:cs typeface="Times New Roman" panose="02020603050405020304" pitchFamily="18" charset="0"/>
              </a:rPr>
              <a:t>This is our initiative to examine the efficacy and user satisfaction of prescription and over-the-counter medications used to treat prevalent medical illnesses. Patient satisfaction is a crucial element that can impact medication adherence and general health outcomes. By analyzing user ratings, our research aims to provide valuable insights to improve clinical judgment and enhance patient outcomes. Let's explore our findings and the importance of patient satisfaction in the healthcare industry.</a:t>
            </a:r>
            <a:endParaRPr lang="en-US">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698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833956" y="284947"/>
            <a:ext cx="3700462" cy="252412"/>
          </a:xfrm>
        </p:spPr>
        <p:txBody>
          <a:bodyPr>
            <a:normAutofit/>
          </a:bodyPr>
          <a:lstStyle/>
          <a:p>
            <a:pPr>
              <a:lnSpc>
                <a:spcPct val="90000"/>
              </a:lnSpc>
            </a:pPr>
            <a:r>
              <a:rPr lang="en-US">
                <a:solidFill>
                  <a:schemeClr val="tx1">
                    <a:lumMod val="85000"/>
                    <a:lumOff val="15000"/>
                  </a:schemeClr>
                </a:solidFill>
              </a:rPr>
              <a:t>DATA VARIABLES</a:t>
            </a:r>
          </a:p>
        </p:txBody>
      </p:sp>
      <p:sp>
        <p:nvSpPr>
          <p:cNvPr id="4" name="Content Placeholder 3">
            <a:extLst>
              <a:ext uri="{FF2B5EF4-FFF2-40B4-BE49-F238E27FC236}">
                <a16:creationId xmlns:a16="http://schemas.microsoft.com/office/drawing/2014/main" id="{4A649C0D-CA50-F0FD-0435-4101BE92CB15}"/>
              </a:ext>
            </a:extLst>
          </p:cNvPr>
          <p:cNvSpPr>
            <a:spLocks noGrp="1"/>
          </p:cNvSpPr>
          <p:nvPr>
            <p:ph idx="1"/>
          </p:nvPr>
        </p:nvSpPr>
        <p:spPr>
          <a:xfrm>
            <a:off x="562786" y="846889"/>
            <a:ext cx="8015594" cy="2810633"/>
          </a:xfrm>
        </p:spPr>
        <p:txBody>
          <a:bodyPr vert="horz" lIns="91440" tIns="45720" rIns="91440" bIns="45720" rtlCol="0" anchor="t">
            <a:normAutofit/>
          </a:bodyPr>
          <a:lstStyle/>
          <a:p>
            <a:pPr marL="0" indent="0">
              <a:buNone/>
            </a:pPr>
            <a:r>
              <a:rPr lang="en-US">
                <a:latin typeface="Times New Roman"/>
              </a:rPr>
              <a:t>The Drug Performance Evaluation Dataset was obtained from </a:t>
            </a:r>
            <a:r>
              <a:rPr lang="en-US">
                <a:latin typeface="Times New Roman"/>
                <a:hlinkClick r:id="rId2"/>
              </a:rPr>
              <a:t>Kaggle</a:t>
            </a:r>
            <a:r>
              <a:rPr lang="en-US">
                <a:latin typeface="Times New Roman"/>
              </a:rPr>
              <a:t>. It contains drug performance characteristics for different types</a:t>
            </a:r>
            <a:br>
              <a:rPr lang="en-US">
                <a:latin typeface="Times New Roman"/>
              </a:rPr>
            </a:br>
            <a:r>
              <a:rPr lang="en-US">
                <a:latin typeface="Times New Roman"/>
              </a:rPr>
              <a:t>of drugs used to treat 37 common medical conditions. It has data on user satisfaction and effectiveness collected from patients. The dataset contains drug information, including medical conditions, names, indications, types, reviews, effectiveness, ease of use, and satisfaction.</a:t>
            </a:r>
          </a:p>
        </p:txBody>
      </p:sp>
    </p:spTree>
    <p:extLst>
      <p:ext uri="{BB962C8B-B14F-4D97-AF65-F5344CB8AC3E}">
        <p14:creationId xmlns:p14="http://schemas.microsoft.com/office/powerpoint/2010/main" val="70822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988" y="2124503"/>
            <a:ext cx="6802482" cy="656910"/>
          </a:xfrm>
        </p:spPr>
        <p:txBody>
          <a:bodyPr/>
          <a:lstStyle/>
          <a:p>
            <a:r>
              <a:rPr lang="en-US"/>
              <a:t>METHODS</a:t>
            </a:r>
          </a:p>
        </p:txBody>
      </p:sp>
    </p:spTree>
    <p:extLst>
      <p:ext uri="{BB962C8B-B14F-4D97-AF65-F5344CB8AC3E}">
        <p14:creationId xmlns:p14="http://schemas.microsoft.com/office/powerpoint/2010/main" val="415381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D1FC-593D-03AD-580F-7F53D9A6F1A9}"/>
              </a:ext>
            </a:extLst>
          </p:cNvPr>
          <p:cNvSpPr>
            <a:spLocks noGrp="1"/>
          </p:cNvSpPr>
          <p:nvPr>
            <p:ph type="ctrTitle"/>
          </p:nvPr>
        </p:nvSpPr>
        <p:spPr/>
        <p:txBody>
          <a:bodyPr/>
          <a:lstStyle/>
          <a:p>
            <a:r>
              <a:rPr lang="en-US"/>
              <a:t>HYPOTHESIS</a:t>
            </a:r>
          </a:p>
        </p:txBody>
      </p:sp>
      <p:sp>
        <p:nvSpPr>
          <p:cNvPr id="3" name="Subtitle 2">
            <a:extLst>
              <a:ext uri="{FF2B5EF4-FFF2-40B4-BE49-F238E27FC236}">
                <a16:creationId xmlns:a16="http://schemas.microsoft.com/office/drawing/2014/main" id="{F982A4DC-3485-AFC8-F78F-2A6C66753BC3}"/>
              </a:ext>
            </a:extLst>
          </p:cNvPr>
          <p:cNvSpPr>
            <a:spLocks noGrp="1"/>
          </p:cNvSpPr>
          <p:nvPr>
            <p:ph type="subTitle" idx="1"/>
          </p:nvPr>
        </p:nvSpPr>
        <p:spPr/>
        <p:txBody>
          <a:bodyPr vert="horz" lIns="91440" tIns="45720" rIns="91440" bIns="45720" rtlCol="0" anchor="t">
            <a:normAutofit/>
          </a:bodyPr>
          <a:lstStyle/>
          <a:p>
            <a:r>
              <a:rPr lang="en-US">
                <a:solidFill>
                  <a:srgbClr val="ECECF1"/>
                </a:solidFill>
                <a:latin typeface="Times New Roman"/>
              </a:rPr>
              <a:t>Our research question is: Does the type of drug (prescription and over-the-counter) have an impact on drug effectiveness and satisfaction? </a:t>
            </a:r>
            <a:endParaRPr lang="en-US">
              <a:solidFill>
                <a:srgbClr val="FFFFFF"/>
              </a:solidFill>
              <a:latin typeface="Times New Roman"/>
            </a:endParaRPr>
          </a:p>
          <a:p>
            <a:pPr>
              <a:buClr>
                <a:srgbClr val="808080"/>
              </a:buClr>
            </a:pPr>
            <a:r>
              <a:rPr lang="en-US">
                <a:solidFill>
                  <a:srgbClr val="ECECF1"/>
                </a:solidFill>
                <a:latin typeface="Times New Roman"/>
              </a:rPr>
              <a:t>Our null hypothesis is: There is no difference in drug effectiveness and satisfaction while using prescription and over-the-counter drugs.</a:t>
            </a:r>
            <a:endParaRPr lang="en-US">
              <a:solidFill>
                <a:srgbClr val="FFFFFF"/>
              </a:solidFill>
              <a:latin typeface="Times New Roman"/>
            </a:endParaRPr>
          </a:p>
          <a:p>
            <a:pPr>
              <a:buClr>
                <a:srgbClr val="808080"/>
              </a:buClr>
            </a:pPr>
            <a:r>
              <a:rPr lang="en-US">
                <a:solidFill>
                  <a:srgbClr val="ECECF1"/>
                </a:solidFill>
                <a:latin typeface="Times New Roman"/>
              </a:rPr>
              <a:t>Our alternative hypothesis is: </a:t>
            </a:r>
            <a:r>
              <a:rPr lang="en-US">
                <a:solidFill>
                  <a:srgbClr val="ECECF1"/>
                </a:solidFill>
                <a:latin typeface="Times New Roman"/>
                <a:cs typeface="Times New Roman"/>
              </a:rPr>
              <a:t>There is a difference in drug effectiveness and satisfaction while using prescription and over-the-counter drugs.</a:t>
            </a:r>
          </a:p>
        </p:txBody>
      </p:sp>
      <p:sp>
        <p:nvSpPr>
          <p:cNvPr id="4" name="Text Placeholder 3">
            <a:extLst>
              <a:ext uri="{FF2B5EF4-FFF2-40B4-BE49-F238E27FC236}">
                <a16:creationId xmlns:a16="http://schemas.microsoft.com/office/drawing/2014/main" id="{7D1008AB-3255-B98F-8043-CFCFC64FB35D}"/>
              </a:ext>
            </a:extLst>
          </p:cNvPr>
          <p:cNvSpPr>
            <a:spLocks noGrp="1"/>
          </p:cNvSpPr>
          <p:nvPr>
            <p:ph type="body" sz="quarter" idx="10"/>
          </p:nvPr>
        </p:nvSpPr>
        <p:spPr/>
        <p:txBody>
          <a:bodyPr vert="horz" lIns="91440" tIns="45720" rIns="91440" bIns="45720" rtlCol="0" anchor="t">
            <a:noAutofit/>
          </a:bodyPr>
          <a:lstStyle/>
          <a:p>
            <a:r>
              <a:rPr lang="en-US"/>
              <a:t>HYPOTHESIS</a:t>
            </a:r>
          </a:p>
        </p:txBody>
      </p:sp>
    </p:spTree>
    <p:extLst>
      <p:ext uri="{BB962C8B-B14F-4D97-AF65-F5344CB8AC3E}">
        <p14:creationId xmlns:p14="http://schemas.microsoft.com/office/powerpoint/2010/main" val="208272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74F22FF-8540-B7C4-EFF8-E1E10C700615}"/>
              </a:ext>
            </a:extLst>
          </p:cNvPr>
          <p:cNvSpPr>
            <a:spLocks noGrp="1"/>
          </p:cNvSpPr>
          <p:nvPr>
            <p:ph idx="1"/>
          </p:nvPr>
        </p:nvSpPr>
        <p:spPr>
          <a:xfrm>
            <a:off x="314288" y="200025"/>
            <a:ext cx="8361522" cy="4386048"/>
          </a:xfrm>
        </p:spPr>
        <p:txBody>
          <a:bodyPr vert="horz" lIns="91440" tIns="45720" rIns="91440" bIns="45720" rtlCol="0" anchor="t">
            <a:normAutofit/>
          </a:bodyPr>
          <a:lstStyle/>
          <a:p>
            <a:pPr>
              <a:buFont typeface="Wingdings" panose="05000000000000000000" pitchFamily="2" charset="2"/>
              <a:buChar char="q"/>
            </a:pPr>
            <a:r>
              <a:rPr lang="en-US" b="1" i="0">
                <a:solidFill>
                  <a:schemeClr val="tx1">
                    <a:lumMod val="95000"/>
                    <a:lumOff val="5000"/>
                  </a:schemeClr>
                </a:solidFill>
                <a:effectLst/>
                <a:latin typeface="Times New Roman"/>
                <a:cs typeface="Times New Roman"/>
              </a:rPr>
              <a:t>Data Cleaning and Organization:</a:t>
            </a:r>
            <a:r>
              <a:rPr lang="en-US" b="1">
                <a:solidFill>
                  <a:schemeClr val="tx1">
                    <a:lumMod val="95000"/>
                    <a:lumOff val="5000"/>
                  </a:schemeClr>
                </a:solidFill>
                <a:latin typeface="Times New Roman"/>
                <a:cs typeface="Times New Roman"/>
              </a:rPr>
              <a:t> </a:t>
            </a:r>
            <a:endParaRPr lang="en-US" b="0" i="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a:solidFill>
                  <a:schemeClr val="tx1">
                    <a:lumMod val="95000"/>
                    <a:lumOff val="5000"/>
                  </a:schemeClr>
                </a:solidFill>
                <a:effectLst/>
                <a:latin typeface="Times New Roman"/>
                <a:cs typeface="Times New Roman"/>
              </a:rPr>
              <a:t>We started by coding the "Types" column using R,</a:t>
            </a:r>
            <a:r>
              <a:rPr lang="en-US">
                <a:solidFill>
                  <a:schemeClr val="tx1">
                    <a:lumMod val="95000"/>
                    <a:lumOff val="5000"/>
                  </a:schemeClr>
                </a:solidFill>
                <a:latin typeface="Times New Roman"/>
                <a:cs typeface="Times New Roman"/>
              </a:rPr>
              <a:t> and</a:t>
            </a:r>
            <a:r>
              <a:rPr lang="en-US" b="0" i="0">
                <a:solidFill>
                  <a:schemeClr val="tx1">
                    <a:lumMod val="95000"/>
                    <a:lumOff val="5000"/>
                  </a:schemeClr>
                </a:solidFill>
                <a:effectLst/>
                <a:latin typeface="Times New Roman"/>
                <a:cs typeface="Times New Roman"/>
              </a:rPr>
              <a:t> checked for duplicates and blank values</a:t>
            </a:r>
            <a:r>
              <a:rPr lang="en-US">
                <a:solidFill>
                  <a:schemeClr val="tx1">
                    <a:lumMod val="95000"/>
                    <a:lumOff val="5000"/>
                  </a:schemeClr>
                </a:solidFill>
                <a:latin typeface="Times New Roman"/>
                <a:cs typeface="Times New Roman"/>
              </a:rPr>
              <a:t> and there were none.</a:t>
            </a:r>
            <a:endParaRPr lang="en-US" b="0" i="0">
              <a:solidFill>
                <a:schemeClr val="tx1">
                  <a:lumMod val="95000"/>
                  <a:lumOff val="5000"/>
                </a:schemeClr>
              </a:solidFill>
              <a:effectLst/>
              <a:latin typeface="Times New Roman"/>
              <a:cs typeface="Times New Roman"/>
            </a:endParaRPr>
          </a:p>
          <a:p>
            <a:pPr algn="l">
              <a:buFont typeface="Wingdings" panose="05000000000000000000" pitchFamily="2" charset="2"/>
              <a:buChar char="q"/>
            </a:pPr>
            <a:r>
              <a:rPr lang="en-US" b="1" i="0">
                <a:solidFill>
                  <a:schemeClr val="tx1">
                    <a:lumMod val="95000"/>
                    <a:lumOff val="5000"/>
                  </a:schemeClr>
                </a:solidFill>
                <a:effectLst/>
                <a:latin typeface="Times New Roman"/>
                <a:cs typeface="Times New Roman"/>
              </a:rPr>
              <a:t>Exploratory Data Analysis:</a:t>
            </a:r>
          </a:p>
          <a:p>
            <a:pPr>
              <a:buFont typeface="Arial" panose="020B0604020202020204" pitchFamily="34" charset="0"/>
              <a:buChar char="•"/>
            </a:pPr>
            <a:r>
              <a:rPr lang="en-US" b="0" i="0">
                <a:solidFill>
                  <a:schemeClr val="tx1">
                    <a:lumMod val="95000"/>
                    <a:lumOff val="5000"/>
                  </a:schemeClr>
                </a:solidFill>
                <a:effectLst/>
                <a:latin typeface="Times New Roman"/>
                <a:cs typeface="Times New Roman"/>
              </a:rPr>
              <a:t>To understand the data, we used scatter plots to visualize the relationship between Satisfaction and Effectiveness.</a:t>
            </a:r>
            <a:r>
              <a:rPr lang="en-US">
                <a:solidFill>
                  <a:schemeClr val="tx1">
                    <a:lumMod val="95000"/>
                    <a:lumOff val="5000"/>
                  </a:schemeClr>
                </a:solidFill>
                <a:latin typeface="Times New Roman"/>
                <a:cs typeface="Times New Roman"/>
              </a:rPr>
              <a:t> </a:t>
            </a:r>
          </a:p>
          <a:p>
            <a:pPr algn="l">
              <a:buFont typeface="Arial" panose="020B0604020202020204" pitchFamily="34" charset="0"/>
              <a:buChar char="•"/>
            </a:pPr>
            <a:endParaRPr lang="en-US" b="0" i="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a:solidFill>
                <a:schemeClr val="tx1">
                  <a:lumMod val="95000"/>
                  <a:lumOff val="5000"/>
                </a:schemeClr>
              </a:solidFill>
              <a:effectLst/>
              <a:latin typeface="Times New Roman"/>
              <a:cs typeface="Times New Roman"/>
            </a:endParaRPr>
          </a:p>
          <a:p>
            <a:endParaRPr lang="en-US"/>
          </a:p>
        </p:txBody>
      </p:sp>
      <p:pic>
        <p:nvPicPr>
          <p:cNvPr id="2" name="Picture 4" descr="Chart, scatter chart&#10;&#10;Description automatically generated">
            <a:extLst>
              <a:ext uri="{FF2B5EF4-FFF2-40B4-BE49-F238E27FC236}">
                <a16:creationId xmlns:a16="http://schemas.microsoft.com/office/drawing/2014/main" id="{237230D8-8A52-2A94-4B25-99494568A162}"/>
              </a:ext>
            </a:extLst>
          </p:cNvPr>
          <p:cNvPicPr>
            <a:picLocks noChangeAspect="1"/>
          </p:cNvPicPr>
          <p:nvPr/>
        </p:nvPicPr>
        <p:blipFill>
          <a:blip r:embed="rId2"/>
          <a:stretch>
            <a:fillRect/>
          </a:stretch>
        </p:blipFill>
        <p:spPr>
          <a:xfrm>
            <a:off x="4795838" y="2599310"/>
            <a:ext cx="3600450" cy="1984818"/>
          </a:xfrm>
          <a:prstGeom prst="rect">
            <a:avLst/>
          </a:prstGeom>
          <a:ln>
            <a:solidFill>
              <a:schemeClr val="tx1"/>
            </a:solidFill>
            <a:prstDash val="solid"/>
          </a:ln>
        </p:spPr>
      </p:pic>
    </p:spTree>
    <p:extLst>
      <p:ext uri="{BB962C8B-B14F-4D97-AF65-F5344CB8AC3E}">
        <p14:creationId xmlns:p14="http://schemas.microsoft.com/office/powerpoint/2010/main" val="63648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B8DB5-A02B-86E7-0C5D-2EBE60F1E01D}"/>
              </a:ext>
            </a:extLst>
          </p:cNvPr>
          <p:cNvSpPr>
            <a:spLocks noGrp="1"/>
          </p:cNvSpPr>
          <p:nvPr>
            <p:ph idx="1"/>
          </p:nvPr>
        </p:nvSpPr>
        <p:spPr>
          <a:xfrm>
            <a:off x="454965" y="240220"/>
            <a:ext cx="8429194" cy="4287054"/>
          </a:xfrm>
        </p:spPr>
        <p:txBody>
          <a:bodyPr vert="horz" lIns="91440" tIns="45720" rIns="91440" bIns="45720" rtlCol="0" anchor="t">
            <a:normAutofit/>
          </a:bodyPr>
          <a:lstStyle/>
          <a:p>
            <a:pPr>
              <a:buFont typeface="Arial,Sans-Serif"/>
            </a:pPr>
            <a:r>
              <a:rPr lang="en-US" sz="1500">
                <a:solidFill>
                  <a:schemeClr val="tx1">
                    <a:lumMod val="95000"/>
                    <a:lumOff val="5000"/>
                  </a:schemeClr>
                </a:solidFill>
                <a:latin typeface="Times New Roman"/>
                <a:cs typeface="Times New Roman"/>
              </a:rPr>
              <a:t>Box plots to check for the distribution of these variables.</a:t>
            </a:r>
            <a:endParaRPr lang="en-US" sz="1500">
              <a:solidFill>
                <a:srgbClr val="0D0D0D"/>
              </a:solidFill>
              <a:latin typeface="Times New Roman"/>
              <a:cs typeface="Times New Roman"/>
            </a:endParaRPr>
          </a:p>
          <a:p>
            <a:pPr>
              <a:buClr>
                <a:srgbClr val="808080"/>
              </a:buClr>
              <a:buFont typeface="Arial,Sans-Serif"/>
            </a:pPr>
            <a:endParaRPr lang="en-US" sz="1500">
              <a:solidFill>
                <a:schemeClr val="tx1">
                  <a:lumMod val="95000"/>
                  <a:lumOff val="5000"/>
                </a:schemeClr>
              </a:solidFill>
              <a:latin typeface="Times New Roman"/>
              <a:cs typeface="Times New Roman"/>
            </a:endParaRPr>
          </a:p>
          <a:p>
            <a:pPr>
              <a:buClr>
                <a:srgbClr val="808080"/>
              </a:buClr>
              <a:buFont typeface="Arial,Sans-Serif"/>
            </a:pPr>
            <a:endParaRPr lang="en-US" sz="1700">
              <a:solidFill>
                <a:schemeClr val="tx1">
                  <a:lumMod val="95000"/>
                  <a:lumOff val="5000"/>
                </a:schemeClr>
              </a:solidFill>
              <a:latin typeface="Times New Roman"/>
              <a:cs typeface="Times New Roman"/>
            </a:endParaRPr>
          </a:p>
          <a:p>
            <a:pPr>
              <a:buClr>
                <a:srgbClr val="808080"/>
              </a:buClr>
              <a:buFont typeface="Arial,Sans-Serif"/>
            </a:pPr>
            <a:endParaRPr lang="en-US" sz="1700">
              <a:solidFill>
                <a:schemeClr val="tx1">
                  <a:lumMod val="95000"/>
                  <a:lumOff val="5000"/>
                </a:schemeClr>
              </a:solidFill>
              <a:latin typeface="Times New Roman"/>
              <a:cs typeface="Times New Roman"/>
            </a:endParaRPr>
          </a:p>
          <a:p>
            <a:pPr>
              <a:buClr>
                <a:srgbClr val="808080"/>
              </a:buClr>
              <a:buFont typeface="Arial,Sans-Serif"/>
            </a:pPr>
            <a:endParaRPr lang="en-US" sz="1700">
              <a:solidFill>
                <a:schemeClr val="tx1">
                  <a:lumMod val="95000"/>
                  <a:lumOff val="5000"/>
                </a:schemeClr>
              </a:solidFill>
              <a:latin typeface="Times New Roman"/>
              <a:cs typeface="Times New Roman"/>
            </a:endParaRPr>
          </a:p>
          <a:p>
            <a:pPr>
              <a:buClr>
                <a:srgbClr val="808080"/>
              </a:buClr>
              <a:buFont typeface="Arial,Sans-Serif"/>
            </a:pPr>
            <a:r>
              <a:rPr lang="en-US" sz="1700">
                <a:solidFill>
                  <a:schemeClr val="tx1">
                    <a:lumMod val="95000"/>
                    <a:lumOff val="5000"/>
                  </a:schemeClr>
                </a:solidFill>
                <a:latin typeface="Times New Roman"/>
                <a:cs typeface="Times New Roman"/>
              </a:rPr>
              <a:t>Count plot to see the distribution of the drug types.</a:t>
            </a:r>
            <a:endParaRPr lang="en-US" sz="1500">
              <a:solidFill>
                <a:schemeClr val="tx1">
                  <a:lumMod val="95000"/>
                  <a:lumOff val="5000"/>
                </a:schemeClr>
              </a:solidFill>
              <a:latin typeface="Times New Roman"/>
              <a:cs typeface="Times New Roman"/>
            </a:endParaRPr>
          </a:p>
          <a:p>
            <a:pPr>
              <a:buClr>
                <a:srgbClr val="808080"/>
              </a:buClr>
              <a:buFont typeface="Arial,Sans-Serif"/>
            </a:pPr>
            <a:endParaRPr lang="en-US" sz="1700">
              <a:solidFill>
                <a:schemeClr val="tx1">
                  <a:lumMod val="95000"/>
                  <a:lumOff val="5000"/>
                </a:schemeClr>
              </a:solidFill>
              <a:latin typeface="Times New Roman"/>
              <a:cs typeface="Times New Roman"/>
            </a:endParaRPr>
          </a:p>
          <a:p>
            <a:pPr>
              <a:buClr>
                <a:srgbClr val="808080"/>
              </a:buClr>
              <a:buFont typeface="Arial,Sans-Serif"/>
            </a:pPr>
            <a:endParaRPr lang="en-US" sz="1500">
              <a:solidFill>
                <a:schemeClr val="tx1">
                  <a:lumMod val="95000"/>
                  <a:lumOff val="5000"/>
                </a:schemeClr>
              </a:solidFill>
              <a:latin typeface="Times New Roman"/>
              <a:cs typeface="Times New Roman"/>
            </a:endParaRPr>
          </a:p>
          <a:p>
            <a:pPr>
              <a:buClr>
                <a:srgbClr val="808080"/>
              </a:buClr>
              <a:buFont typeface="Arial,Sans-Serif"/>
            </a:pPr>
            <a:endParaRPr lang="en-US" sz="1500">
              <a:solidFill>
                <a:schemeClr val="tx1">
                  <a:lumMod val="95000"/>
                  <a:lumOff val="5000"/>
                </a:schemeClr>
              </a:solidFill>
              <a:latin typeface="Times New Roman"/>
              <a:cs typeface="Times New Roman"/>
            </a:endParaRPr>
          </a:p>
          <a:p>
            <a:pPr>
              <a:buClr>
                <a:srgbClr val="808080"/>
              </a:buClr>
              <a:buFont typeface="Arial,Sans-Serif"/>
            </a:pPr>
            <a:endParaRPr lang="en-US" sz="1500">
              <a:solidFill>
                <a:srgbClr val="0D0D0D"/>
              </a:solidFill>
              <a:latin typeface="Times New Roman"/>
              <a:cs typeface="Times New Roman"/>
            </a:endParaRPr>
          </a:p>
          <a:p>
            <a:pPr>
              <a:buClr>
                <a:srgbClr val="808080"/>
              </a:buClr>
            </a:pPr>
            <a:endParaRPr lang="en-US"/>
          </a:p>
        </p:txBody>
      </p:sp>
      <p:pic>
        <p:nvPicPr>
          <p:cNvPr id="5" name="Picture 5" descr="Chart, box and whisker chart&#10;&#10;Description automatically generated">
            <a:extLst>
              <a:ext uri="{FF2B5EF4-FFF2-40B4-BE49-F238E27FC236}">
                <a16:creationId xmlns:a16="http://schemas.microsoft.com/office/drawing/2014/main" id="{8AD80D9A-D503-5397-789C-72492DA4463B}"/>
              </a:ext>
            </a:extLst>
          </p:cNvPr>
          <p:cNvPicPr>
            <a:picLocks noChangeAspect="1"/>
          </p:cNvPicPr>
          <p:nvPr/>
        </p:nvPicPr>
        <p:blipFill>
          <a:blip r:embed="rId2"/>
          <a:stretch>
            <a:fillRect/>
          </a:stretch>
        </p:blipFill>
        <p:spPr>
          <a:xfrm>
            <a:off x="2057400" y="524241"/>
            <a:ext cx="3780693" cy="2099163"/>
          </a:xfrm>
          <a:prstGeom prst="rect">
            <a:avLst/>
          </a:prstGeom>
        </p:spPr>
      </p:pic>
      <p:pic>
        <p:nvPicPr>
          <p:cNvPr id="7" name="Picture 7" descr="Chart, bar chart&#10;&#10;Description automatically generated">
            <a:extLst>
              <a:ext uri="{FF2B5EF4-FFF2-40B4-BE49-F238E27FC236}">
                <a16:creationId xmlns:a16="http://schemas.microsoft.com/office/drawing/2014/main" id="{CE15F6DF-90E6-4F4B-95E8-4B3309D23F94}"/>
              </a:ext>
            </a:extLst>
          </p:cNvPr>
          <p:cNvPicPr>
            <a:picLocks noChangeAspect="1"/>
          </p:cNvPicPr>
          <p:nvPr/>
        </p:nvPicPr>
        <p:blipFill>
          <a:blip r:embed="rId3"/>
          <a:stretch>
            <a:fillRect/>
          </a:stretch>
        </p:blipFill>
        <p:spPr>
          <a:xfrm>
            <a:off x="5521570" y="2643160"/>
            <a:ext cx="3578469" cy="2064047"/>
          </a:xfrm>
          <a:prstGeom prst="rect">
            <a:avLst/>
          </a:prstGeom>
        </p:spPr>
      </p:pic>
    </p:spTree>
    <p:extLst>
      <p:ext uri="{BB962C8B-B14F-4D97-AF65-F5344CB8AC3E}">
        <p14:creationId xmlns:p14="http://schemas.microsoft.com/office/powerpoint/2010/main" val="220950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BC5EE098-28B3-2447-3BA9-F70151D61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74" y="1221581"/>
            <a:ext cx="2481262" cy="219789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F51971B-930F-5584-0F9A-37EBA3D7A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519" y="1035295"/>
            <a:ext cx="2481262" cy="21788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A10CCA-E193-1A4B-46FD-394F2A08A3DA}"/>
              </a:ext>
            </a:extLst>
          </p:cNvPr>
          <p:cNvSpPr txBox="1"/>
          <p:nvPr/>
        </p:nvSpPr>
        <p:spPr>
          <a:xfrm>
            <a:off x="650630" y="641838"/>
            <a:ext cx="7262446"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chemeClr val="tx1">
                    <a:lumMod val="95000"/>
                    <a:lumOff val="5000"/>
                  </a:schemeClr>
                </a:solidFill>
                <a:latin typeface="Times New Roman"/>
                <a:cs typeface="Times New Roman"/>
              </a:rPr>
              <a:t>Histograms and count plots to explore the distribution of Satisfaction and Effectiveness.</a:t>
            </a:r>
            <a:endParaRPr lang="en-US">
              <a:solidFill>
                <a:schemeClr val="tx1">
                  <a:lumMod val="95000"/>
                  <a:lumOff val="5000"/>
                </a:schemeClr>
              </a:solidFill>
            </a:endParaRPr>
          </a:p>
        </p:txBody>
      </p:sp>
      <p:pic>
        <p:nvPicPr>
          <p:cNvPr id="3" name="Picture 3" descr="Text&#10;&#10;Description automatically generated">
            <a:extLst>
              <a:ext uri="{FF2B5EF4-FFF2-40B4-BE49-F238E27FC236}">
                <a16:creationId xmlns:a16="http://schemas.microsoft.com/office/drawing/2014/main" id="{A91A0ADF-D3F9-07EF-AF9D-18D2E3BCAE82}"/>
              </a:ext>
            </a:extLst>
          </p:cNvPr>
          <p:cNvPicPr>
            <a:picLocks noChangeAspect="1"/>
          </p:cNvPicPr>
          <p:nvPr/>
        </p:nvPicPr>
        <p:blipFill>
          <a:blip r:embed="rId4"/>
          <a:stretch>
            <a:fillRect/>
          </a:stretch>
        </p:blipFill>
        <p:spPr>
          <a:xfrm>
            <a:off x="720970" y="3418010"/>
            <a:ext cx="5556737" cy="830872"/>
          </a:xfrm>
          <a:prstGeom prst="rect">
            <a:avLst/>
          </a:prstGeom>
        </p:spPr>
      </p:pic>
    </p:spTree>
    <p:extLst>
      <p:ext uri="{BB962C8B-B14F-4D97-AF65-F5344CB8AC3E}">
        <p14:creationId xmlns:p14="http://schemas.microsoft.com/office/powerpoint/2010/main" val="3487817837"/>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9" id="{A077EA93-62D5-E146-BA93-01D0C3454591}" vid="{16BA519C-B7A2-D14F-B77E-0D59B4CF5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IUPUI-template</Template>
  <Application>Microsoft Office PowerPoint</Application>
  <PresentationFormat>On-screen Show (16:9)</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Main</vt:lpstr>
      <vt:lpstr> TEAM BALAKUMAR RAHUL      GEETAHARICHANDANA VEMURI SREEKAR ADUSUMILLI  UPAMANYU MONDAL  VENKATARAMANA PITTALA  Department of Health Informatics, IU Luddy School of Informatics, Computing, and Engineering, IUPUI. Timothy Gruenhagen   </vt:lpstr>
      <vt:lpstr>Analysis of the relationship between user satisfaction and effectiveness using drug type as a factor</vt:lpstr>
      <vt:lpstr>PowerPoint Presentation</vt:lpstr>
      <vt:lpstr>PowerPoint Presentation</vt:lpstr>
      <vt:lpstr>METHODS</vt:lpstr>
      <vt:lpstr>HYPOTHESIS</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PowerPoint Presentation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Vemuri, Geetaharichandana</dc:creator>
  <cp:revision>3</cp:revision>
  <cp:lastPrinted>2014-06-24T16:10:50Z</cp:lastPrinted>
  <dcterms:created xsi:type="dcterms:W3CDTF">2023-05-03T22:40:36Z</dcterms:created>
  <dcterms:modified xsi:type="dcterms:W3CDTF">2024-07-02T23:46:34Z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