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78" r:id="rId15"/>
    <p:sldId id="281" r:id="rId16"/>
    <p:sldId id="282" r:id="rId17"/>
    <p:sldId id="283" r:id="rId18"/>
    <p:sldId id="284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D70B-9BDB-40EB-A70B-6311CF0D2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6DF81-D4CB-4EC0-B879-98BA6F9FA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B6B4F-153B-4A26-A3A2-684FB065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D752-AA6D-4C87-8B94-E287756421E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53D7-B2FA-4EE7-9ACA-31223290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631A4-D2DE-4C9F-8B71-8E3F8812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CFEC-2FDA-4447-9A42-E4314433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0BAB-0FAA-4FBB-9E9A-383F7D7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EF429-D431-4E04-AB85-855BE1848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FDFBD-50D5-4096-A33B-EEDF08C4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D752-AA6D-4C87-8B94-E287756421E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005A-FDF7-49DB-A0EA-8BE799DC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4C8A-72F3-45B6-8C35-01B2AE57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CFEC-2FDA-4447-9A42-E4314433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2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499BC-8DA8-4540-8888-2C69256E2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B49F5-D736-4019-9C35-8CB97AEF1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A9CE-49EA-4110-B1D4-749B7111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D752-AA6D-4C87-8B94-E287756421E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B9045-C7C5-4D7B-9772-2FBF0F7C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0C87B-E9A5-4F8E-B6FA-79A9BABB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CFEC-2FDA-4447-9A42-E4314433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2464-E86A-4C6C-8D65-C5AB33FF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7585-C72B-4BFF-A130-8931C94E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41155-BEE5-49F7-90F5-D6E7BD56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D752-AA6D-4C87-8B94-E287756421E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DD0B2-8206-46E1-BD2A-DBE5295C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278E7-85BB-4CBD-A318-1B751EC7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CFEC-2FDA-4447-9A42-E4314433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7AC8-2C93-4B38-AD7B-26A09B2B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CE336-AB4C-4E31-B6D0-2C5D691F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25FA5-E613-4BB1-BE3D-BFE43A86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D752-AA6D-4C87-8B94-E287756421E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E5338-36AA-4154-A9BC-D056CA41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8D61-E7C8-41BC-BFD9-29065E47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CFEC-2FDA-4447-9A42-E4314433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5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F81B-05B7-4DAB-9993-CC270A2B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61AD-C734-4006-A000-8A9C2E9BF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F01AB-F070-43CB-992C-165457B18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AA895-EDB9-4714-BF6C-0EB60123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D752-AA6D-4C87-8B94-E287756421E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E90C7-5595-4131-BC8B-A66BA647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B89F4-2080-4CB8-BF6E-CFBAD11E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CFEC-2FDA-4447-9A42-E4314433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13A4-53B3-4632-976F-14EB2F9F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CD903-B2E8-449E-B577-4AB9BE776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F8608-4ABB-41C6-820C-C89FBCEEB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6BC3E-AF04-413C-B2FB-4D563D5CB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4D650-1F46-42D5-979B-63485881B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58FEB-4F0B-4561-9B27-C8B08AEF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D752-AA6D-4C87-8B94-E287756421E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8316A-1B60-4A1E-B770-7D0BA7D8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A4C89-CFE2-4E0D-9525-693A6024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CFEC-2FDA-4447-9A42-E4314433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2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82B3-2112-406F-8D79-72CC405E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10973-F7BE-4DA9-9839-4BD5DB1E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D752-AA6D-4C87-8B94-E287756421E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4A667-7D93-4C7F-9DC6-153F4213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3A175-D03D-4447-BA8E-2CD203B9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CFEC-2FDA-4447-9A42-E4314433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0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E3FFB-E9F8-4AAF-87C8-4415BABE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D752-AA6D-4C87-8B94-E287756421E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5875F-4EFC-4534-9835-A5595BBE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1E1C7-7428-4CBE-8DC8-4CEB1AFF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CFEC-2FDA-4447-9A42-E4314433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A210-7A54-480A-B872-0D356AAF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A5B6-B86B-4F82-975F-36DB4763A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26F1A-5517-47F2-803E-63A8E1A13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ECAFA-0B2F-4955-9494-662FB1D1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D752-AA6D-4C87-8B94-E287756421E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D8322-991D-41F4-A45C-26881949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496A-77A5-4E37-8421-AE3258E9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CFEC-2FDA-4447-9A42-E4314433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1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A699-C3FA-42BE-ABB9-A37B7B9D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3A019-2D2C-4567-B249-B3FD7368A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9D631-A53D-4F39-8122-8FBDE8F85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40516-3AF1-43FE-BA08-1BCB685E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D752-AA6D-4C87-8B94-E287756421E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7DD10-E31C-46E6-B035-60DB85AF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2DF5E-8227-47B8-81A9-1E230D5F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CFEC-2FDA-4447-9A42-E4314433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7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0078D-5CD0-422A-9137-0952EFDD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8D7B7-8396-4D0B-8E33-AA967C3E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1C5E-E76E-4FDA-8B73-F9A26D24B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BD752-AA6D-4C87-8B94-E287756421E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3DF6E-D52E-42B6-AA49-CB3C3EECE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FB3A6-039A-45A8-AF78-84F62564C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BCFEC-2FDA-4447-9A42-E4314433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upa6018/viz/Heartdiseaseproject_16308539645150/Dashboard1?publish=y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1CB4-10A3-43B0-823F-BCE65E27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CB11-A087-40E8-BB06-C66A84B1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4017"/>
            <a:ext cx="10515600" cy="3562945"/>
          </a:xfrm>
        </p:spPr>
        <p:txBody>
          <a:bodyPr/>
          <a:lstStyle/>
          <a:p>
            <a:r>
              <a:rPr lang="en-US" dirty="0"/>
              <a:t>Submitted by- Upamanyu Mondal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17BB5-90CC-4ADD-A1B6-E8FFBECC6130}"/>
              </a:ext>
            </a:extLst>
          </p:cNvPr>
          <p:cNvSpPr txBox="1"/>
          <p:nvPr/>
        </p:nvSpPr>
        <p:spPr>
          <a:xfrm>
            <a:off x="1257300" y="1027906"/>
            <a:ext cx="10801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92F32"/>
                </a:solidFill>
                <a:effectLst/>
                <a:latin typeface="Gotham Rounded SSm A"/>
              </a:rPr>
              <a:t>Determine and examine factors that play a significant role in increasing the rate of heart attacks. Also, use the findings to create and predict a model 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2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D0CE93-AF96-4594-8A45-2CADCA76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2" y="2880556"/>
            <a:ext cx="4071900" cy="3407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22E459-C51B-4210-89C3-13F91B8AD90D}"/>
              </a:ext>
            </a:extLst>
          </p:cNvPr>
          <p:cNvSpPr txBox="1"/>
          <p:nvPr/>
        </p:nvSpPr>
        <p:spPr>
          <a:xfrm>
            <a:off x="4462272" y="463296"/>
            <a:ext cx="7290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OBS-  The healthy and unhealthy count is almost the same so not a good indicator. Though having ST-T wave abnormality (1) are more prone to heart disease.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EBE2E-7A3F-4683-BC7F-48DC8F97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3474720" cy="24383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5160FE-D28F-444F-8CA5-33168DD292FD}"/>
              </a:ext>
            </a:extLst>
          </p:cNvPr>
          <p:cNvSpPr txBox="1"/>
          <p:nvPr/>
        </p:nvSpPr>
        <p:spPr>
          <a:xfrm>
            <a:off x="4709160" y="3124200"/>
            <a:ext cx="704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OBS- patients having down-sloping (2) and flat (1) sloping are more prone to heart disease.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8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BB7A9F-E918-40FA-A4A0-31104D88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7" y="151942"/>
            <a:ext cx="5487166" cy="6554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237AF-1C14-40C9-B0BF-D013BBCAF3C8}"/>
              </a:ext>
            </a:extLst>
          </p:cNvPr>
          <p:cNvSpPr txBox="1"/>
          <p:nvPr/>
        </p:nvSpPr>
        <p:spPr>
          <a:xfrm>
            <a:off x="6096000" y="804672"/>
            <a:ext cx="571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ter"/>
              </a:rPr>
              <a:t>OBS- The p</a:t>
            </a:r>
            <a:r>
              <a:rPr lang="en-US" b="0" i="0" dirty="0">
                <a:effectLst/>
                <a:latin typeface="Inter"/>
              </a:rPr>
              <a:t>atients with fixed defect have a significantly higher incidence of heart disease. Reversable defects can be easily treated so  probability of it causing heart disease is less.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5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09396-409E-4C34-A9BC-2C42F14D0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730240" cy="3429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34382-ABD5-4BF3-A5D0-B0AA4B4874F5}"/>
              </a:ext>
            </a:extLst>
          </p:cNvPr>
          <p:cNvSpPr txBox="1"/>
          <p:nvPr/>
        </p:nvSpPr>
        <p:spPr>
          <a:xfrm>
            <a:off x="5974080" y="975360"/>
            <a:ext cx="57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count of patients with heart disease is more after 41 years.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4C0385-F0DE-44C7-9A8B-57D26D4C4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5" y="3535456"/>
            <a:ext cx="4892131" cy="3200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958285-7E22-4322-A5FB-594D59C0927D}"/>
              </a:ext>
            </a:extLst>
          </p:cNvPr>
          <p:cNvSpPr txBox="1"/>
          <p:nvPr/>
        </p:nvSpPr>
        <p:spPr>
          <a:xfrm>
            <a:off x="6449568" y="3535456"/>
            <a:ext cx="538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distribution of heart disease is more evident in females above the age of 40. In some males heart disease distribution is not very clear with age.</a:t>
            </a:r>
          </a:p>
        </p:txBody>
      </p:sp>
    </p:spTree>
    <p:extLst>
      <p:ext uri="{BB962C8B-B14F-4D97-AF65-F5344CB8AC3E}">
        <p14:creationId xmlns:p14="http://schemas.microsoft.com/office/powerpoint/2010/main" val="23086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B9FA2F-FCF9-4471-8207-F0E041C90360}"/>
              </a:ext>
            </a:extLst>
          </p:cNvPr>
          <p:cNvSpPr txBox="1"/>
          <p:nvPr/>
        </p:nvSpPr>
        <p:spPr>
          <a:xfrm>
            <a:off x="512064" y="316992"/>
            <a:ext cx="74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Can we detect heart attack based on anomalies in resting blood pressure of the patient?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28E09-B00C-423D-AAA5-3B0FB4EF73D4}"/>
              </a:ext>
            </a:extLst>
          </p:cNvPr>
          <p:cNvSpPr txBox="1"/>
          <p:nvPr/>
        </p:nvSpPr>
        <p:spPr>
          <a:xfrm>
            <a:off x="6096000" y="4123944"/>
            <a:ext cx="5839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 distribution in male and female do not give a clear indication. </a:t>
            </a:r>
          </a:p>
          <a:p>
            <a:r>
              <a:rPr lang="en-US" dirty="0"/>
              <a:t>But BP distribution with no blocked vessels(i.e. all 3 vessels colored with fluoroscopy) shows that a patient can have high BP but will not have heart disease. But patients all 3 blocked vessels ( </a:t>
            </a:r>
            <a:r>
              <a:rPr lang="en-US" dirty="0" err="1"/>
              <a:t>i.e</a:t>
            </a:r>
            <a:r>
              <a:rPr lang="en-US" dirty="0"/>
              <a:t> either 0 and 1 vessels colored by fluoroscopy) have higher risk of heart disease with BP greater than 120.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5FFEBB-325C-44E5-BF9E-C8C368A7A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" y="1075112"/>
            <a:ext cx="3705742" cy="2410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2C4C0F-55E7-4505-A862-5D891A30D2C1}"/>
              </a:ext>
            </a:extLst>
          </p:cNvPr>
          <p:cNvSpPr txBox="1"/>
          <p:nvPr/>
        </p:nvSpPr>
        <p:spPr>
          <a:xfrm>
            <a:off x="5295126" y="1432560"/>
            <a:ext cx="5129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Checking BP distribution alone does not give a clear idea as to how it is affecting heart disease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C12137-8593-42B7-8E77-B25358687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7" y="3611879"/>
            <a:ext cx="3560064" cy="26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9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AC7C-4CC8-4868-B387-C596AC62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Studying the composition of overall patients with respect to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5D30-8A0D-434D-B555-0E3E7FC5E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of categorical variables.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C9A35-0FEB-4F74-9C1E-C76D95B4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62" y="2401135"/>
            <a:ext cx="10343076" cy="367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BDA7C-CEE4-46E0-84DA-8FF9BE32B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42" y="2353056"/>
            <a:ext cx="433528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4EAFA8-6339-4EFB-8977-2A2B59684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174" y="146304"/>
            <a:ext cx="3905795" cy="6801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6F131-A530-4E4C-8442-7BCE09CC0F15}"/>
              </a:ext>
            </a:extLst>
          </p:cNvPr>
          <p:cNvSpPr txBox="1"/>
          <p:nvPr/>
        </p:nvSpPr>
        <p:spPr>
          <a:xfrm>
            <a:off x="200142" y="268224"/>
            <a:ext cx="5335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with respect to numeric variables </a:t>
            </a:r>
            <a:r>
              <a:rPr lang="en-US" dirty="0" err="1"/>
              <a:t>i.e</a:t>
            </a:r>
            <a:r>
              <a:rPr lang="en-US" dirty="0"/>
              <a:t> age, BP(</a:t>
            </a:r>
            <a:r>
              <a:rPr lang="en-US" dirty="0" err="1"/>
              <a:t>tresbps</a:t>
            </a:r>
            <a:r>
              <a:rPr lang="en-US" dirty="0"/>
              <a:t>), </a:t>
            </a:r>
            <a:r>
              <a:rPr lang="en-US" dirty="0" err="1"/>
              <a:t>chol</a:t>
            </a:r>
            <a:r>
              <a:rPr lang="en-US" dirty="0"/>
              <a:t>(cholesterol), max heart rate (</a:t>
            </a:r>
            <a:r>
              <a:rPr lang="en-US" dirty="0" err="1"/>
              <a:t>thalach</a:t>
            </a:r>
            <a:r>
              <a:rPr lang="en-US" dirty="0"/>
              <a:t>),</a:t>
            </a:r>
          </a:p>
          <a:p>
            <a:r>
              <a:rPr lang="en-US" dirty="0"/>
              <a:t>ST depression(</a:t>
            </a:r>
            <a:r>
              <a:rPr lang="en-US" dirty="0" err="1"/>
              <a:t>oldpeak</a:t>
            </a:r>
            <a:r>
              <a:rPr lang="en-US" dirty="0"/>
              <a:t>) with respect to gender</a:t>
            </a:r>
          </a:p>
        </p:txBody>
      </p:sp>
    </p:spTree>
    <p:extLst>
      <p:ext uri="{BB962C8B-B14F-4D97-AF65-F5344CB8AC3E}">
        <p14:creationId xmlns:p14="http://schemas.microsoft.com/office/powerpoint/2010/main" val="175055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9421-3947-4AAD-87A4-726473EA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97123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Project Task: Week 3</a:t>
            </a:r>
            <a:endParaRPr lang="en-US" b="0" i="0" dirty="0">
              <a:solidFill>
                <a:srgbClr val="4D575D"/>
              </a:solidFill>
              <a:effectLst/>
              <a:latin typeface="Gotham Rounded SSm A"/>
            </a:endParaRPr>
          </a:p>
          <a:p>
            <a:pPr algn="l"/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Performing EDA:</a:t>
            </a:r>
          </a:p>
          <a:p>
            <a:pPr algn="l">
              <a:buFont typeface="+mj-lt"/>
              <a:buAutoNum type="arabicPeriod" startAt="8"/>
            </a:pP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Describe the relationship between cholesterol levels and our target variable.</a:t>
            </a:r>
          </a:p>
          <a:p>
            <a:pPr algn="l">
              <a:buFont typeface="+mj-lt"/>
              <a:buAutoNum type="arabicPeriod" startAt="8"/>
            </a:pP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What can be concluded about the relationship between peak exercising and occurrence of heart attack?</a:t>
            </a:r>
          </a:p>
          <a:p>
            <a:pPr algn="l">
              <a:buFont typeface="+mj-lt"/>
              <a:buAutoNum type="arabicPeriod" startAt="8"/>
            </a:pP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Is thalassemia a major cause of CVD? How are the other factors determining the occurrence of CVD?</a:t>
            </a:r>
          </a:p>
          <a:p>
            <a:pPr algn="l">
              <a:buFont typeface="+mj-lt"/>
              <a:buAutoNum type="arabicPeriod" startAt="8"/>
            </a:pP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Use a pair plot to understand the relationship between all the given variables.</a:t>
            </a:r>
          </a:p>
          <a:p>
            <a:pPr algn="l">
              <a:buFont typeface="+mj-lt"/>
              <a:buAutoNum type="arabicPeriod" startAt="8"/>
            </a:pP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Perform logistic regression, predict the outcome for test data, and validate the results by using the confusion matrix.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0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8AB67-9B55-4996-855E-1E2D2C811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76" y="286384"/>
            <a:ext cx="3639343" cy="5489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41A19E-1B1E-4AF0-AC2E-740A84D7E009}"/>
              </a:ext>
            </a:extLst>
          </p:cNvPr>
          <p:cNvSpPr txBox="1"/>
          <p:nvPr/>
        </p:nvSpPr>
        <p:spPr>
          <a:xfrm>
            <a:off x="4434840" y="792480"/>
            <a:ext cx="679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taking cholesterol value alone is not showing any good distribution.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85645-8362-4607-A175-D157C2918AAC}"/>
              </a:ext>
            </a:extLst>
          </p:cNvPr>
          <p:cNvSpPr txBox="1"/>
          <p:nvPr/>
        </p:nvSpPr>
        <p:spPr>
          <a:xfrm>
            <a:off x="4754880" y="3429000"/>
            <a:ext cx="647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cholesterol distribution with no blocked vessels(i.e. all 3 vessels colored with fluoroscopy) shows that a patient can have high cholesterol but will not have heart disease. But patients with 2 or 3 blocked vessels ( </a:t>
            </a:r>
            <a:r>
              <a:rPr lang="en-US" dirty="0" err="1"/>
              <a:t>i.e</a:t>
            </a:r>
            <a:r>
              <a:rPr lang="en-US" dirty="0"/>
              <a:t> either 0 and 1 vessels colored by fluoroscopy) have higher risk of heart disease with high cholesterol.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94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B3F952-B752-4D50-8F7A-6EBCDEBBA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94" y="441524"/>
            <a:ext cx="4772691" cy="6249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FD6B37-656E-4ACB-A700-4F5CC8F6C05A}"/>
              </a:ext>
            </a:extLst>
          </p:cNvPr>
          <p:cNvSpPr txBox="1"/>
          <p:nvPr/>
        </p:nvSpPr>
        <p:spPr>
          <a:xfrm>
            <a:off x="5913120" y="94488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observation is similar to BP and Cholesterol. The distribution with more number of blocked vessels i.e. less vessels colored by fluoroscopy shows person with old peak values greater than 1 is in risk of developing heart disease </a:t>
            </a:r>
          </a:p>
        </p:txBody>
      </p:sp>
    </p:spTree>
    <p:extLst>
      <p:ext uri="{BB962C8B-B14F-4D97-AF65-F5344CB8AC3E}">
        <p14:creationId xmlns:p14="http://schemas.microsoft.com/office/powerpoint/2010/main" val="412951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4EEB2-0A99-4068-A321-F7A5EB3C8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" y="365124"/>
            <a:ext cx="4267200" cy="44202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EA463-7CC2-45B6-B15D-E54BF20E420F}"/>
              </a:ext>
            </a:extLst>
          </p:cNvPr>
          <p:cNvSpPr txBox="1"/>
          <p:nvPr/>
        </p:nvSpPr>
        <p:spPr>
          <a:xfrm>
            <a:off x="5196840" y="990600"/>
            <a:ext cx="672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saw before, the reverse defect thalassemia cases have higher chances of heart disease. We will talk about how other factors are affecting once we go into correlation</a:t>
            </a:r>
          </a:p>
        </p:txBody>
      </p:sp>
    </p:spTree>
    <p:extLst>
      <p:ext uri="{BB962C8B-B14F-4D97-AF65-F5344CB8AC3E}">
        <p14:creationId xmlns:p14="http://schemas.microsoft.com/office/powerpoint/2010/main" val="208275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CC7D2-6F68-47E8-95DC-AE92DD31C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71600"/>
            <a:ext cx="9144000" cy="3886200"/>
          </a:xfrm>
        </p:spPr>
        <p:txBody>
          <a:bodyPr/>
          <a:lstStyle/>
          <a:p>
            <a:pPr algn="l"/>
            <a:r>
              <a:rPr lang="en-US" b="1" i="0">
                <a:solidFill>
                  <a:srgbClr val="4D575D"/>
                </a:solidFill>
                <a:effectLst/>
                <a:latin typeface="Gotham Rounded SSm A"/>
              </a:rPr>
              <a:t>Project Task: Week 1</a:t>
            </a:r>
            <a:endParaRPr lang="en-US" b="0" i="0">
              <a:solidFill>
                <a:srgbClr val="4D575D"/>
              </a:solidFill>
              <a:effectLst/>
              <a:latin typeface="Gotham Rounded SSm A"/>
            </a:endParaRPr>
          </a:p>
          <a:p>
            <a:pPr algn="l"/>
            <a:r>
              <a:rPr lang="en-US" b="0" i="0">
                <a:solidFill>
                  <a:srgbClr val="4D575D"/>
                </a:solidFill>
                <a:effectLst/>
                <a:latin typeface="Gotham Rounded SSm A"/>
              </a:rPr>
              <a:t>Importing, Understanding, and Inspecting Data: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4D575D"/>
                </a:solidFill>
                <a:effectLst/>
                <a:latin typeface="Gotham Rounded SSm A"/>
              </a:rPr>
              <a:t>Perform preliminary data inspection and report the findings as the structure of the data, missing values, duplicates, etc.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4D575D"/>
                </a:solidFill>
                <a:effectLst/>
                <a:latin typeface="Gotham Rounded SSm A"/>
              </a:rPr>
              <a:t>Based on the findings from the previous question remove duplicates (if any) and treat missing values using an appropriate strategy.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4D575D"/>
                </a:solidFill>
                <a:effectLst/>
                <a:latin typeface="Gotham Rounded SSm A"/>
              </a:rPr>
              <a:t>Get a preliminary statistical summary of the data. Explore the measures of central tendencies and the spread of the data overall.</a:t>
            </a:r>
          </a:p>
        </p:txBody>
      </p:sp>
    </p:spTree>
    <p:extLst>
      <p:ext uri="{BB962C8B-B14F-4D97-AF65-F5344CB8AC3E}">
        <p14:creationId xmlns:p14="http://schemas.microsoft.com/office/powerpoint/2010/main" val="2575168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7B1E-63A4-4D03-AF11-D597F1C7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D7003-2A09-422D-9109-0B953EED2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34744" cy="382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3D401B-5865-4689-B74E-B490726153BE}"/>
              </a:ext>
            </a:extLst>
          </p:cNvPr>
          <p:cNvSpPr txBox="1"/>
          <p:nvPr/>
        </p:nvSpPr>
        <p:spPr>
          <a:xfrm>
            <a:off x="6858000" y="1690688"/>
            <a:ext cx="4739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outliers are seen for </a:t>
            </a:r>
            <a:r>
              <a:rPr lang="en-US" dirty="0" err="1"/>
              <a:t>trestbps</a:t>
            </a:r>
            <a:r>
              <a:rPr lang="en-US" dirty="0"/>
              <a:t>, cholesterol, </a:t>
            </a:r>
            <a:r>
              <a:rPr lang="en-US" dirty="0" err="1"/>
              <a:t>oldpeak</a:t>
            </a:r>
            <a:r>
              <a:rPr lang="en-US" dirty="0"/>
              <a:t>… Since removing this value will not be a good idea, as these higher values do have links with heart diseases according to literature. So we can scale the values and check for any difference in the </a:t>
            </a:r>
            <a:r>
              <a:rPr lang="en-US" dirty="0" err="1"/>
              <a:t>pairplot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65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0997E5-2F3C-4DAB-980D-1255E375A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675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A0E4D-4B8E-467D-AE2C-C7246473AA3A}"/>
              </a:ext>
            </a:extLst>
          </p:cNvPr>
          <p:cNvSpPr txBox="1"/>
          <p:nvPr/>
        </p:nvSpPr>
        <p:spPr>
          <a:xfrm>
            <a:off x="7101840" y="777240"/>
            <a:ext cx="460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pair-plot now shows the link of the numeric variables with heart disease. We will find it in details of the degree of correlation with a heat map</a:t>
            </a:r>
          </a:p>
        </p:txBody>
      </p:sp>
    </p:spTree>
    <p:extLst>
      <p:ext uri="{BB962C8B-B14F-4D97-AF65-F5344CB8AC3E}">
        <p14:creationId xmlns:p14="http://schemas.microsoft.com/office/powerpoint/2010/main" val="1511071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F285E-F420-4953-A03C-63E3FA99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5" y="130102"/>
            <a:ext cx="5191850" cy="5591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DAB938-E741-45B0-87A5-4CE996CC7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18" y="130102"/>
            <a:ext cx="2896004" cy="3420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B402FB-2C4B-4BCC-864F-220723D1DB5E}"/>
              </a:ext>
            </a:extLst>
          </p:cNvPr>
          <p:cNvSpPr txBox="1"/>
          <p:nvPr/>
        </p:nvSpPr>
        <p:spPr>
          <a:xfrm>
            <a:off x="8580322" y="1127760"/>
            <a:ext cx="2819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OBS-The maximum correlation of heart disease is with thalassemia fixed defect, heart vessels blockage(or no vessel colored by fluoroscopy and maximum heart rate achieved(</a:t>
            </a:r>
            <a:r>
              <a:rPr lang="en-US" dirty="0" err="1"/>
              <a:t>thalach</a:t>
            </a:r>
            <a:r>
              <a:rPr lang="en-US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45A54E-42AE-4EE0-8880-31FD287C5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17" y="5894975"/>
            <a:ext cx="193384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66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0268FF-3A87-4D14-92FA-BD62569D4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2" y="228153"/>
            <a:ext cx="5772956" cy="3200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8FF261-5004-496C-94B1-9BF13FC14E43}"/>
              </a:ext>
            </a:extLst>
          </p:cNvPr>
          <p:cNvSpPr txBox="1"/>
          <p:nvPr/>
        </p:nvSpPr>
        <p:spPr>
          <a:xfrm>
            <a:off x="6705600" y="579120"/>
            <a:ext cx="469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set was divided into train and test data set and logistic regression was perform</a:t>
            </a:r>
          </a:p>
        </p:txBody>
      </p:sp>
    </p:spTree>
    <p:extLst>
      <p:ext uri="{BB962C8B-B14F-4D97-AF65-F5344CB8AC3E}">
        <p14:creationId xmlns:p14="http://schemas.microsoft.com/office/powerpoint/2010/main" val="680659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34F8D-FEEA-4CF2-9865-C6608659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143435"/>
            <a:ext cx="5134692" cy="4829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57AED-B9EE-42F6-97A7-B065B0B0817B}"/>
              </a:ext>
            </a:extLst>
          </p:cNvPr>
          <p:cNvSpPr txBox="1"/>
          <p:nvPr/>
        </p:nvSpPr>
        <p:spPr>
          <a:xfrm>
            <a:off x="6096000" y="746760"/>
            <a:ext cx="5806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Inter"/>
              </a:rPr>
              <a:t>30 times</a:t>
            </a:r>
            <a:r>
              <a:rPr lang="en-US" b="0" i="0" dirty="0">
                <a:effectLst/>
                <a:latin typeface="Inter"/>
              </a:rPr>
              <a:t>– model predicted positive class correctly to be a positive class</a:t>
            </a:r>
          </a:p>
          <a:p>
            <a:r>
              <a:rPr lang="en-US" b="0" i="0" dirty="0">
                <a:effectLst/>
                <a:latin typeface="Inter"/>
              </a:rPr>
              <a:t>13 times – model predicted negative class correctly to be the negative class</a:t>
            </a:r>
          </a:p>
          <a:p>
            <a:pPr algn="l"/>
            <a:r>
              <a:rPr lang="en-US" i="0" dirty="0">
                <a:effectLst/>
                <a:latin typeface="Inter"/>
              </a:rPr>
              <a:t>5 times</a:t>
            </a:r>
            <a:r>
              <a:rPr lang="en-US" b="0" i="0" dirty="0">
                <a:effectLst/>
                <a:latin typeface="Inter"/>
              </a:rPr>
              <a:t>– model predicted negative class incorrectly to be a positive class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41 times – model predicted positive class incorrectly to be the negative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31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54067-AC70-4F93-90E9-D1A4B8BF6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0" y="657125"/>
            <a:ext cx="4676020" cy="3030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3C0C6-22F7-49C0-9DB2-072ACF3E5216}"/>
              </a:ext>
            </a:extLst>
          </p:cNvPr>
          <p:cNvSpPr txBox="1"/>
          <p:nvPr/>
        </p:nvSpPr>
        <p:spPr>
          <a:xfrm>
            <a:off x="6598920" y="1127760"/>
            <a:ext cx="4251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has a accuracy of 86 percent to predict no heart disease and 76 percent to predict a heart disease</a:t>
            </a:r>
          </a:p>
          <a:p>
            <a:endParaRPr lang="en-US" dirty="0"/>
          </a:p>
          <a:p>
            <a:r>
              <a:rPr lang="en-US" dirty="0"/>
              <a:t>The recall value is higher for predicting heart disease  as 41 cases were missed out by the model (</a:t>
            </a:r>
            <a:r>
              <a:rPr lang="en-US" dirty="0" err="1"/>
              <a:t>i.e</a:t>
            </a:r>
            <a:r>
              <a:rPr lang="en-US" dirty="0"/>
              <a:t> False Negative)</a:t>
            </a:r>
          </a:p>
        </p:txBody>
      </p:sp>
    </p:spTree>
    <p:extLst>
      <p:ext uri="{BB962C8B-B14F-4D97-AF65-F5344CB8AC3E}">
        <p14:creationId xmlns:p14="http://schemas.microsoft.com/office/powerpoint/2010/main" val="2290723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CB27-0F79-4A52-AE2D-D6D01BC9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CCE3-0173-4D29-8A13-B2FA57C18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https://public.tableau.com/app/profile/upa6018/viz/Heartdiseaseproject_16308539645150/Dashboard1?publish=yes</a:t>
            </a:r>
            <a:endParaRPr lang="en-US" dirty="0"/>
          </a:p>
          <a:p>
            <a:r>
              <a:rPr lang="en-US" dirty="0"/>
              <a:t>The dashboard is made with the variables having maximum correlation of heart disease thalassemia, heart vessels blockage(fluoroscopy) and maximum heart rate achieved(</a:t>
            </a:r>
            <a:r>
              <a:rPr lang="en-US" dirty="0" err="1"/>
              <a:t>thalach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6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9E10-876A-40A3-9225-B32ECCEC3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38545"/>
            <a:ext cx="11132127" cy="6038418"/>
          </a:xfrm>
        </p:spPr>
        <p:txBody>
          <a:bodyPr/>
          <a:lstStyle/>
          <a:p>
            <a:r>
              <a:rPr lang="en-US" dirty="0"/>
              <a:t>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6F8A6-4456-452E-9FC3-60D69D0D6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138545"/>
            <a:ext cx="4286444" cy="3314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093E5C-C5DC-414F-BBD0-64C16F8A609A}"/>
              </a:ext>
            </a:extLst>
          </p:cNvPr>
          <p:cNvSpPr txBox="1"/>
          <p:nvPr/>
        </p:nvSpPr>
        <p:spPr>
          <a:xfrm>
            <a:off x="4677508" y="334108"/>
            <a:ext cx="636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file has 303 rows, with all having numeric values i.e. in integer or float format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25F45-C822-4EA9-A326-4E2D71682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508" y="1796004"/>
            <a:ext cx="4810796" cy="3019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07F65C-CAC0-47E5-A9DD-8C0495E51D13}"/>
              </a:ext>
            </a:extLst>
          </p:cNvPr>
          <p:cNvSpPr txBox="1"/>
          <p:nvPr/>
        </p:nvSpPr>
        <p:spPr>
          <a:xfrm>
            <a:off x="1160585" y="5064369"/>
            <a:ext cx="74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null values were seen…a duplicate value was present which was removed</a:t>
            </a:r>
          </a:p>
        </p:txBody>
      </p:sp>
    </p:spTree>
    <p:extLst>
      <p:ext uri="{BB962C8B-B14F-4D97-AF65-F5344CB8AC3E}">
        <p14:creationId xmlns:p14="http://schemas.microsoft.com/office/powerpoint/2010/main" val="146304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35A0F-90E9-4BA9-ADC3-CA7D14B3E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734" y="407165"/>
            <a:ext cx="8106906" cy="21624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9A3AE8-DCD6-4035-9CA6-AF92C5A2D613}"/>
              </a:ext>
            </a:extLst>
          </p:cNvPr>
          <p:cNvSpPr txBox="1"/>
          <p:nvPr/>
        </p:nvSpPr>
        <p:spPr>
          <a:xfrm>
            <a:off x="875734" y="2919046"/>
            <a:ext cx="9956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statistical summary of the data. The mean values &lt;1 in case of some values of the data is mainly because those values are in binary </a:t>
            </a:r>
            <a:r>
              <a:rPr lang="en-US" dirty="0" err="1"/>
              <a:t>i.e</a:t>
            </a:r>
            <a:r>
              <a:rPr lang="en-US" dirty="0"/>
              <a:t> 1 and 0</a:t>
            </a:r>
          </a:p>
        </p:txBody>
      </p:sp>
    </p:spTree>
    <p:extLst>
      <p:ext uri="{BB962C8B-B14F-4D97-AF65-F5344CB8AC3E}">
        <p14:creationId xmlns:p14="http://schemas.microsoft.com/office/powerpoint/2010/main" val="219452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1A31-7930-4090-A8C2-F41B857E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08" y="1253331"/>
            <a:ext cx="10515600" cy="4351338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Project Task: Week 2</a:t>
            </a:r>
            <a:endParaRPr lang="en-US" b="0" i="0" dirty="0">
              <a:solidFill>
                <a:srgbClr val="4D575D"/>
              </a:solidFill>
              <a:effectLst/>
              <a:latin typeface="Gotham Rounded SSm A"/>
            </a:endParaRPr>
          </a:p>
          <a:p>
            <a:pPr algn="l"/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Performing EDA:</a:t>
            </a:r>
          </a:p>
          <a:p>
            <a:pPr algn="l">
              <a:buFont typeface="+mj-lt"/>
              <a:buAutoNum type="arabicPeriod" startAt="4"/>
            </a:pP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Identify the data variables which might be categorical in nature. Describe and explore these variables using appropriate tools e.g., count plot. </a:t>
            </a:r>
          </a:p>
          <a:p>
            <a:pPr algn="l">
              <a:buFont typeface="+mj-lt"/>
              <a:buAutoNum type="arabicPeriod" startAt="4"/>
            </a:pP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Study the occurrence of CVD across different ages.</a:t>
            </a:r>
          </a:p>
          <a:p>
            <a:pPr algn="l">
              <a:buFont typeface="+mj-lt"/>
              <a:buAutoNum type="arabicPeriod" startAt="4"/>
            </a:pP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Can we detect heart attack based on anomalies in resting blood pressure of the patient?</a:t>
            </a:r>
          </a:p>
          <a:p>
            <a:pPr algn="l">
              <a:buFont typeface="+mj-lt"/>
              <a:buAutoNum type="arabicPeriod" startAt="4"/>
            </a:pP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Study the composition of overall patients w.r.t . gender.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9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AD297-E2D6-4779-BBB7-7B2652FFD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038" y="509954"/>
            <a:ext cx="2740054" cy="24001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0596F-245D-4B00-954C-2375C0CFF7A6}"/>
              </a:ext>
            </a:extLst>
          </p:cNvPr>
          <p:cNvSpPr txBox="1"/>
          <p:nvPr/>
        </p:nvSpPr>
        <p:spPr>
          <a:xfrm>
            <a:off x="3815862" y="668215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categorical values are </a:t>
            </a:r>
          </a:p>
          <a:p>
            <a:r>
              <a:rPr lang="en-US" dirty="0"/>
              <a:t>sex	</a:t>
            </a:r>
          </a:p>
          <a:p>
            <a:r>
              <a:rPr lang="en-US" dirty="0"/>
              <a:t>Chest pain type (cp)</a:t>
            </a:r>
          </a:p>
          <a:p>
            <a:r>
              <a:rPr lang="en-US" dirty="0" err="1"/>
              <a:t>fasting_blood_sugar</a:t>
            </a:r>
            <a:r>
              <a:rPr lang="en-US" dirty="0"/>
              <a:t> (</a:t>
            </a:r>
            <a:r>
              <a:rPr lang="en-US" dirty="0" err="1"/>
              <a:t>fbs</a:t>
            </a:r>
            <a:r>
              <a:rPr lang="en-US" dirty="0"/>
              <a:t>)	</a:t>
            </a:r>
          </a:p>
          <a:p>
            <a:r>
              <a:rPr lang="en-US" dirty="0" err="1"/>
              <a:t>resting_electrocardiographic</a:t>
            </a:r>
            <a:r>
              <a:rPr lang="en-US" dirty="0"/>
              <a:t>	(</a:t>
            </a:r>
            <a:r>
              <a:rPr lang="en-US" dirty="0" err="1"/>
              <a:t>restecg</a:t>
            </a:r>
            <a:r>
              <a:rPr lang="en-US" dirty="0"/>
              <a:t>)</a:t>
            </a:r>
          </a:p>
          <a:p>
            <a:r>
              <a:rPr lang="en-US" dirty="0" err="1"/>
              <a:t>exercise_induced_angina</a:t>
            </a:r>
            <a:r>
              <a:rPr lang="en-US" dirty="0"/>
              <a:t> (</a:t>
            </a:r>
            <a:r>
              <a:rPr lang="en-US" dirty="0" err="1"/>
              <a:t>exang</a:t>
            </a:r>
            <a:r>
              <a:rPr lang="en-US" dirty="0"/>
              <a:t>)</a:t>
            </a:r>
          </a:p>
          <a:p>
            <a:r>
              <a:rPr lang="en-US" dirty="0" err="1"/>
              <a:t>slope_peak_exercise_ST</a:t>
            </a:r>
            <a:r>
              <a:rPr lang="en-US" dirty="0"/>
              <a:t> (slope)</a:t>
            </a:r>
          </a:p>
          <a:p>
            <a:r>
              <a:rPr lang="en-US" dirty="0"/>
              <a:t>Number of major vessels colored by fluoroscopy(ca)	</a:t>
            </a:r>
          </a:p>
          <a:p>
            <a:r>
              <a:rPr lang="en-US" dirty="0" err="1"/>
              <a:t>Thal</a:t>
            </a:r>
            <a:r>
              <a:rPr lang="en-US" dirty="0"/>
              <a:t> (thalassemia)	</a:t>
            </a:r>
          </a:p>
          <a:p>
            <a:r>
              <a:rPr lang="en-US" dirty="0"/>
              <a:t>target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5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20F1AB-0517-480E-AD8D-F8460744A8B2}"/>
              </a:ext>
            </a:extLst>
          </p:cNvPr>
          <p:cNvSpPr txBox="1"/>
          <p:nvPr/>
        </p:nvSpPr>
        <p:spPr>
          <a:xfrm>
            <a:off x="5416062" y="562708"/>
            <a:ext cx="585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Removing number of major vessels more than 3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Removing thalassemia values with zero;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40B083-C1FF-49AE-B106-55AF1CAD7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2" y="214319"/>
            <a:ext cx="4248743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2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8A6662-A12C-4363-9D71-FC9D6ED4E1FA}"/>
              </a:ext>
            </a:extLst>
          </p:cNvPr>
          <p:cNvSpPr txBox="1"/>
          <p:nvPr/>
        </p:nvSpPr>
        <p:spPr>
          <a:xfrm>
            <a:off x="4696691" y="235527"/>
            <a:ext cx="7038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OBS-  The number of male population with no heart disease is greater than female, the population of patients with heart disease is slightly higher for male.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F888D-03D8-43B9-A7CD-A7DFC7080651}"/>
              </a:ext>
            </a:extLst>
          </p:cNvPr>
          <p:cNvSpPr txBox="1"/>
          <p:nvPr/>
        </p:nvSpPr>
        <p:spPr>
          <a:xfrm>
            <a:off x="5173606" y="3446586"/>
            <a:ext cx="658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OBS- The distribution is almost the same for patients with heart disease and patients without any heart disease. Therefore it is not a vey good indicator for heart disease. These days HBA1c values are more preferred to check for diabetic condition in heart disease.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61C82B-A62E-4FE0-A0AD-30095A061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8" y="1"/>
            <a:ext cx="4306632" cy="30245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E0CA75-6BAE-43AD-8692-A0FEDE1AE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8" y="3235570"/>
            <a:ext cx="3847706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0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A4E4BE-2F97-464C-A83E-22B3B0AC0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47309" cy="268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2782FF-282F-4A49-86C6-5537AB068F47}"/>
              </a:ext>
            </a:extLst>
          </p:cNvPr>
          <p:cNvSpPr txBox="1"/>
          <p:nvPr/>
        </p:nvSpPr>
        <p:spPr>
          <a:xfrm>
            <a:off x="4767072" y="414528"/>
            <a:ext cx="715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OBS- Persons with no chest pain are less prone to CVD, whereas type 2 or atypical angina has chance of CVD followed by type 1 or typical angina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FDB31-8E18-4698-BE3E-D0475A1A491B}"/>
              </a:ext>
            </a:extLst>
          </p:cNvPr>
          <p:cNvSpPr txBox="1"/>
          <p:nvPr/>
        </p:nvSpPr>
        <p:spPr>
          <a:xfrm>
            <a:off x="4949952" y="2913888"/>
            <a:ext cx="641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OBS- Person with no major vessel colored are very much prone to CVD as it shows atherosclerosis or blockage in all the vessels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10B3AE-1167-4C62-853F-D9B2CF132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7" y="2913888"/>
            <a:ext cx="3971822" cy="361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7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1270</Words>
  <Application>Microsoft Office PowerPoint</Application>
  <PresentationFormat>Widescreen</PresentationFormat>
  <Paragraphs>75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Gotham Rounded SSm A</vt:lpstr>
      <vt:lpstr>Inter</vt:lpstr>
      <vt:lpstr>Office Theme</vt:lpstr>
      <vt:lpstr>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Studying the composition of overall patients with respect to gender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Tableau Dashboard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</dc:title>
  <dc:creator>upamanyu mondal</dc:creator>
  <cp:lastModifiedBy>upamanyu mondal</cp:lastModifiedBy>
  <cp:revision>6</cp:revision>
  <dcterms:created xsi:type="dcterms:W3CDTF">2021-09-04T15:16:28Z</dcterms:created>
  <dcterms:modified xsi:type="dcterms:W3CDTF">2021-10-13T14:11:50Z</dcterms:modified>
</cp:coreProperties>
</file>