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9" r:id="rId3"/>
    <p:sldId id="273" r:id="rId4"/>
    <p:sldId id="262" r:id="rId5"/>
    <p:sldId id="260" r:id="rId6"/>
    <p:sldId id="263" r:id="rId7"/>
    <p:sldId id="274" r:id="rId8"/>
    <p:sldId id="275" r:id="rId9"/>
    <p:sldId id="264" r:id="rId10"/>
    <p:sldId id="270" r:id="rId11"/>
  </p:sldIdLst>
  <p:sldSz cx="18288000" cy="10287000"/>
  <p:notesSz cx="6858000" cy="9144000"/>
  <p:embeddedFontLst>
    <p:embeddedFont>
      <p:font typeface="Archivo Black" panose="020B0604020202020204" charset="0"/>
      <p:regular r:id="rId13"/>
    </p:embeddedFont>
    <p:embeddedFont>
      <p:font typeface="Montserrat"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7" d="100"/>
          <a:sy n="57" d="100"/>
        </p:scale>
        <p:origin x="562" y="13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9146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6939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18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0000"/>
        </a:solidFill>
        <a:effectLst/>
      </p:bgPr>
    </p:bg>
    <p:spTree>
      <p:nvGrpSpPr>
        <p:cNvPr id="1" name="Shape 83"/>
        <p:cNvGrpSpPr/>
        <p:nvPr/>
      </p:nvGrpSpPr>
      <p:grpSpPr>
        <a:xfrm>
          <a:off x="0" y="0"/>
          <a:ext cx="0" cy="0"/>
          <a:chOff x="0" y="0"/>
          <a:chExt cx="0" cy="0"/>
        </a:xfrm>
      </p:grpSpPr>
      <p:grpSp>
        <p:nvGrpSpPr>
          <p:cNvPr id="84" name="Google Shape;84;p13"/>
          <p:cNvGrpSpPr/>
          <p:nvPr/>
        </p:nvGrpSpPr>
        <p:grpSpPr>
          <a:xfrm>
            <a:off x="2426151" y="1997860"/>
            <a:ext cx="13435698" cy="6921803"/>
            <a:chOff x="0" y="0"/>
            <a:chExt cx="3062435" cy="1577706"/>
          </a:xfrm>
        </p:grpSpPr>
        <p:sp>
          <p:nvSpPr>
            <p:cNvPr id="85" name="Google Shape;85;p13"/>
            <p:cNvSpPr/>
            <p:nvPr/>
          </p:nvSpPr>
          <p:spPr>
            <a:xfrm>
              <a:off x="0" y="0"/>
              <a:ext cx="3062435" cy="1577706"/>
            </a:xfrm>
            <a:custGeom>
              <a:avLst/>
              <a:gdLst/>
              <a:ahLst/>
              <a:cxnLst/>
              <a:rect l="l" t="t" r="r" b="b"/>
              <a:pathLst>
                <a:path w="3062435" h="1577706" extrusionOk="0">
                  <a:moveTo>
                    <a:pt x="29387" y="0"/>
                  </a:moveTo>
                  <a:lnTo>
                    <a:pt x="3033048" y="0"/>
                  </a:lnTo>
                  <a:cubicBezTo>
                    <a:pt x="3040842" y="0"/>
                    <a:pt x="3048317" y="3096"/>
                    <a:pt x="3053828" y="8607"/>
                  </a:cubicBezTo>
                  <a:cubicBezTo>
                    <a:pt x="3059339" y="14118"/>
                    <a:pt x="3062435" y="21593"/>
                    <a:pt x="3062435" y="29387"/>
                  </a:cubicBezTo>
                  <a:lnTo>
                    <a:pt x="3062435" y="1548318"/>
                  </a:lnTo>
                  <a:cubicBezTo>
                    <a:pt x="3062435" y="1556112"/>
                    <a:pt x="3059339" y="1563587"/>
                    <a:pt x="3053828" y="1569098"/>
                  </a:cubicBezTo>
                  <a:cubicBezTo>
                    <a:pt x="3048317" y="1574609"/>
                    <a:pt x="3040842" y="1577706"/>
                    <a:pt x="3033048" y="1577706"/>
                  </a:cubicBezTo>
                  <a:lnTo>
                    <a:pt x="29387" y="1577706"/>
                  </a:lnTo>
                  <a:cubicBezTo>
                    <a:pt x="21593" y="1577706"/>
                    <a:pt x="14118" y="1574609"/>
                    <a:pt x="8607" y="1569098"/>
                  </a:cubicBezTo>
                  <a:cubicBezTo>
                    <a:pt x="3096" y="1563587"/>
                    <a:pt x="0" y="1556112"/>
                    <a:pt x="0" y="1548318"/>
                  </a:cubicBezTo>
                  <a:lnTo>
                    <a:pt x="0" y="29387"/>
                  </a:lnTo>
                  <a:cubicBezTo>
                    <a:pt x="0" y="21593"/>
                    <a:pt x="3096" y="14118"/>
                    <a:pt x="8607" y="8607"/>
                  </a:cubicBezTo>
                  <a:cubicBezTo>
                    <a:pt x="14118" y="3096"/>
                    <a:pt x="21593" y="0"/>
                    <a:pt x="29387" y="0"/>
                  </a:cubicBezTo>
                  <a:close/>
                </a:path>
              </a:pathLst>
            </a:custGeom>
            <a:solidFill>
              <a:srgbClr val="000000">
                <a:alpha val="0"/>
              </a:srgbClr>
            </a:solidFill>
            <a:ln w="95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p:nvPr/>
          </p:nvSpPr>
          <p:spPr>
            <a:xfrm>
              <a:off x="0" y="19050"/>
              <a:ext cx="3062435" cy="1558656"/>
            </a:xfrm>
            <a:prstGeom prst="rect">
              <a:avLst/>
            </a:prstGeom>
            <a:noFill/>
            <a:ln>
              <a:noFill/>
            </a:ln>
          </p:spPr>
          <p:txBody>
            <a:bodyPr spcFirstLastPara="1" wrap="square" lIns="50800" tIns="50800" rIns="50800" bIns="50800" anchor="ctr" anchorCtr="0">
              <a:noAutofit/>
            </a:bodyPr>
            <a:lstStyle/>
            <a:p>
              <a:pPr marL="0" marR="0" lvl="0" indent="0" algn="ctr" rtl="0">
                <a:lnSpc>
                  <a:spcPct val="13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 name="Google Shape;87;p13"/>
          <p:cNvGrpSpPr/>
          <p:nvPr/>
        </p:nvGrpSpPr>
        <p:grpSpPr>
          <a:xfrm>
            <a:off x="2815999" y="2377195"/>
            <a:ext cx="12656003" cy="6163134"/>
            <a:chOff x="0" y="0"/>
            <a:chExt cx="3333268" cy="1623212"/>
          </a:xfrm>
        </p:grpSpPr>
        <p:sp>
          <p:nvSpPr>
            <p:cNvPr id="88" name="Google Shape;88;p13"/>
            <p:cNvSpPr/>
            <p:nvPr/>
          </p:nvSpPr>
          <p:spPr>
            <a:xfrm>
              <a:off x="0" y="0"/>
              <a:ext cx="3333268" cy="1623212"/>
            </a:xfrm>
            <a:custGeom>
              <a:avLst/>
              <a:gdLst/>
              <a:ahLst/>
              <a:cxnLst/>
              <a:rect l="l" t="t" r="r" b="b"/>
              <a:pathLst>
                <a:path w="3333268" h="1623212" extrusionOk="0">
                  <a:moveTo>
                    <a:pt x="31198" y="0"/>
                  </a:moveTo>
                  <a:lnTo>
                    <a:pt x="3302071" y="0"/>
                  </a:lnTo>
                  <a:cubicBezTo>
                    <a:pt x="3310345" y="0"/>
                    <a:pt x="3318280" y="3287"/>
                    <a:pt x="3324131" y="9138"/>
                  </a:cubicBezTo>
                  <a:cubicBezTo>
                    <a:pt x="3329981" y="14988"/>
                    <a:pt x="3333268" y="22924"/>
                    <a:pt x="3333268" y="31198"/>
                  </a:cubicBezTo>
                  <a:lnTo>
                    <a:pt x="3333268" y="1592014"/>
                  </a:lnTo>
                  <a:cubicBezTo>
                    <a:pt x="3333268" y="1600289"/>
                    <a:pt x="3329981" y="1608224"/>
                    <a:pt x="3324131" y="1614075"/>
                  </a:cubicBezTo>
                  <a:cubicBezTo>
                    <a:pt x="3318280" y="1619925"/>
                    <a:pt x="3310345" y="1623212"/>
                    <a:pt x="3302071" y="1623212"/>
                  </a:cubicBezTo>
                  <a:lnTo>
                    <a:pt x="31198" y="1623212"/>
                  </a:lnTo>
                  <a:cubicBezTo>
                    <a:pt x="22924" y="1623212"/>
                    <a:pt x="14988" y="1619925"/>
                    <a:pt x="9138" y="1614075"/>
                  </a:cubicBezTo>
                  <a:cubicBezTo>
                    <a:pt x="3287" y="1608224"/>
                    <a:pt x="0" y="1600289"/>
                    <a:pt x="0" y="1592014"/>
                  </a:cubicBezTo>
                  <a:lnTo>
                    <a:pt x="0" y="31198"/>
                  </a:lnTo>
                  <a:cubicBezTo>
                    <a:pt x="0" y="22924"/>
                    <a:pt x="3287" y="14988"/>
                    <a:pt x="9138" y="9138"/>
                  </a:cubicBezTo>
                  <a:cubicBezTo>
                    <a:pt x="14988" y="3287"/>
                    <a:pt x="22924" y="0"/>
                    <a:pt x="31198" y="0"/>
                  </a:cubicBezTo>
                  <a:close/>
                </a:path>
              </a:pathLst>
            </a:custGeom>
            <a:solidFill>
              <a:srgbClr val="FFF5E8"/>
            </a:solidFill>
            <a:ln w="2381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txBox="1"/>
            <p:nvPr/>
          </p:nvSpPr>
          <p:spPr>
            <a:xfrm>
              <a:off x="0" y="19050"/>
              <a:ext cx="3333268" cy="1604162"/>
            </a:xfrm>
            <a:prstGeom prst="rect">
              <a:avLst/>
            </a:prstGeom>
            <a:noFill/>
            <a:ln>
              <a:noFill/>
            </a:ln>
          </p:spPr>
          <p:txBody>
            <a:bodyPr spcFirstLastPara="1" wrap="square" lIns="50800" tIns="50800" rIns="50800" bIns="50800" anchor="ctr" anchorCtr="0">
              <a:noAutofit/>
            </a:bodyPr>
            <a:lstStyle/>
            <a:p>
              <a:pPr marL="0" marR="0" lvl="0" indent="0" algn="ctr" rtl="0">
                <a:lnSpc>
                  <a:spcPct val="13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0" name="Google Shape;90;p13"/>
          <p:cNvGrpSpPr/>
          <p:nvPr/>
        </p:nvGrpSpPr>
        <p:grpSpPr>
          <a:xfrm>
            <a:off x="4271258" y="8071940"/>
            <a:ext cx="9745485" cy="1435943"/>
            <a:chOff x="0" y="0"/>
            <a:chExt cx="2566712" cy="378191"/>
          </a:xfrm>
        </p:grpSpPr>
        <p:sp>
          <p:nvSpPr>
            <p:cNvPr id="91" name="Google Shape;91;p13"/>
            <p:cNvSpPr/>
            <p:nvPr/>
          </p:nvSpPr>
          <p:spPr>
            <a:xfrm>
              <a:off x="0" y="0"/>
              <a:ext cx="2566712" cy="378191"/>
            </a:xfrm>
            <a:custGeom>
              <a:avLst/>
              <a:gdLst/>
              <a:ahLst/>
              <a:cxnLst/>
              <a:rect l="l" t="t" r="r" b="b"/>
              <a:pathLst>
                <a:path w="2566712" h="378191" extrusionOk="0">
                  <a:moveTo>
                    <a:pt x="2363512" y="0"/>
                  </a:moveTo>
                  <a:cubicBezTo>
                    <a:pt x="2475736" y="0"/>
                    <a:pt x="2566712" y="84661"/>
                    <a:pt x="2566712" y="189095"/>
                  </a:cubicBezTo>
                  <a:cubicBezTo>
                    <a:pt x="2566712" y="293530"/>
                    <a:pt x="2475736" y="378191"/>
                    <a:pt x="2363512" y="378191"/>
                  </a:cubicBezTo>
                  <a:lnTo>
                    <a:pt x="203200" y="378191"/>
                  </a:lnTo>
                  <a:cubicBezTo>
                    <a:pt x="90976" y="378191"/>
                    <a:pt x="0" y="293530"/>
                    <a:pt x="0" y="189095"/>
                  </a:cubicBezTo>
                  <a:cubicBezTo>
                    <a:pt x="0" y="84661"/>
                    <a:pt x="90976" y="0"/>
                    <a:pt x="203200" y="0"/>
                  </a:cubicBezTo>
                  <a:close/>
                </a:path>
              </a:pathLst>
            </a:custGeom>
            <a:solidFill>
              <a:srgbClr val="DD1416"/>
            </a:solidFill>
            <a:ln w="3810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txBox="1"/>
            <p:nvPr/>
          </p:nvSpPr>
          <p:spPr>
            <a:xfrm>
              <a:off x="0" y="19050"/>
              <a:ext cx="2566712" cy="359141"/>
            </a:xfrm>
            <a:prstGeom prst="rect">
              <a:avLst/>
            </a:prstGeom>
            <a:noFill/>
            <a:ln>
              <a:noFill/>
            </a:ln>
          </p:spPr>
          <p:txBody>
            <a:bodyPr spcFirstLastPara="1" wrap="square" lIns="50800" tIns="50800" rIns="50800" bIns="50800" anchor="ctr" anchorCtr="0">
              <a:noAutofit/>
            </a:bodyPr>
            <a:lstStyle/>
            <a:p>
              <a:pPr marL="0" marR="0" lvl="0" indent="0" algn="ctr" rtl="0">
                <a:lnSpc>
                  <a:spcPct val="13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3" name="Google Shape;93;p13"/>
          <p:cNvSpPr txBox="1"/>
          <p:nvPr/>
        </p:nvSpPr>
        <p:spPr>
          <a:xfrm>
            <a:off x="3808921" y="4205163"/>
            <a:ext cx="10670100" cy="344838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US" sz="14005" dirty="0">
                <a:solidFill>
                  <a:srgbClr val="A80000"/>
                </a:solidFill>
                <a:latin typeface="Archivo Black"/>
                <a:sym typeface="Archivo Black"/>
              </a:rPr>
              <a:t>Heart Disease</a:t>
            </a:r>
            <a:endParaRPr dirty="0"/>
          </a:p>
        </p:txBody>
      </p:sp>
      <p:sp>
        <p:nvSpPr>
          <p:cNvPr id="94" name="Google Shape;94;p13"/>
          <p:cNvSpPr txBox="1"/>
          <p:nvPr/>
        </p:nvSpPr>
        <p:spPr>
          <a:xfrm>
            <a:off x="5176614" y="8586422"/>
            <a:ext cx="7934700" cy="64633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000" b="1" i="0" u="none" strike="noStrike" cap="none" dirty="0">
                <a:solidFill>
                  <a:srgbClr val="FFFFFF"/>
                </a:solidFill>
                <a:latin typeface="Montserrat"/>
                <a:ea typeface="Montserrat"/>
                <a:cs typeface="Montserrat"/>
                <a:sym typeface="Montserrat"/>
              </a:rPr>
              <a:t> PRESENTED BY: </a:t>
            </a:r>
            <a:r>
              <a:rPr lang="en-US" sz="3000" b="1" dirty="0">
                <a:solidFill>
                  <a:srgbClr val="FFFFFF"/>
                </a:solidFill>
                <a:latin typeface="Montserrat"/>
                <a:ea typeface="Montserrat"/>
                <a:cs typeface="Montserrat"/>
                <a:sym typeface="Montserrat"/>
              </a:rPr>
              <a:t>PIYUSH UPADHYAY</a:t>
            </a:r>
            <a:endParaRPr dirty="0"/>
          </a:p>
        </p:txBody>
      </p:sp>
      <p:grpSp>
        <p:nvGrpSpPr>
          <p:cNvPr id="95" name="Google Shape;95;p13"/>
          <p:cNvGrpSpPr/>
          <p:nvPr/>
        </p:nvGrpSpPr>
        <p:grpSpPr>
          <a:xfrm>
            <a:off x="3404619" y="2932280"/>
            <a:ext cx="1453824" cy="1453824"/>
            <a:chOff x="0" y="0"/>
            <a:chExt cx="1938431" cy="1938431"/>
          </a:xfrm>
        </p:grpSpPr>
        <p:grpSp>
          <p:nvGrpSpPr>
            <p:cNvPr id="96" name="Google Shape;96;p13"/>
            <p:cNvGrpSpPr/>
            <p:nvPr/>
          </p:nvGrpSpPr>
          <p:grpSpPr>
            <a:xfrm>
              <a:off x="0" y="0"/>
              <a:ext cx="1938431" cy="1938431"/>
              <a:chOff x="0" y="0"/>
              <a:chExt cx="812800" cy="812800"/>
            </a:xfrm>
          </p:grpSpPr>
          <p:sp>
            <p:nvSpPr>
              <p:cNvPr id="97" name="Google Shape;97;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14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txBox="1"/>
              <p:nvPr/>
            </p:nvSpPr>
            <p:spPr>
              <a:xfrm>
                <a:off x="76200" y="95250"/>
                <a:ext cx="660400" cy="641350"/>
              </a:xfrm>
              <a:prstGeom prst="rect">
                <a:avLst/>
              </a:prstGeom>
              <a:noFill/>
              <a:ln>
                <a:noFill/>
              </a:ln>
            </p:spPr>
            <p:txBody>
              <a:bodyPr spcFirstLastPara="1" wrap="square" lIns="50800" tIns="50800" rIns="50800" bIns="50800" anchor="ctr" anchorCtr="0">
                <a:noAutofit/>
              </a:bodyPr>
              <a:lstStyle/>
              <a:p>
                <a:pPr marL="0" marR="0" lvl="0" indent="0" algn="ctr" rtl="0">
                  <a:lnSpc>
                    <a:spcPct val="13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9" name="Google Shape;99;p13"/>
            <p:cNvSpPr/>
            <p:nvPr/>
          </p:nvSpPr>
          <p:spPr>
            <a:xfrm>
              <a:off x="436890" y="436890"/>
              <a:ext cx="1064652" cy="1064652"/>
            </a:xfrm>
            <a:custGeom>
              <a:avLst/>
              <a:gdLst/>
              <a:ahLst/>
              <a:cxnLst/>
              <a:rect l="l" t="t" r="r" b="b"/>
              <a:pathLst>
                <a:path w="1064652" h="1064652" extrusionOk="0">
                  <a:moveTo>
                    <a:pt x="0" y="0"/>
                  </a:moveTo>
                  <a:lnTo>
                    <a:pt x="1064652" y="0"/>
                  </a:lnTo>
                  <a:lnTo>
                    <a:pt x="1064652" y="1064652"/>
                  </a:lnTo>
                  <a:lnTo>
                    <a:pt x="0" y="1064652"/>
                  </a:lnTo>
                  <a:lnTo>
                    <a:pt x="0" y="0"/>
                  </a:lnTo>
                  <a:close/>
                </a:path>
              </a:pathLst>
            </a:custGeom>
            <a:blipFill rotWithShape="1">
              <a:blip r:embed="rId3">
                <a:alphaModFix/>
              </a:blip>
              <a:stretch>
                <a:fillRect/>
              </a:stretch>
            </a:blipFill>
            <a:ln>
              <a:noFill/>
            </a:ln>
          </p:spPr>
        </p:sp>
      </p:grpSp>
      <p:grpSp>
        <p:nvGrpSpPr>
          <p:cNvPr id="100" name="Google Shape;100;p13"/>
          <p:cNvGrpSpPr/>
          <p:nvPr/>
        </p:nvGrpSpPr>
        <p:grpSpPr>
          <a:xfrm>
            <a:off x="13426341" y="2932280"/>
            <a:ext cx="1453824" cy="1453824"/>
            <a:chOff x="0" y="0"/>
            <a:chExt cx="1938431" cy="1938431"/>
          </a:xfrm>
        </p:grpSpPr>
        <p:grpSp>
          <p:nvGrpSpPr>
            <p:cNvPr id="101" name="Google Shape;101;p13"/>
            <p:cNvGrpSpPr/>
            <p:nvPr/>
          </p:nvGrpSpPr>
          <p:grpSpPr>
            <a:xfrm>
              <a:off x="0" y="0"/>
              <a:ext cx="1938431" cy="1938431"/>
              <a:chOff x="0" y="0"/>
              <a:chExt cx="812800" cy="812800"/>
            </a:xfrm>
          </p:grpSpPr>
          <p:sp>
            <p:nvSpPr>
              <p:cNvPr id="102" name="Google Shape;102;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14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txBox="1"/>
              <p:nvPr/>
            </p:nvSpPr>
            <p:spPr>
              <a:xfrm>
                <a:off x="76200" y="95250"/>
                <a:ext cx="660400" cy="641350"/>
              </a:xfrm>
              <a:prstGeom prst="rect">
                <a:avLst/>
              </a:prstGeom>
              <a:noFill/>
              <a:ln>
                <a:noFill/>
              </a:ln>
            </p:spPr>
            <p:txBody>
              <a:bodyPr spcFirstLastPara="1" wrap="square" lIns="50800" tIns="50800" rIns="50800" bIns="50800" anchor="ctr" anchorCtr="0">
                <a:noAutofit/>
              </a:bodyPr>
              <a:lstStyle/>
              <a:p>
                <a:pPr marL="0" marR="0" lvl="0" indent="0" algn="ctr" rtl="0">
                  <a:lnSpc>
                    <a:spcPct val="13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4" name="Google Shape;104;p13"/>
            <p:cNvSpPr/>
            <p:nvPr/>
          </p:nvSpPr>
          <p:spPr>
            <a:xfrm>
              <a:off x="436890" y="436890"/>
              <a:ext cx="1064652" cy="1064652"/>
            </a:xfrm>
            <a:custGeom>
              <a:avLst/>
              <a:gdLst/>
              <a:ahLst/>
              <a:cxnLst/>
              <a:rect l="l" t="t" r="r" b="b"/>
              <a:pathLst>
                <a:path w="1064652" h="1064652" extrusionOk="0">
                  <a:moveTo>
                    <a:pt x="0" y="0"/>
                  </a:moveTo>
                  <a:lnTo>
                    <a:pt x="1064652" y="0"/>
                  </a:lnTo>
                  <a:lnTo>
                    <a:pt x="1064652" y="1064652"/>
                  </a:lnTo>
                  <a:lnTo>
                    <a:pt x="0" y="1064652"/>
                  </a:lnTo>
                  <a:lnTo>
                    <a:pt x="0" y="0"/>
                  </a:lnTo>
                  <a:close/>
                </a:path>
              </a:pathLst>
            </a:custGeom>
            <a:blipFill rotWithShape="1">
              <a:blip r:embed="rId3">
                <a:alphaModFix/>
              </a:blip>
              <a:stretch>
                <a:fillRect/>
              </a:stretch>
            </a:blipFill>
            <a:ln>
              <a:noFill/>
            </a:ln>
          </p:spPr>
        </p:sp>
      </p:grpSp>
      <p:pic>
        <p:nvPicPr>
          <p:cNvPr id="105" name="Google Shape;105;p13"/>
          <p:cNvPicPr preferRelativeResize="0"/>
          <p:nvPr/>
        </p:nvPicPr>
        <p:blipFill rotWithShape="1">
          <a:blip r:embed="rId4">
            <a:alphaModFix/>
          </a:blip>
          <a:srcRect b="31101"/>
          <a:stretch/>
        </p:blipFill>
        <p:spPr>
          <a:xfrm>
            <a:off x="3050" y="-106700"/>
            <a:ext cx="1299225" cy="10393702"/>
          </a:xfrm>
          <a:prstGeom prst="rect">
            <a:avLst/>
          </a:prstGeom>
          <a:noFill/>
          <a:ln>
            <a:noFill/>
          </a:ln>
        </p:spPr>
      </p:pic>
      <p:pic>
        <p:nvPicPr>
          <p:cNvPr id="106" name="Google Shape;106;p13"/>
          <p:cNvPicPr preferRelativeResize="0"/>
          <p:nvPr/>
        </p:nvPicPr>
        <p:blipFill rotWithShape="1">
          <a:blip r:embed="rId4">
            <a:alphaModFix/>
          </a:blip>
          <a:srcRect b="31101"/>
          <a:stretch/>
        </p:blipFill>
        <p:spPr>
          <a:xfrm flipH="1">
            <a:off x="16985850" y="-53350"/>
            <a:ext cx="1299225" cy="10393702"/>
          </a:xfrm>
          <a:prstGeom prst="rect">
            <a:avLst/>
          </a:prstGeom>
          <a:noFill/>
          <a:ln>
            <a:noFill/>
          </a:ln>
        </p:spPr>
      </p:pic>
      <p:pic>
        <p:nvPicPr>
          <p:cNvPr id="5" name="Picture 4">
            <a:extLst>
              <a:ext uri="{FF2B5EF4-FFF2-40B4-BE49-F238E27FC236}">
                <a16:creationId xmlns:a16="http://schemas.microsoft.com/office/drawing/2014/main" id="{71A8DCB5-F730-D12A-5D2D-654C065A0C41}"/>
              </a:ext>
            </a:extLst>
          </p:cNvPr>
          <p:cNvPicPr>
            <a:picLocks noChangeAspect="1"/>
          </p:cNvPicPr>
          <p:nvPr/>
        </p:nvPicPr>
        <p:blipFill>
          <a:blip r:embed="rId5"/>
          <a:stretch>
            <a:fillRect/>
          </a:stretch>
        </p:blipFill>
        <p:spPr>
          <a:xfrm>
            <a:off x="6625261" y="-317145"/>
            <a:ext cx="4762500" cy="4762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80000"/>
        </a:solidFill>
        <a:effectLst/>
      </p:bgPr>
    </p:bg>
    <p:spTree>
      <p:nvGrpSpPr>
        <p:cNvPr id="1" name="Shape 333"/>
        <p:cNvGrpSpPr/>
        <p:nvPr/>
      </p:nvGrpSpPr>
      <p:grpSpPr>
        <a:xfrm>
          <a:off x="0" y="0"/>
          <a:ext cx="0" cy="0"/>
          <a:chOff x="0" y="0"/>
          <a:chExt cx="0" cy="0"/>
        </a:xfrm>
      </p:grpSpPr>
      <p:grpSp>
        <p:nvGrpSpPr>
          <p:cNvPr id="334" name="Google Shape;334;p27"/>
          <p:cNvGrpSpPr/>
          <p:nvPr/>
        </p:nvGrpSpPr>
        <p:grpSpPr>
          <a:xfrm>
            <a:off x="0" y="0"/>
            <a:ext cx="18288000" cy="10287000"/>
            <a:chOff x="0" y="0"/>
            <a:chExt cx="4816593" cy="2709333"/>
          </a:xfrm>
        </p:grpSpPr>
        <p:sp>
          <p:nvSpPr>
            <p:cNvPr id="335" name="Google Shape;335;p27"/>
            <p:cNvSpPr/>
            <p:nvPr/>
          </p:nvSpPr>
          <p:spPr>
            <a:xfrm>
              <a:off x="0" y="0"/>
              <a:ext cx="4816592" cy="2709333"/>
            </a:xfrm>
            <a:custGeom>
              <a:avLst/>
              <a:gdLst/>
              <a:ahLst/>
              <a:cxnLst/>
              <a:rect l="l" t="t" r="r" b="b"/>
              <a:pathLst>
                <a:path w="4816592" h="2709333" extrusionOk="0">
                  <a:moveTo>
                    <a:pt x="0" y="0"/>
                  </a:moveTo>
                  <a:lnTo>
                    <a:pt x="4816592" y="0"/>
                  </a:lnTo>
                  <a:lnTo>
                    <a:pt x="4816592" y="2709333"/>
                  </a:lnTo>
                  <a:lnTo>
                    <a:pt x="0" y="2709333"/>
                  </a:lnTo>
                  <a:close/>
                </a:path>
              </a:pathLst>
            </a:custGeom>
            <a:solidFill>
              <a:srgbClr val="000000">
                <a:alpha val="0"/>
              </a:srgbClr>
            </a:solidFill>
            <a:ln w="285750" cap="sq" cmpd="sng">
              <a:solidFill>
                <a:srgbClr val="FFF5E8"/>
              </a:solidFill>
              <a:prstDash val="solid"/>
              <a:miter lim="8000"/>
              <a:headEnd type="none" w="sm" len="sm"/>
              <a:tailEnd type="none" w="sm" len="sm"/>
            </a:ln>
          </p:spPr>
        </p:sp>
        <p:sp>
          <p:nvSpPr>
            <p:cNvPr id="336" name="Google Shape;336;p27"/>
            <p:cNvSpPr txBox="1"/>
            <p:nvPr/>
          </p:nvSpPr>
          <p:spPr>
            <a:xfrm>
              <a:off x="0" y="19050"/>
              <a:ext cx="4816593" cy="2690283"/>
            </a:xfrm>
            <a:prstGeom prst="rect">
              <a:avLst/>
            </a:prstGeom>
            <a:noFill/>
            <a:ln>
              <a:noFill/>
            </a:ln>
          </p:spPr>
          <p:txBody>
            <a:bodyPr spcFirstLastPara="1" wrap="square" lIns="50800" tIns="50800" rIns="50800" bIns="50800" anchor="ctr" anchorCtr="0">
              <a:noAutofit/>
            </a:bodyPr>
            <a:lstStyle/>
            <a:p>
              <a:pPr marL="0" marR="0" lvl="0" indent="0" algn="ctr" rtl="0">
                <a:lnSpc>
                  <a:spcPct val="13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42" name="Google Shape;342;p27"/>
          <p:cNvSpPr txBox="1"/>
          <p:nvPr/>
        </p:nvSpPr>
        <p:spPr>
          <a:xfrm>
            <a:off x="2097742" y="1965932"/>
            <a:ext cx="13070541" cy="615553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20000" b="0" i="0" u="none" strike="noStrike" cap="none" dirty="0">
                <a:solidFill>
                  <a:srgbClr val="FFFFFF"/>
                </a:solidFill>
                <a:latin typeface="Archivo Black"/>
                <a:ea typeface="Archivo Black"/>
                <a:cs typeface="Archivo Black"/>
                <a:sym typeface="Archivo Black"/>
              </a:rPr>
              <a:t>THANK</a:t>
            </a:r>
            <a:endParaRPr dirty="0"/>
          </a:p>
          <a:p>
            <a:pPr marL="0" marR="0" lvl="0" indent="0" algn="ctr" rtl="0">
              <a:lnSpc>
                <a:spcPct val="100000"/>
              </a:lnSpc>
              <a:spcBef>
                <a:spcPts val="0"/>
              </a:spcBef>
              <a:spcAft>
                <a:spcPts val="0"/>
              </a:spcAft>
              <a:buNone/>
            </a:pPr>
            <a:r>
              <a:rPr lang="en-US" sz="20000" b="0" i="0" u="none" strike="noStrike" cap="none" dirty="0">
                <a:solidFill>
                  <a:srgbClr val="FFFFFF"/>
                </a:solidFill>
                <a:latin typeface="Archivo Black"/>
                <a:ea typeface="Archivo Black"/>
                <a:cs typeface="Archivo Black"/>
                <a:sym typeface="Archivo Black"/>
              </a:rPr>
              <a:t>YOU!</a:t>
            </a:r>
            <a:endParaRPr dirty="0"/>
          </a:p>
        </p:txBody>
      </p:sp>
      <p:pic>
        <p:nvPicPr>
          <p:cNvPr id="3" name="Picture 2">
            <a:extLst>
              <a:ext uri="{FF2B5EF4-FFF2-40B4-BE49-F238E27FC236}">
                <a16:creationId xmlns:a16="http://schemas.microsoft.com/office/drawing/2014/main" id="{40535F55-C412-3427-D00F-615B7C922450}"/>
              </a:ext>
            </a:extLst>
          </p:cNvPr>
          <p:cNvPicPr>
            <a:picLocks noChangeAspect="1"/>
          </p:cNvPicPr>
          <p:nvPr/>
        </p:nvPicPr>
        <p:blipFill>
          <a:blip r:embed="rId3"/>
          <a:stretch>
            <a:fillRect/>
          </a:stretch>
        </p:blipFill>
        <p:spPr>
          <a:xfrm>
            <a:off x="-295850" y="567657"/>
            <a:ext cx="3960851" cy="3960851"/>
          </a:xfrm>
          <a:prstGeom prst="rect">
            <a:avLst/>
          </a:prstGeom>
        </p:spPr>
      </p:pic>
      <p:pic>
        <p:nvPicPr>
          <p:cNvPr id="4" name="Picture 3">
            <a:extLst>
              <a:ext uri="{FF2B5EF4-FFF2-40B4-BE49-F238E27FC236}">
                <a16:creationId xmlns:a16="http://schemas.microsoft.com/office/drawing/2014/main" id="{A7E9DD9F-5BC5-F093-1F92-FC435F424D51}"/>
              </a:ext>
            </a:extLst>
          </p:cNvPr>
          <p:cNvPicPr>
            <a:picLocks noChangeAspect="1"/>
          </p:cNvPicPr>
          <p:nvPr/>
        </p:nvPicPr>
        <p:blipFill>
          <a:blip r:embed="rId3"/>
          <a:stretch>
            <a:fillRect/>
          </a:stretch>
        </p:blipFill>
        <p:spPr>
          <a:xfrm>
            <a:off x="14354035" y="898297"/>
            <a:ext cx="3960851" cy="3960851"/>
          </a:xfrm>
          <a:prstGeom prst="rect">
            <a:avLst/>
          </a:prstGeom>
        </p:spPr>
      </p:pic>
      <p:pic>
        <p:nvPicPr>
          <p:cNvPr id="5" name="Picture 4">
            <a:extLst>
              <a:ext uri="{FF2B5EF4-FFF2-40B4-BE49-F238E27FC236}">
                <a16:creationId xmlns:a16="http://schemas.microsoft.com/office/drawing/2014/main" id="{845290E5-6830-2C56-2763-6A0FF3E7541E}"/>
              </a:ext>
            </a:extLst>
          </p:cNvPr>
          <p:cNvPicPr>
            <a:picLocks noChangeAspect="1"/>
          </p:cNvPicPr>
          <p:nvPr/>
        </p:nvPicPr>
        <p:blipFill>
          <a:blip r:embed="rId3"/>
          <a:stretch>
            <a:fillRect/>
          </a:stretch>
        </p:blipFill>
        <p:spPr>
          <a:xfrm>
            <a:off x="14498249" y="5889527"/>
            <a:ext cx="3960851" cy="3960851"/>
          </a:xfrm>
          <a:prstGeom prst="rect">
            <a:avLst/>
          </a:prstGeom>
        </p:spPr>
      </p:pic>
      <p:pic>
        <p:nvPicPr>
          <p:cNvPr id="6" name="Picture 5">
            <a:extLst>
              <a:ext uri="{FF2B5EF4-FFF2-40B4-BE49-F238E27FC236}">
                <a16:creationId xmlns:a16="http://schemas.microsoft.com/office/drawing/2014/main" id="{97E96F8C-5F6E-E8ED-4834-7EC24D30B810}"/>
              </a:ext>
            </a:extLst>
          </p:cNvPr>
          <p:cNvPicPr>
            <a:picLocks noChangeAspect="1"/>
          </p:cNvPicPr>
          <p:nvPr/>
        </p:nvPicPr>
        <p:blipFill>
          <a:blip r:embed="rId3"/>
          <a:stretch>
            <a:fillRect/>
          </a:stretch>
        </p:blipFill>
        <p:spPr>
          <a:xfrm>
            <a:off x="-295850" y="5758493"/>
            <a:ext cx="3960851" cy="39608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8"/>
        </a:solidFill>
        <a:effectLst/>
      </p:bgPr>
    </p:bg>
    <p:spTree>
      <p:nvGrpSpPr>
        <p:cNvPr id="1" name="Shape 155"/>
        <p:cNvGrpSpPr/>
        <p:nvPr/>
      </p:nvGrpSpPr>
      <p:grpSpPr>
        <a:xfrm>
          <a:off x="0" y="0"/>
          <a:ext cx="0" cy="0"/>
          <a:chOff x="0" y="0"/>
          <a:chExt cx="0" cy="0"/>
        </a:xfrm>
      </p:grpSpPr>
      <p:grpSp>
        <p:nvGrpSpPr>
          <p:cNvPr id="156" name="Google Shape;156;p16"/>
          <p:cNvGrpSpPr/>
          <p:nvPr/>
        </p:nvGrpSpPr>
        <p:grpSpPr>
          <a:xfrm>
            <a:off x="0" y="0"/>
            <a:ext cx="18288000" cy="10287000"/>
            <a:chOff x="0" y="0"/>
            <a:chExt cx="4816593" cy="2709333"/>
          </a:xfrm>
        </p:grpSpPr>
        <p:sp>
          <p:nvSpPr>
            <p:cNvPr id="157" name="Google Shape;157;p16"/>
            <p:cNvSpPr/>
            <p:nvPr/>
          </p:nvSpPr>
          <p:spPr>
            <a:xfrm>
              <a:off x="0" y="0"/>
              <a:ext cx="4816592" cy="2709333"/>
            </a:xfrm>
            <a:custGeom>
              <a:avLst/>
              <a:gdLst/>
              <a:ahLst/>
              <a:cxnLst/>
              <a:rect l="l" t="t" r="r" b="b"/>
              <a:pathLst>
                <a:path w="4816592" h="2709333" extrusionOk="0">
                  <a:moveTo>
                    <a:pt x="0" y="0"/>
                  </a:moveTo>
                  <a:lnTo>
                    <a:pt x="4816592" y="0"/>
                  </a:lnTo>
                  <a:lnTo>
                    <a:pt x="4816592" y="2709333"/>
                  </a:lnTo>
                  <a:lnTo>
                    <a:pt x="0" y="2709333"/>
                  </a:lnTo>
                  <a:close/>
                </a:path>
              </a:pathLst>
            </a:custGeom>
            <a:solidFill>
              <a:srgbClr val="000000">
                <a:alpha val="0"/>
              </a:srgbClr>
            </a:solidFill>
            <a:ln w="285750" cap="sq" cmpd="sng">
              <a:solidFill>
                <a:srgbClr val="A80000"/>
              </a:solidFill>
              <a:prstDash val="solid"/>
              <a:miter lim="8000"/>
              <a:headEnd type="none" w="sm" len="sm"/>
              <a:tailEnd type="none" w="sm" len="sm"/>
            </a:ln>
          </p:spPr>
        </p:sp>
        <p:sp>
          <p:nvSpPr>
            <p:cNvPr id="158" name="Google Shape;158;p16"/>
            <p:cNvSpPr txBox="1"/>
            <p:nvPr/>
          </p:nvSpPr>
          <p:spPr>
            <a:xfrm>
              <a:off x="0" y="19050"/>
              <a:ext cx="4816593" cy="2690283"/>
            </a:xfrm>
            <a:prstGeom prst="rect">
              <a:avLst/>
            </a:prstGeom>
            <a:noFill/>
            <a:ln>
              <a:noFill/>
            </a:ln>
          </p:spPr>
          <p:txBody>
            <a:bodyPr spcFirstLastPara="1" wrap="square" lIns="50800" tIns="50800" rIns="50800" bIns="50800" anchor="ctr" anchorCtr="0">
              <a:noAutofit/>
            </a:bodyPr>
            <a:lstStyle/>
            <a:p>
              <a:pPr marL="0" marR="0" lvl="0" indent="0" algn="ctr" rtl="0">
                <a:lnSpc>
                  <a:spcPct val="13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9" name="Google Shape;159;p16"/>
          <p:cNvSpPr txBox="1"/>
          <p:nvPr/>
        </p:nvSpPr>
        <p:spPr>
          <a:xfrm>
            <a:off x="9229725" y="2132994"/>
            <a:ext cx="7752755" cy="1203325"/>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999" b="0" i="0" u="none" strike="noStrike" cap="none">
                <a:solidFill>
                  <a:srgbClr val="A80000"/>
                </a:solidFill>
                <a:latin typeface="Archivo Black"/>
                <a:ea typeface="Archivo Black"/>
                <a:cs typeface="Archivo Black"/>
                <a:sym typeface="Archivo Black"/>
              </a:rPr>
              <a:t>INTRODUCTION</a:t>
            </a:r>
            <a:endParaRPr/>
          </a:p>
        </p:txBody>
      </p:sp>
      <p:sp>
        <p:nvSpPr>
          <p:cNvPr id="160" name="Google Shape;160;p16"/>
          <p:cNvSpPr txBox="1"/>
          <p:nvPr/>
        </p:nvSpPr>
        <p:spPr>
          <a:xfrm>
            <a:off x="9229725" y="3976797"/>
            <a:ext cx="7752755" cy="465358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2400" dirty="0"/>
              <a:t>Heart disease is a leading cause of death globally, warranting detailed analysis for insights. This report delves into heart disease data, focusing on how many peoples have this disease, ages of disease peoples and also focus on their genders, chest pain experienced etc. Using advanced analysis and visualization, we aim to extract actionable insights for healthcare strategies. The dataset providing a comprehensive overview. Aiming to inform interventions and reduce heart disease burden.</a:t>
            </a:r>
            <a:endParaRPr sz="2400" dirty="0"/>
          </a:p>
        </p:txBody>
      </p:sp>
      <p:pic>
        <p:nvPicPr>
          <p:cNvPr id="161" name="Google Shape;161;p16"/>
          <p:cNvPicPr preferRelativeResize="0"/>
          <p:nvPr/>
        </p:nvPicPr>
        <p:blipFill>
          <a:blip r:embed="rId3">
            <a:alphaModFix/>
          </a:blip>
          <a:stretch>
            <a:fillRect/>
          </a:stretch>
        </p:blipFill>
        <p:spPr>
          <a:xfrm>
            <a:off x="832186" y="1203700"/>
            <a:ext cx="7466676" cy="79944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80000"/>
        </a:solidFill>
        <a:effectLst/>
      </p:bgPr>
    </p:bg>
    <p:spTree>
      <p:nvGrpSpPr>
        <p:cNvPr id="1" name="Shape 205"/>
        <p:cNvGrpSpPr/>
        <p:nvPr/>
      </p:nvGrpSpPr>
      <p:grpSpPr>
        <a:xfrm>
          <a:off x="0" y="0"/>
          <a:ext cx="0" cy="0"/>
          <a:chOff x="0" y="0"/>
          <a:chExt cx="0" cy="0"/>
        </a:xfrm>
      </p:grpSpPr>
      <p:grpSp>
        <p:nvGrpSpPr>
          <p:cNvPr id="206" name="Google Shape;206;p19"/>
          <p:cNvGrpSpPr/>
          <p:nvPr/>
        </p:nvGrpSpPr>
        <p:grpSpPr>
          <a:xfrm>
            <a:off x="-161365" y="13447"/>
            <a:ext cx="18288000" cy="10287000"/>
            <a:chOff x="0" y="0"/>
            <a:chExt cx="4816593" cy="2709333"/>
          </a:xfrm>
        </p:grpSpPr>
        <p:sp>
          <p:nvSpPr>
            <p:cNvPr id="207" name="Google Shape;207;p19"/>
            <p:cNvSpPr/>
            <p:nvPr/>
          </p:nvSpPr>
          <p:spPr>
            <a:xfrm>
              <a:off x="0" y="0"/>
              <a:ext cx="4816592" cy="2709333"/>
            </a:xfrm>
            <a:custGeom>
              <a:avLst/>
              <a:gdLst/>
              <a:ahLst/>
              <a:cxnLst/>
              <a:rect l="l" t="t" r="r" b="b"/>
              <a:pathLst>
                <a:path w="4816592" h="2709333" extrusionOk="0">
                  <a:moveTo>
                    <a:pt x="0" y="0"/>
                  </a:moveTo>
                  <a:lnTo>
                    <a:pt x="4816592" y="0"/>
                  </a:lnTo>
                  <a:lnTo>
                    <a:pt x="4816592" y="2709333"/>
                  </a:lnTo>
                  <a:lnTo>
                    <a:pt x="0" y="2709333"/>
                  </a:lnTo>
                  <a:close/>
                </a:path>
              </a:pathLst>
            </a:custGeom>
            <a:solidFill>
              <a:srgbClr val="000000">
                <a:alpha val="0"/>
              </a:srgbClr>
            </a:solidFill>
            <a:ln w="285750" cap="sq" cmpd="sng">
              <a:solidFill>
                <a:srgbClr val="FFF5E8"/>
              </a:solidFill>
              <a:prstDash val="solid"/>
              <a:miter lim="8000"/>
              <a:headEnd type="none" w="sm" len="sm"/>
              <a:tailEnd type="none" w="sm" len="sm"/>
            </a:ln>
          </p:spPr>
        </p:sp>
        <p:sp>
          <p:nvSpPr>
            <p:cNvPr id="208" name="Google Shape;208;p19"/>
            <p:cNvSpPr txBox="1"/>
            <p:nvPr/>
          </p:nvSpPr>
          <p:spPr>
            <a:xfrm>
              <a:off x="0" y="19050"/>
              <a:ext cx="4816593" cy="2690283"/>
            </a:xfrm>
            <a:prstGeom prst="rect">
              <a:avLst/>
            </a:prstGeom>
            <a:noFill/>
            <a:ln>
              <a:noFill/>
            </a:ln>
          </p:spPr>
          <p:txBody>
            <a:bodyPr spcFirstLastPara="1" wrap="square" lIns="50800" tIns="50800" rIns="50800" bIns="50800" anchor="ctr" anchorCtr="0">
              <a:noAutofit/>
            </a:bodyPr>
            <a:lstStyle/>
            <a:p>
              <a:pPr marL="0" marR="0" lvl="0" indent="0" algn="ctr" rtl="0">
                <a:lnSpc>
                  <a:spcPct val="13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 name="Google Shape;184;p18">
            <a:extLst>
              <a:ext uri="{FF2B5EF4-FFF2-40B4-BE49-F238E27FC236}">
                <a16:creationId xmlns:a16="http://schemas.microsoft.com/office/drawing/2014/main" id="{151F63CC-839E-902F-0BE6-C485541DDAA3}"/>
              </a:ext>
            </a:extLst>
          </p:cNvPr>
          <p:cNvSpPr txBox="1"/>
          <p:nvPr/>
        </p:nvSpPr>
        <p:spPr>
          <a:xfrm>
            <a:off x="265821" y="485644"/>
            <a:ext cx="9752238" cy="1507913"/>
          </a:xfrm>
          <a:prstGeom prst="rect">
            <a:avLst/>
          </a:prstGeom>
          <a:noFill/>
          <a:ln>
            <a:noFill/>
          </a:ln>
        </p:spPr>
        <p:txBody>
          <a:bodyPr spcFirstLastPara="1" wrap="square" lIns="0" tIns="0" rIns="0" bIns="0" anchor="t" anchorCtr="0">
            <a:spAutoFit/>
          </a:bodyPr>
          <a:lstStyle/>
          <a:p>
            <a:pPr marL="0" marR="0" lvl="0" indent="0" rtl="0">
              <a:lnSpc>
                <a:spcPct val="140005"/>
              </a:lnSpc>
              <a:spcBef>
                <a:spcPts val="0"/>
              </a:spcBef>
              <a:spcAft>
                <a:spcPts val="0"/>
              </a:spcAft>
              <a:buNone/>
            </a:pPr>
            <a:r>
              <a:rPr lang="en-US" sz="6999" dirty="0">
                <a:solidFill>
                  <a:schemeClr val="bg1">
                    <a:lumMod val="95000"/>
                  </a:schemeClr>
                </a:solidFill>
                <a:latin typeface="Archivo Black"/>
                <a:sym typeface="Archivo Black"/>
              </a:rPr>
              <a:t> Problem Statement</a:t>
            </a:r>
            <a:endParaRPr dirty="0">
              <a:solidFill>
                <a:schemeClr val="bg1">
                  <a:lumMod val="95000"/>
                </a:schemeClr>
              </a:solidFill>
            </a:endParaRPr>
          </a:p>
        </p:txBody>
      </p:sp>
      <p:sp>
        <p:nvSpPr>
          <p:cNvPr id="2" name="TextBox 1">
            <a:extLst>
              <a:ext uri="{FF2B5EF4-FFF2-40B4-BE49-F238E27FC236}">
                <a16:creationId xmlns:a16="http://schemas.microsoft.com/office/drawing/2014/main" id="{3E4C8A8D-4616-2326-4BF2-6B6E00EBA851}"/>
              </a:ext>
            </a:extLst>
          </p:cNvPr>
          <p:cNvSpPr txBox="1"/>
          <p:nvPr/>
        </p:nvSpPr>
        <p:spPr>
          <a:xfrm>
            <a:off x="578223" y="2613362"/>
            <a:ext cx="17131553" cy="6124754"/>
          </a:xfrm>
          <a:prstGeom prst="rect">
            <a:avLst/>
          </a:prstGeom>
          <a:noFill/>
        </p:spPr>
        <p:txBody>
          <a:bodyPr wrap="square" rtlCol="0">
            <a:spAutoFit/>
          </a:bodyPr>
          <a:lstStyle/>
          <a:p>
            <a:r>
              <a:rPr lang="en-US" sz="2800" dirty="0">
                <a:solidFill>
                  <a:schemeClr val="bg1">
                    <a:lumMod val="95000"/>
                  </a:schemeClr>
                </a:solidFill>
              </a:rPr>
              <a:t>Health is real wealth in the pandemic time we all realized the brute effects of covid-19 on all irrespective of any status. You are required to analyze this health and medical data for better future preparation. </a:t>
            </a:r>
          </a:p>
          <a:p>
            <a:endParaRPr lang="en-US" sz="2800" dirty="0">
              <a:solidFill>
                <a:schemeClr val="bg1">
                  <a:lumMod val="95000"/>
                </a:schemeClr>
              </a:solidFill>
            </a:endParaRPr>
          </a:p>
          <a:p>
            <a:r>
              <a:rPr lang="en-US" sz="2800" dirty="0">
                <a:solidFill>
                  <a:schemeClr val="bg1">
                    <a:lumMod val="95000"/>
                  </a:schemeClr>
                </a:solidFill>
              </a:rPr>
              <a:t>Do ETL: Extract- Transform and Load data from the heart disease diagnostic database You can perform EDA through python. The database extracts various information such as Heart disease rates, Heart disease by gender, by age. </a:t>
            </a:r>
          </a:p>
          <a:p>
            <a:endParaRPr lang="en-US" sz="2800" dirty="0">
              <a:solidFill>
                <a:schemeClr val="bg1">
                  <a:lumMod val="95000"/>
                </a:schemeClr>
              </a:solidFill>
            </a:endParaRPr>
          </a:p>
          <a:p>
            <a:r>
              <a:rPr lang="en-US" sz="2800" dirty="0">
                <a:solidFill>
                  <a:schemeClr val="bg1">
                    <a:lumMod val="95000"/>
                  </a:schemeClr>
                </a:solidFill>
              </a:rPr>
              <a:t>You can even compare attributes of the data set to extract necessary information. Make the necessary dashboard with the best you can extract from the data. Use various visualization and features and make the best dashboard.</a:t>
            </a:r>
          </a:p>
          <a:p>
            <a:endParaRPr lang="en-US" sz="2800" dirty="0">
              <a:solidFill>
                <a:schemeClr val="bg1">
                  <a:lumMod val="95000"/>
                </a:schemeClr>
              </a:solidFill>
            </a:endParaRPr>
          </a:p>
          <a:p>
            <a:r>
              <a:rPr lang="en-US" sz="2800" dirty="0">
                <a:solidFill>
                  <a:schemeClr val="bg1">
                    <a:lumMod val="95000"/>
                  </a:schemeClr>
                </a:solidFill>
              </a:rPr>
              <a:t>Find key metrics and factors and show the meaningful relationships between attributes. </a:t>
            </a:r>
          </a:p>
          <a:p>
            <a:endParaRPr lang="en-US" sz="2800" dirty="0">
              <a:solidFill>
                <a:schemeClr val="bg1">
                  <a:lumMod val="95000"/>
                </a:schemeClr>
              </a:solidFill>
            </a:endParaRPr>
          </a:p>
          <a:p>
            <a:r>
              <a:rPr lang="en-US" sz="2800" dirty="0">
                <a:solidFill>
                  <a:schemeClr val="bg1">
                    <a:lumMod val="95000"/>
                  </a:schemeClr>
                </a:solidFill>
              </a:rPr>
              <a:t>Do your own research and come up with your findings. </a:t>
            </a:r>
            <a:endParaRPr lang="en-IN" sz="2800" dirty="0">
              <a:solidFill>
                <a:schemeClr val="bg1">
                  <a:lumMod val="95000"/>
                </a:schemeClr>
              </a:solidFill>
            </a:endParaRPr>
          </a:p>
        </p:txBody>
      </p:sp>
    </p:spTree>
    <p:extLst>
      <p:ext uri="{BB962C8B-B14F-4D97-AF65-F5344CB8AC3E}">
        <p14:creationId xmlns:p14="http://schemas.microsoft.com/office/powerpoint/2010/main" val="77496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80000"/>
        </a:solidFill>
        <a:effectLst/>
      </p:bgPr>
    </p:bg>
    <p:spTree>
      <p:nvGrpSpPr>
        <p:cNvPr id="1" name="Shape 205"/>
        <p:cNvGrpSpPr/>
        <p:nvPr/>
      </p:nvGrpSpPr>
      <p:grpSpPr>
        <a:xfrm>
          <a:off x="0" y="0"/>
          <a:ext cx="0" cy="0"/>
          <a:chOff x="0" y="0"/>
          <a:chExt cx="0" cy="0"/>
        </a:xfrm>
      </p:grpSpPr>
      <p:grpSp>
        <p:nvGrpSpPr>
          <p:cNvPr id="206" name="Google Shape;206;p19"/>
          <p:cNvGrpSpPr/>
          <p:nvPr/>
        </p:nvGrpSpPr>
        <p:grpSpPr>
          <a:xfrm>
            <a:off x="0" y="0"/>
            <a:ext cx="18288000" cy="10287000"/>
            <a:chOff x="0" y="0"/>
            <a:chExt cx="4816593" cy="2709333"/>
          </a:xfrm>
        </p:grpSpPr>
        <p:sp>
          <p:nvSpPr>
            <p:cNvPr id="207" name="Google Shape;207;p19"/>
            <p:cNvSpPr/>
            <p:nvPr/>
          </p:nvSpPr>
          <p:spPr>
            <a:xfrm>
              <a:off x="0" y="0"/>
              <a:ext cx="4816592" cy="2709333"/>
            </a:xfrm>
            <a:custGeom>
              <a:avLst/>
              <a:gdLst/>
              <a:ahLst/>
              <a:cxnLst/>
              <a:rect l="l" t="t" r="r" b="b"/>
              <a:pathLst>
                <a:path w="4816592" h="2709333" extrusionOk="0">
                  <a:moveTo>
                    <a:pt x="0" y="0"/>
                  </a:moveTo>
                  <a:lnTo>
                    <a:pt x="4816592" y="0"/>
                  </a:lnTo>
                  <a:lnTo>
                    <a:pt x="4816592" y="2709333"/>
                  </a:lnTo>
                  <a:lnTo>
                    <a:pt x="0" y="2709333"/>
                  </a:lnTo>
                  <a:close/>
                </a:path>
              </a:pathLst>
            </a:custGeom>
            <a:solidFill>
              <a:srgbClr val="000000">
                <a:alpha val="0"/>
              </a:srgbClr>
            </a:solidFill>
            <a:ln w="285750" cap="sq" cmpd="sng">
              <a:solidFill>
                <a:srgbClr val="FFF5E8"/>
              </a:solidFill>
              <a:prstDash val="solid"/>
              <a:miter lim="8000"/>
              <a:headEnd type="none" w="sm" len="sm"/>
              <a:tailEnd type="none" w="sm" len="sm"/>
            </a:ln>
          </p:spPr>
        </p:sp>
        <p:sp>
          <p:nvSpPr>
            <p:cNvPr id="208" name="Google Shape;208;p19"/>
            <p:cNvSpPr txBox="1"/>
            <p:nvPr/>
          </p:nvSpPr>
          <p:spPr>
            <a:xfrm>
              <a:off x="0" y="19050"/>
              <a:ext cx="4816593" cy="2690283"/>
            </a:xfrm>
            <a:prstGeom prst="rect">
              <a:avLst/>
            </a:prstGeom>
            <a:noFill/>
            <a:ln>
              <a:noFill/>
            </a:ln>
          </p:spPr>
          <p:txBody>
            <a:bodyPr spcFirstLastPara="1" wrap="square" lIns="50800" tIns="50800" rIns="50800" bIns="50800" anchor="ctr" anchorCtr="0">
              <a:noAutofit/>
            </a:bodyPr>
            <a:lstStyle/>
            <a:p>
              <a:pPr marL="0" marR="0" lvl="0" indent="0" algn="ctr" rtl="0">
                <a:lnSpc>
                  <a:spcPct val="13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51789E4-BD91-83DA-BE99-B52DF24B12F2}"/>
              </a:ext>
            </a:extLst>
          </p:cNvPr>
          <p:cNvPicPr>
            <a:picLocks noChangeAspect="1"/>
          </p:cNvPicPr>
          <p:nvPr/>
        </p:nvPicPr>
        <p:blipFill>
          <a:blip r:embed="rId3"/>
          <a:stretch>
            <a:fillRect/>
          </a:stretch>
        </p:blipFill>
        <p:spPr>
          <a:xfrm>
            <a:off x="1126433" y="2459445"/>
            <a:ext cx="16035130" cy="7214641"/>
          </a:xfrm>
          <a:prstGeom prst="rect">
            <a:avLst/>
          </a:prstGeom>
        </p:spPr>
      </p:pic>
      <p:sp>
        <p:nvSpPr>
          <p:cNvPr id="4" name="Google Shape;184;p18">
            <a:extLst>
              <a:ext uri="{FF2B5EF4-FFF2-40B4-BE49-F238E27FC236}">
                <a16:creationId xmlns:a16="http://schemas.microsoft.com/office/drawing/2014/main" id="{151F63CC-839E-902F-0BE6-C485541DDAA3}"/>
              </a:ext>
            </a:extLst>
          </p:cNvPr>
          <p:cNvSpPr txBox="1"/>
          <p:nvPr/>
        </p:nvSpPr>
        <p:spPr>
          <a:xfrm>
            <a:off x="1126433" y="164725"/>
            <a:ext cx="8591029" cy="1507913"/>
          </a:xfrm>
          <a:prstGeom prst="rect">
            <a:avLst/>
          </a:prstGeom>
          <a:noFill/>
          <a:ln>
            <a:noFill/>
          </a:ln>
        </p:spPr>
        <p:txBody>
          <a:bodyPr spcFirstLastPara="1" wrap="square" lIns="0" tIns="0" rIns="0" bIns="0" anchor="t" anchorCtr="0">
            <a:spAutoFit/>
          </a:bodyPr>
          <a:lstStyle/>
          <a:p>
            <a:pPr marL="0" marR="0" lvl="0" indent="0" rtl="0">
              <a:lnSpc>
                <a:spcPct val="140005"/>
              </a:lnSpc>
              <a:spcBef>
                <a:spcPts val="0"/>
              </a:spcBef>
              <a:spcAft>
                <a:spcPts val="0"/>
              </a:spcAft>
              <a:buNone/>
            </a:pPr>
            <a:r>
              <a:rPr lang="en-US" sz="6999" dirty="0">
                <a:solidFill>
                  <a:schemeClr val="bg1">
                    <a:lumMod val="95000"/>
                  </a:schemeClr>
                </a:solidFill>
                <a:latin typeface="Archivo Black"/>
                <a:sym typeface="Archivo Black"/>
              </a:rPr>
              <a:t> Dataset</a:t>
            </a:r>
            <a:endParaRPr dirty="0">
              <a:solidFill>
                <a:schemeClr val="bg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80000"/>
        </a:solidFill>
        <a:effectLst/>
      </p:bgPr>
    </p:bg>
    <p:spTree>
      <p:nvGrpSpPr>
        <p:cNvPr id="1" name="Shape 165"/>
        <p:cNvGrpSpPr/>
        <p:nvPr/>
      </p:nvGrpSpPr>
      <p:grpSpPr>
        <a:xfrm>
          <a:off x="0" y="0"/>
          <a:ext cx="0" cy="0"/>
          <a:chOff x="0" y="0"/>
          <a:chExt cx="0" cy="0"/>
        </a:xfrm>
      </p:grpSpPr>
      <p:grpSp>
        <p:nvGrpSpPr>
          <p:cNvPr id="166" name="Google Shape;166;p17"/>
          <p:cNvGrpSpPr/>
          <p:nvPr/>
        </p:nvGrpSpPr>
        <p:grpSpPr>
          <a:xfrm>
            <a:off x="0" y="0"/>
            <a:ext cx="18288122" cy="10287066"/>
            <a:chOff x="0" y="0"/>
            <a:chExt cx="4816593" cy="2709333"/>
          </a:xfrm>
        </p:grpSpPr>
        <p:sp>
          <p:nvSpPr>
            <p:cNvPr id="167" name="Google Shape;167;p17"/>
            <p:cNvSpPr/>
            <p:nvPr/>
          </p:nvSpPr>
          <p:spPr>
            <a:xfrm>
              <a:off x="0" y="0"/>
              <a:ext cx="4816592" cy="2709333"/>
            </a:xfrm>
            <a:custGeom>
              <a:avLst/>
              <a:gdLst/>
              <a:ahLst/>
              <a:cxnLst/>
              <a:rect l="l" t="t" r="r" b="b"/>
              <a:pathLst>
                <a:path w="4816592" h="2709333" extrusionOk="0">
                  <a:moveTo>
                    <a:pt x="0" y="0"/>
                  </a:moveTo>
                  <a:lnTo>
                    <a:pt x="4816592" y="0"/>
                  </a:lnTo>
                  <a:lnTo>
                    <a:pt x="4816592" y="2709333"/>
                  </a:lnTo>
                  <a:lnTo>
                    <a:pt x="0" y="2709333"/>
                  </a:lnTo>
                  <a:close/>
                </a:path>
              </a:pathLst>
            </a:custGeom>
            <a:solidFill>
              <a:srgbClr val="000000">
                <a:alpha val="0"/>
              </a:srgbClr>
            </a:solidFill>
            <a:ln w="285750" cap="sq" cmpd="sng">
              <a:solidFill>
                <a:srgbClr val="FFF5E8"/>
              </a:solidFill>
              <a:prstDash val="solid"/>
              <a:miter lim="8000"/>
              <a:headEnd type="none" w="sm" len="sm"/>
              <a:tailEnd type="none" w="sm" len="sm"/>
            </a:ln>
          </p:spPr>
        </p:sp>
        <p:sp>
          <p:nvSpPr>
            <p:cNvPr id="168" name="Google Shape;168;p17"/>
            <p:cNvSpPr txBox="1"/>
            <p:nvPr/>
          </p:nvSpPr>
          <p:spPr>
            <a:xfrm>
              <a:off x="0" y="38100"/>
              <a:ext cx="4816593" cy="2671233"/>
            </a:xfrm>
            <a:prstGeom prst="rect">
              <a:avLst/>
            </a:prstGeom>
            <a:noFill/>
            <a:ln>
              <a:noFill/>
            </a:ln>
          </p:spPr>
          <p:txBody>
            <a:bodyPr spcFirstLastPara="1" wrap="square" lIns="50800" tIns="50800" rIns="50800" bIns="50800" anchor="ctr" anchorCtr="0">
              <a:noAutofit/>
            </a:bodyPr>
            <a:lstStyle/>
            <a:p>
              <a:pPr marL="0" marR="0" lvl="0" indent="0" algn="ctr" rtl="0">
                <a:lnSpc>
                  <a:spcPct val="13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71" name="Google Shape;171;p17"/>
          <p:cNvPicPr preferRelativeResize="0"/>
          <p:nvPr/>
        </p:nvPicPr>
        <p:blipFill>
          <a:blip r:embed="rId3">
            <a:alphaModFix/>
          </a:blip>
          <a:stretch>
            <a:fillRect/>
          </a:stretch>
        </p:blipFill>
        <p:spPr>
          <a:xfrm>
            <a:off x="587525" y="6613525"/>
            <a:ext cx="3839275" cy="3446505"/>
          </a:xfrm>
          <a:prstGeom prst="rect">
            <a:avLst/>
          </a:prstGeom>
          <a:noFill/>
          <a:ln>
            <a:noFill/>
          </a:ln>
        </p:spPr>
      </p:pic>
      <p:pic>
        <p:nvPicPr>
          <p:cNvPr id="172" name="Google Shape;172;p17"/>
          <p:cNvPicPr preferRelativeResize="0"/>
          <p:nvPr/>
        </p:nvPicPr>
        <p:blipFill>
          <a:blip r:embed="rId3">
            <a:alphaModFix/>
          </a:blip>
          <a:stretch>
            <a:fillRect/>
          </a:stretch>
        </p:blipFill>
        <p:spPr>
          <a:xfrm rot="6217745">
            <a:off x="7802551" y="8605548"/>
            <a:ext cx="3839274" cy="3446506"/>
          </a:xfrm>
          <a:prstGeom prst="rect">
            <a:avLst/>
          </a:prstGeom>
          <a:noFill/>
          <a:ln>
            <a:noFill/>
          </a:ln>
        </p:spPr>
      </p:pic>
      <p:pic>
        <p:nvPicPr>
          <p:cNvPr id="173" name="Google Shape;173;p17"/>
          <p:cNvPicPr preferRelativeResize="0"/>
          <p:nvPr/>
        </p:nvPicPr>
        <p:blipFill>
          <a:blip r:embed="rId3">
            <a:alphaModFix/>
          </a:blip>
          <a:stretch>
            <a:fillRect/>
          </a:stretch>
        </p:blipFill>
        <p:spPr>
          <a:xfrm rot="2458528">
            <a:off x="14684788" y="7833874"/>
            <a:ext cx="3839274" cy="3446504"/>
          </a:xfrm>
          <a:prstGeom prst="rect">
            <a:avLst/>
          </a:prstGeom>
          <a:noFill/>
          <a:ln>
            <a:noFill/>
          </a:ln>
        </p:spPr>
      </p:pic>
      <p:pic>
        <p:nvPicPr>
          <p:cNvPr id="174" name="Google Shape;174;p17"/>
          <p:cNvPicPr preferRelativeResize="0"/>
          <p:nvPr/>
        </p:nvPicPr>
        <p:blipFill>
          <a:blip r:embed="rId3">
            <a:alphaModFix/>
          </a:blip>
          <a:stretch>
            <a:fillRect/>
          </a:stretch>
        </p:blipFill>
        <p:spPr>
          <a:xfrm rot="1263356">
            <a:off x="15508388" y="808012"/>
            <a:ext cx="3839274" cy="3446504"/>
          </a:xfrm>
          <a:prstGeom prst="rect">
            <a:avLst/>
          </a:prstGeom>
          <a:noFill/>
          <a:ln>
            <a:noFill/>
          </a:ln>
        </p:spPr>
      </p:pic>
      <p:pic>
        <p:nvPicPr>
          <p:cNvPr id="175" name="Google Shape;175;p17"/>
          <p:cNvPicPr preferRelativeResize="0"/>
          <p:nvPr/>
        </p:nvPicPr>
        <p:blipFill>
          <a:blip r:embed="rId3">
            <a:alphaModFix/>
          </a:blip>
          <a:stretch>
            <a:fillRect/>
          </a:stretch>
        </p:blipFill>
        <p:spPr>
          <a:xfrm rot="926117">
            <a:off x="7507838" y="-1922013"/>
            <a:ext cx="3839274" cy="3446504"/>
          </a:xfrm>
          <a:prstGeom prst="rect">
            <a:avLst/>
          </a:prstGeom>
          <a:noFill/>
          <a:ln>
            <a:noFill/>
          </a:ln>
        </p:spPr>
      </p:pic>
      <p:pic>
        <p:nvPicPr>
          <p:cNvPr id="176" name="Google Shape;176;p17"/>
          <p:cNvPicPr preferRelativeResize="0"/>
          <p:nvPr/>
        </p:nvPicPr>
        <p:blipFill>
          <a:blip r:embed="rId3">
            <a:alphaModFix/>
          </a:blip>
          <a:stretch>
            <a:fillRect/>
          </a:stretch>
        </p:blipFill>
        <p:spPr>
          <a:xfrm rot="5399999">
            <a:off x="587527" y="-1195738"/>
            <a:ext cx="3839274" cy="3446504"/>
          </a:xfrm>
          <a:prstGeom prst="rect">
            <a:avLst/>
          </a:prstGeom>
          <a:noFill/>
          <a:ln>
            <a:noFill/>
          </a:ln>
        </p:spPr>
      </p:pic>
      <p:sp>
        <p:nvSpPr>
          <p:cNvPr id="2" name="Google Shape;184;p18">
            <a:extLst>
              <a:ext uri="{FF2B5EF4-FFF2-40B4-BE49-F238E27FC236}">
                <a16:creationId xmlns:a16="http://schemas.microsoft.com/office/drawing/2014/main" id="{C590ECFD-0AE5-0B59-C435-E96D0B70C387}"/>
              </a:ext>
            </a:extLst>
          </p:cNvPr>
          <p:cNvSpPr txBox="1"/>
          <p:nvPr/>
        </p:nvSpPr>
        <p:spPr>
          <a:xfrm>
            <a:off x="1772299" y="578853"/>
            <a:ext cx="8591029" cy="1507913"/>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999" dirty="0">
                <a:solidFill>
                  <a:schemeClr val="bg1">
                    <a:lumMod val="95000"/>
                  </a:schemeClr>
                </a:solidFill>
                <a:latin typeface="Archivo Black"/>
                <a:sym typeface="Archivo Black"/>
              </a:rPr>
              <a:t>Main KPI’s</a:t>
            </a:r>
            <a:endParaRPr dirty="0">
              <a:solidFill>
                <a:schemeClr val="bg1">
                  <a:lumMod val="95000"/>
                </a:schemeClr>
              </a:solidFill>
            </a:endParaRPr>
          </a:p>
        </p:txBody>
      </p:sp>
      <p:sp>
        <p:nvSpPr>
          <p:cNvPr id="3" name="TextBox 2">
            <a:extLst>
              <a:ext uri="{FF2B5EF4-FFF2-40B4-BE49-F238E27FC236}">
                <a16:creationId xmlns:a16="http://schemas.microsoft.com/office/drawing/2014/main" id="{C3E843EC-D75E-0ADA-931D-5010AA8BBD1D}"/>
              </a:ext>
            </a:extLst>
          </p:cNvPr>
          <p:cNvSpPr txBox="1"/>
          <p:nvPr/>
        </p:nvSpPr>
        <p:spPr>
          <a:xfrm>
            <a:off x="3428131" y="3289688"/>
            <a:ext cx="10760765" cy="3539430"/>
          </a:xfrm>
          <a:prstGeom prst="rect">
            <a:avLst/>
          </a:prstGeom>
          <a:noFill/>
        </p:spPr>
        <p:txBody>
          <a:bodyPr wrap="square" rtlCol="0">
            <a:spAutoFit/>
          </a:bodyPr>
          <a:lstStyle/>
          <a:p>
            <a:pPr marL="285750" indent="-285750">
              <a:buFont typeface="Wingdings" panose="05000000000000000000" pitchFamily="2" charset="2"/>
              <a:buChar char="v"/>
            </a:pPr>
            <a:r>
              <a:rPr lang="en-US" sz="3200" dirty="0">
                <a:solidFill>
                  <a:schemeClr val="bg1">
                    <a:lumMod val="95000"/>
                  </a:schemeClr>
                </a:solidFill>
              </a:rPr>
              <a:t>Difference between People with Disease &amp; not diseased</a:t>
            </a:r>
          </a:p>
          <a:p>
            <a:pPr marL="285750" indent="-285750">
              <a:buFont typeface="Wingdings" panose="05000000000000000000" pitchFamily="2" charset="2"/>
              <a:buChar char="v"/>
            </a:pPr>
            <a:r>
              <a:rPr lang="en-US" sz="3200" dirty="0">
                <a:solidFill>
                  <a:schemeClr val="bg1">
                    <a:lumMod val="95000"/>
                  </a:schemeClr>
                </a:solidFill>
              </a:rPr>
              <a:t>Visualization based on Age and Gender factor</a:t>
            </a:r>
          </a:p>
          <a:p>
            <a:pPr marL="285750" indent="-285750">
              <a:buFont typeface="Wingdings" panose="05000000000000000000" pitchFamily="2" charset="2"/>
              <a:buChar char="v"/>
            </a:pPr>
            <a:r>
              <a:rPr lang="en-US" sz="3200" dirty="0">
                <a:solidFill>
                  <a:schemeClr val="bg1">
                    <a:lumMod val="95000"/>
                  </a:schemeClr>
                </a:solidFill>
              </a:rPr>
              <a:t>Heart Disease with Age Category[Young, Middle, Old]</a:t>
            </a:r>
          </a:p>
          <a:p>
            <a:pPr marL="285750" indent="-285750">
              <a:buFont typeface="Wingdings" panose="05000000000000000000" pitchFamily="2" charset="2"/>
              <a:buChar char="v"/>
            </a:pPr>
            <a:r>
              <a:rPr lang="en-US" sz="3200" dirty="0">
                <a:solidFill>
                  <a:schemeClr val="bg1">
                    <a:lumMod val="95000"/>
                  </a:schemeClr>
                </a:solidFill>
              </a:rPr>
              <a:t>Chest Pain Experienced</a:t>
            </a:r>
          </a:p>
          <a:p>
            <a:pPr marL="285750" indent="-285750">
              <a:buFont typeface="Wingdings" panose="05000000000000000000" pitchFamily="2" charset="2"/>
              <a:buChar char="v"/>
            </a:pPr>
            <a:r>
              <a:rPr lang="en-US" sz="3200" dirty="0">
                <a:solidFill>
                  <a:schemeClr val="bg1">
                    <a:lumMod val="95000"/>
                  </a:schemeClr>
                </a:solidFill>
              </a:rPr>
              <a:t>Chest Pain based on Age Category</a:t>
            </a:r>
          </a:p>
          <a:p>
            <a:pPr marL="285750" indent="-285750">
              <a:buFont typeface="Wingdings" panose="05000000000000000000" pitchFamily="2" charset="2"/>
              <a:buChar char="v"/>
            </a:pPr>
            <a:r>
              <a:rPr lang="en-US" sz="3200" dirty="0">
                <a:solidFill>
                  <a:schemeClr val="bg1">
                    <a:lumMod val="95000"/>
                  </a:schemeClr>
                </a:solidFill>
              </a:rPr>
              <a:t>Blood Pressure based on Gender</a:t>
            </a:r>
          </a:p>
          <a:p>
            <a:pPr marL="285750" indent="-285750">
              <a:buFont typeface="Wingdings" panose="05000000000000000000" pitchFamily="2" charset="2"/>
              <a:buChar char="v"/>
            </a:pPr>
            <a:r>
              <a:rPr lang="en-US" sz="3200" dirty="0">
                <a:solidFill>
                  <a:schemeClr val="bg1">
                    <a:lumMod val="95000"/>
                  </a:schemeClr>
                </a:solidFill>
              </a:rPr>
              <a:t>Cholesterol Level based on Gender</a:t>
            </a:r>
            <a:endParaRPr lang="en-IN" sz="3200" dirty="0">
              <a:solidFill>
                <a:schemeClr val="bg1">
                  <a:lumMod val="9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80000"/>
        </a:solidFill>
        <a:effectLst/>
      </p:bgPr>
    </p:bg>
    <p:spTree>
      <p:nvGrpSpPr>
        <p:cNvPr id="1" name="Shape 215"/>
        <p:cNvGrpSpPr/>
        <p:nvPr/>
      </p:nvGrpSpPr>
      <p:grpSpPr>
        <a:xfrm>
          <a:off x="0" y="0"/>
          <a:ext cx="0" cy="0"/>
          <a:chOff x="0" y="0"/>
          <a:chExt cx="0" cy="0"/>
        </a:xfrm>
      </p:grpSpPr>
      <p:grpSp>
        <p:nvGrpSpPr>
          <p:cNvPr id="216" name="Google Shape;216;p20"/>
          <p:cNvGrpSpPr/>
          <p:nvPr/>
        </p:nvGrpSpPr>
        <p:grpSpPr>
          <a:xfrm>
            <a:off x="0" y="13447"/>
            <a:ext cx="18288000" cy="10287000"/>
            <a:chOff x="0" y="0"/>
            <a:chExt cx="4816593" cy="2709333"/>
          </a:xfrm>
        </p:grpSpPr>
        <p:sp>
          <p:nvSpPr>
            <p:cNvPr id="217" name="Google Shape;217;p20"/>
            <p:cNvSpPr/>
            <p:nvPr/>
          </p:nvSpPr>
          <p:spPr>
            <a:xfrm>
              <a:off x="0" y="0"/>
              <a:ext cx="4816592" cy="2709333"/>
            </a:xfrm>
            <a:custGeom>
              <a:avLst/>
              <a:gdLst/>
              <a:ahLst/>
              <a:cxnLst/>
              <a:rect l="l" t="t" r="r" b="b"/>
              <a:pathLst>
                <a:path w="4816592" h="2709333" extrusionOk="0">
                  <a:moveTo>
                    <a:pt x="0" y="0"/>
                  </a:moveTo>
                  <a:lnTo>
                    <a:pt x="4816592" y="0"/>
                  </a:lnTo>
                  <a:lnTo>
                    <a:pt x="4816592" y="2709333"/>
                  </a:lnTo>
                  <a:lnTo>
                    <a:pt x="0" y="2709333"/>
                  </a:lnTo>
                  <a:close/>
                </a:path>
              </a:pathLst>
            </a:custGeom>
            <a:solidFill>
              <a:srgbClr val="000000">
                <a:alpha val="0"/>
              </a:srgbClr>
            </a:solidFill>
            <a:ln w="285750" cap="sq" cmpd="sng">
              <a:solidFill>
                <a:srgbClr val="FFF5E8"/>
              </a:solidFill>
              <a:prstDash val="solid"/>
              <a:miter lim="8000"/>
              <a:headEnd type="none" w="sm" len="sm"/>
              <a:tailEnd type="none" w="sm" len="sm"/>
            </a:ln>
          </p:spPr>
        </p:sp>
        <p:sp>
          <p:nvSpPr>
            <p:cNvPr id="218" name="Google Shape;218;p20"/>
            <p:cNvSpPr txBox="1"/>
            <p:nvPr/>
          </p:nvSpPr>
          <p:spPr>
            <a:xfrm>
              <a:off x="0" y="19050"/>
              <a:ext cx="4816593" cy="2690283"/>
            </a:xfrm>
            <a:prstGeom prst="rect">
              <a:avLst/>
            </a:prstGeom>
            <a:noFill/>
            <a:ln>
              <a:noFill/>
            </a:ln>
          </p:spPr>
          <p:txBody>
            <a:bodyPr spcFirstLastPara="1" wrap="square" lIns="50800" tIns="50800" rIns="50800" bIns="50800" anchor="ctr" anchorCtr="0">
              <a:noAutofit/>
            </a:bodyPr>
            <a:lstStyle/>
            <a:p>
              <a:pPr marL="0" marR="0" lvl="0" indent="0" algn="ctr" rtl="0">
                <a:lnSpc>
                  <a:spcPct val="13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4" name="Google Shape;224;p20"/>
          <p:cNvSpPr txBox="1"/>
          <p:nvPr/>
        </p:nvSpPr>
        <p:spPr>
          <a:xfrm>
            <a:off x="3918467" y="4537366"/>
            <a:ext cx="10494494" cy="1507913"/>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999" b="0" i="0" u="none" strike="noStrike" cap="none" dirty="0">
                <a:solidFill>
                  <a:srgbClr val="FFF5E8"/>
                </a:solidFill>
                <a:latin typeface="Archivo Black"/>
                <a:ea typeface="Archivo Black"/>
                <a:cs typeface="Archivo Black"/>
                <a:sym typeface="Archivo Black"/>
              </a:rPr>
              <a:t>Charts Visualization</a:t>
            </a:r>
            <a:endParaRPr lang="en-US" dirty="0"/>
          </a:p>
        </p:txBody>
      </p:sp>
      <p:pic>
        <p:nvPicPr>
          <p:cNvPr id="3" name="Picture 2">
            <a:extLst>
              <a:ext uri="{FF2B5EF4-FFF2-40B4-BE49-F238E27FC236}">
                <a16:creationId xmlns:a16="http://schemas.microsoft.com/office/drawing/2014/main" id="{D1416782-4755-4675-43DD-A445AF014D73}"/>
              </a:ext>
            </a:extLst>
          </p:cNvPr>
          <p:cNvPicPr>
            <a:picLocks noChangeAspect="1"/>
          </p:cNvPicPr>
          <p:nvPr/>
        </p:nvPicPr>
        <p:blipFill>
          <a:blip r:embed="rId3"/>
          <a:stretch>
            <a:fillRect/>
          </a:stretch>
        </p:blipFill>
        <p:spPr>
          <a:xfrm>
            <a:off x="546697" y="363072"/>
            <a:ext cx="4333415" cy="4203121"/>
          </a:xfrm>
          <a:prstGeom prst="rect">
            <a:avLst/>
          </a:prstGeom>
        </p:spPr>
      </p:pic>
      <p:pic>
        <p:nvPicPr>
          <p:cNvPr id="5" name="Picture 4">
            <a:extLst>
              <a:ext uri="{FF2B5EF4-FFF2-40B4-BE49-F238E27FC236}">
                <a16:creationId xmlns:a16="http://schemas.microsoft.com/office/drawing/2014/main" id="{819A902A-FC90-3699-FF73-B7A608210CF9}"/>
              </a:ext>
            </a:extLst>
          </p:cNvPr>
          <p:cNvPicPr>
            <a:picLocks noChangeAspect="1"/>
          </p:cNvPicPr>
          <p:nvPr/>
        </p:nvPicPr>
        <p:blipFill>
          <a:blip r:embed="rId4"/>
          <a:stretch>
            <a:fillRect/>
          </a:stretch>
        </p:blipFill>
        <p:spPr>
          <a:xfrm>
            <a:off x="5417897" y="363072"/>
            <a:ext cx="4706007" cy="4203121"/>
          </a:xfrm>
          <a:prstGeom prst="rect">
            <a:avLst/>
          </a:prstGeom>
        </p:spPr>
      </p:pic>
      <p:pic>
        <p:nvPicPr>
          <p:cNvPr id="7" name="Picture 6">
            <a:extLst>
              <a:ext uri="{FF2B5EF4-FFF2-40B4-BE49-F238E27FC236}">
                <a16:creationId xmlns:a16="http://schemas.microsoft.com/office/drawing/2014/main" id="{B14D11AD-C34A-FC0F-119A-E6C58C979E8A}"/>
              </a:ext>
            </a:extLst>
          </p:cNvPr>
          <p:cNvPicPr>
            <a:picLocks noChangeAspect="1"/>
          </p:cNvPicPr>
          <p:nvPr/>
        </p:nvPicPr>
        <p:blipFill>
          <a:blip r:embed="rId5"/>
          <a:stretch>
            <a:fillRect/>
          </a:stretch>
        </p:blipFill>
        <p:spPr>
          <a:xfrm>
            <a:off x="10517100" y="363072"/>
            <a:ext cx="7402553" cy="4203122"/>
          </a:xfrm>
          <a:prstGeom prst="rect">
            <a:avLst/>
          </a:prstGeom>
        </p:spPr>
      </p:pic>
      <p:pic>
        <p:nvPicPr>
          <p:cNvPr id="9" name="Picture 8">
            <a:extLst>
              <a:ext uri="{FF2B5EF4-FFF2-40B4-BE49-F238E27FC236}">
                <a16:creationId xmlns:a16="http://schemas.microsoft.com/office/drawing/2014/main" id="{35E6A728-77DE-70DC-CD7A-98DEF16984A9}"/>
              </a:ext>
            </a:extLst>
          </p:cNvPr>
          <p:cNvPicPr>
            <a:picLocks noChangeAspect="1"/>
          </p:cNvPicPr>
          <p:nvPr/>
        </p:nvPicPr>
        <p:blipFill>
          <a:blip r:embed="rId6"/>
          <a:stretch>
            <a:fillRect/>
          </a:stretch>
        </p:blipFill>
        <p:spPr>
          <a:xfrm>
            <a:off x="546697" y="6016452"/>
            <a:ext cx="5963389" cy="3672379"/>
          </a:xfrm>
          <a:prstGeom prst="rect">
            <a:avLst/>
          </a:prstGeom>
        </p:spPr>
      </p:pic>
      <p:pic>
        <p:nvPicPr>
          <p:cNvPr id="11" name="Picture 10">
            <a:extLst>
              <a:ext uri="{FF2B5EF4-FFF2-40B4-BE49-F238E27FC236}">
                <a16:creationId xmlns:a16="http://schemas.microsoft.com/office/drawing/2014/main" id="{72420B9A-77A2-68AF-D37D-015EE6283A63}"/>
              </a:ext>
            </a:extLst>
          </p:cNvPr>
          <p:cNvPicPr>
            <a:picLocks noChangeAspect="1"/>
          </p:cNvPicPr>
          <p:nvPr/>
        </p:nvPicPr>
        <p:blipFill>
          <a:blip r:embed="rId7"/>
          <a:stretch>
            <a:fillRect/>
          </a:stretch>
        </p:blipFill>
        <p:spPr>
          <a:xfrm>
            <a:off x="6822838" y="6016451"/>
            <a:ext cx="5696374" cy="3672379"/>
          </a:xfrm>
          <a:prstGeom prst="rect">
            <a:avLst/>
          </a:prstGeom>
        </p:spPr>
      </p:pic>
      <p:pic>
        <p:nvPicPr>
          <p:cNvPr id="13" name="Picture 12">
            <a:extLst>
              <a:ext uri="{FF2B5EF4-FFF2-40B4-BE49-F238E27FC236}">
                <a16:creationId xmlns:a16="http://schemas.microsoft.com/office/drawing/2014/main" id="{57A48071-702E-77ED-8DF4-1F69DE855CAC}"/>
              </a:ext>
            </a:extLst>
          </p:cNvPr>
          <p:cNvPicPr>
            <a:picLocks noChangeAspect="1"/>
          </p:cNvPicPr>
          <p:nvPr/>
        </p:nvPicPr>
        <p:blipFill>
          <a:blip r:embed="rId8"/>
          <a:stretch>
            <a:fillRect/>
          </a:stretch>
        </p:blipFill>
        <p:spPr>
          <a:xfrm>
            <a:off x="12800018" y="6016451"/>
            <a:ext cx="5119635" cy="36723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80000"/>
        </a:solidFill>
        <a:effectLst/>
      </p:bgPr>
    </p:bg>
    <p:spTree>
      <p:nvGrpSpPr>
        <p:cNvPr id="1" name="Shape 205"/>
        <p:cNvGrpSpPr/>
        <p:nvPr/>
      </p:nvGrpSpPr>
      <p:grpSpPr>
        <a:xfrm>
          <a:off x="0" y="0"/>
          <a:ext cx="0" cy="0"/>
          <a:chOff x="0" y="0"/>
          <a:chExt cx="0" cy="0"/>
        </a:xfrm>
      </p:grpSpPr>
      <p:grpSp>
        <p:nvGrpSpPr>
          <p:cNvPr id="206" name="Google Shape;206;p19"/>
          <p:cNvGrpSpPr/>
          <p:nvPr/>
        </p:nvGrpSpPr>
        <p:grpSpPr>
          <a:xfrm>
            <a:off x="-161365" y="13447"/>
            <a:ext cx="18288000" cy="10287000"/>
            <a:chOff x="0" y="0"/>
            <a:chExt cx="4816593" cy="2709333"/>
          </a:xfrm>
        </p:grpSpPr>
        <p:sp>
          <p:nvSpPr>
            <p:cNvPr id="207" name="Google Shape;207;p19"/>
            <p:cNvSpPr/>
            <p:nvPr/>
          </p:nvSpPr>
          <p:spPr>
            <a:xfrm>
              <a:off x="0" y="0"/>
              <a:ext cx="4816592" cy="2709333"/>
            </a:xfrm>
            <a:custGeom>
              <a:avLst/>
              <a:gdLst/>
              <a:ahLst/>
              <a:cxnLst/>
              <a:rect l="l" t="t" r="r" b="b"/>
              <a:pathLst>
                <a:path w="4816592" h="2709333" extrusionOk="0">
                  <a:moveTo>
                    <a:pt x="0" y="0"/>
                  </a:moveTo>
                  <a:lnTo>
                    <a:pt x="4816592" y="0"/>
                  </a:lnTo>
                  <a:lnTo>
                    <a:pt x="4816592" y="2709333"/>
                  </a:lnTo>
                  <a:lnTo>
                    <a:pt x="0" y="2709333"/>
                  </a:lnTo>
                  <a:close/>
                </a:path>
              </a:pathLst>
            </a:custGeom>
            <a:solidFill>
              <a:srgbClr val="000000">
                <a:alpha val="0"/>
              </a:srgbClr>
            </a:solidFill>
            <a:ln w="285750" cap="sq" cmpd="sng">
              <a:solidFill>
                <a:srgbClr val="FFF5E8"/>
              </a:solidFill>
              <a:prstDash val="solid"/>
              <a:miter lim="8000"/>
              <a:headEnd type="none" w="sm" len="sm"/>
              <a:tailEnd type="none" w="sm" len="sm"/>
            </a:ln>
          </p:spPr>
        </p:sp>
        <p:sp>
          <p:nvSpPr>
            <p:cNvPr id="208" name="Google Shape;208;p19"/>
            <p:cNvSpPr txBox="1"/>
            <p:nvPr/>
          </p:nvSpPr>
          <p:spPr>
            <a:xfrm>
              <a:off x="0" y="19050"/>
              <a:ext cx="4816593" cy="2690283"/>
            </a:xfrm>
            <a:prstGeom prst="rect">
              <a:avLst/>
            </a:prstGeom>
            <a:noFill/>
            <a:ln>
              <a:noFill/>
            </a:ln>
          </p:spPr>
          <p:txBody>
            <a:bodyPr spcFirstLastPara="1" wrap="square" lIns="50800" tIns="50800" rIns="50800" bIns="50800" anchor="ctr" anchorCtr="0">
              <a:noAutofit/>
            </a:bodyPr>
            <a:lstStyle/>
            <a:p>
              <a:pPr marL="0" marR="0" lvl="0" indent="0" algn="ctr" rtl="0">
                <a:lnSpc>
                  <a:spcPct val="13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 name="Google Shape;184;p18">
            <a:extLst>
              <a:ext uri="{FF2B5EF4-FFF2-40B4-BE49-F238E27FC236}">
                <a16:creationId xmlns:a16="http://schemas.microsoft.com/office/drawing/2014/main" id="{151F63CC-839E-902F-0BE6-C485541DDAA3}"/>
              </a:ext>
            </a:extLst>
          </p:cNvPr>
          <p:cNvSpPr txBox="1"/>
          <p:nvPr/>
        </p:nvSpPr>
        <p:spPr>
          <a:xfrm>
            <a:off x="484094" y="485644"/>
            <a:ext cx="9685003" cy="1507913"/>
          </a:xfrm>
          <a:prstGeom prst="rect">
            <a:avLst/>
          </a:prstGeom>
          <a:noFill/>
          <a:ln>
            <a:noFill/>
          </a:ln>
        </p:spPr>
        <p:txBody>
          <a:bodyPr spcFirstLastPara="1" wrap="square" lIns="0" tIns="0" rIns="0" bIns="0" anchor="t" anchorCtr="0">
            <a:spAutoFit/>
          </a:bodyPr>
          <a:lstStyle/>
          <a:p>
            <a:pPr marL="0" marR="0" lvl="0" indent="0" rtl="0">
              <a:lnSpc>
                <a:spcPct val="140005"/>
              </a:lnSpc>
              <a:spcBef>
                <a:spcPts val="0"/>
              </a:spcBef>
              <a:spcAft>
                <a:spcPts val="0"/>
              </a:spcAft>
              <a:buNone/>
            </a:pPr>
            <a:r>
              <a:rPr lang="en-US" sz="6999" dirty="0">
                <a:solidFill>
                  <a:schemeClr val="bg1">
                    <a:lumMod val="95000"/>
                  </a:schemeClr>
                </a:solidFill>
                <a:latin typeface="Archivo Black"/>
                <a:sym typeface="Archivo Black"/>
              </a:rPr>
              <a:t>Mock Dashboard</a:t>
            </a:r>
            <a:endParaRPr lang="en-US" dirty="0">
              <a:solidFill>
                <a:schemeClr val="bg1">
                  <a:lumMod val="95000"/>
                </a:schemeClr>
              </a:solidFill>
            </a:endParaRPr>
          </a:p>
        </p:txBody>
      </p:sp>
      <p:pic>
        <p:nvPicPr>
          <p:cNvPr id="5" name="Picture 4">
            <a:extLst>
              <a:ext uri="{FF2B5EF4-FFF2-40B4-BE49-F238E27FC236}">
                <a16:creationId xmlns:a16="http://schemas.microsoft.com/office/drawing/2014/main" id="{CE0869D6-B142-5F8A-9B10-E4894D00366C}"/>
              </a:ext>
            </a:extLst>
          </p:cNvPr>
          <p:cNvPicPr>
            <a:picLocks noChangeAspect="1"/>
          </p:cNvPicPr>
          <p:nvPr/>
        </p:nvPicPr>
        <p:blipFill>
          <a:blip r:embed="rId3"/>
          <a:stretch>
            <a:fillRect/>
          </a:stretch>
        </p:blipFill>
        <p:spPr>
          <a:xfrm>
            <a:off x="484094" y="2393424"/>
            <a:ext cx="15948211" cy="7407932"/>
          </a:xfrm>
          <a:prstGeom prst="rect">
            <a:avLst/>
          </a:prstGeom>
        </p:spPr>
      </p:pic>
    </p:spTree>
    <p:extLst>
      <p:ext uri="{BB962C8B-B14F-4D97-AF65-F5344CB8AC3E}">
        <p14:creationId xmlns:p14="http://schemas.microsoft.com/office/powerpoint/2010/main" val="149123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80000"/>
        </a:solidFill>
        <a:effectLst/>
      </p:bgPr>
    </p:bg>
    <p:spTree>
      <p:nvGrpSpPr>
        <p:cNvPr id="1" name="Shape 205"/>
        <p:cNvGrpSpPr/>
        <p:nvPr/>
      </p:nvGrpSpPr>
      <p:grpSpPr>
        <a:xfrm>
          <a:off x="0" y="0"/>
          <a:ext cx="0" cy="0"/>
          <a:chOff x="0" y="0"/>
          <a:chExt cx="0" cy="0"/>
        </a:xfrm>
      </p:grpSpPr>
      <p:sp>
        <p:nvSpPr>
          <p:cNvPr id="207" name="Google Shape;207;p19"/>
          <p:cNvSpPr/>
          <p:nvPr/>
        </p:nvSpPr>
        <p:spPr>
          <a:xfrm>
            <a:off x="-161365" y="13447"/>
            <a:ext cx="18287996" cy="10287000"/>
          </a:xfrm>
          <a:custGeom>
            <a:avLst/>
            <a:gdLst/>
            <a:ahLst/>
            <a:cxnLst/>
            <a:rect l="l" t="t" r="r" b="b"/>
            <a:pathLst>
              <a:path w="4816592" h="2709333" extrusionOk="0">
                <a:moveTo>
                  <a:pt x="0" y="0"/>
                </a:moveTo>
                <a:lnTo>
                  <a:pt x="4816592" y="0"/>
                </a:lnTo>
                <a:lnTo>
                  <a:pt x="4816592" y="2709333"/>
                </a:lnTo>
                <a:lnTo>
                  <a:pt x="0" y="2709333"/>
                </a:lnTo>
                <a:close/>
              </a:path>
            </a:pathLst>
          </a:custGeom>
          <a:solidFill>
            <a:srgbClr val="000000">
              <a:alpha val="0"/>
            </a:srgbClr>
          </a:solidFill>
          <a:ln w="285750" cap="sq" cmpd="sng">
            <a:solidFill>
              <a:srgbClr val="FFF5E8"/>
            </a:solidFill>
            <a:prstDash val="solid"/>
            <a:miter lim="8000"/>
            <a:headEnd type="none" w="sm" len="sm"/>
            <a:tailEnd type="none" w="sm" len="sm"/>
          </a:ln>
        </p:spPr>
      </p:sp>
      <p:pic>
        <p:nvPicPr>
          <p:cNvPr id="3" name="Picture 2">
            <a:extLst>
              <a:ext uri="{FF2B5EF4-FFF2-40B4-BE49-F238E27FC236}">
                <a16:creationId xmlns:a16="http://schemas.microsoft.com/office/drawing/2014/main" id="{6A6034C1-E371-B8E1-F5F2-444F915408FD}"/>
              </a:ext>
            </a:extLst>
          </p:cNvPr>
          <p:cNvPicPr>
            <a:picLocks noChangeAspect="1"/>
          </p:cNvPicPr>
          <p:nvPr/>
        </p:nvPicPr>
        <p:blipFill>
          <a:blip r:embed="rId3"/>
          <a:stretch>
            <a:fillRect/>
          </a:stretch>
        </p:blipFill>
        <p:spPr>
          <a:xfrm>
            <a:off x="1257300" y="1559859"/>
            <a:ext cx="15773399" cy="8162364"/>
          </a:xfrm>
          <a:prstGeom prst="rect">
            <a:avLst/>
          </a:prstGeom>
        </p:spPr>
      </p:pic>
      <p:sp>
        <p:nvSpPr>
          <p:cNvPr id="6" name="Google Shape;184;p18">
            <a:extLst>
              <a:ext uri="{FF2B5EF4-FFF2-40B4-BE49-F238E27FC236}">
                <a16:creationId xmlns:a16="http://schemas.microsoft.com/office/drawing/2014/main" id="{B4257DC8-4ED5-6590-A142-1C5932EB816A}"/>
              </a:ext>
            </a:extLst>
          </p:cNvPr>
          <p:cNvSpPr txBox="1"/>
          <p:nvPr/>
        </p:nvSpPr>
        <p:spPr>
          <a:xfrm>
            <a:off x="1257300" y="355766"/>
            <a:ext cx="5345206" cy="861774"/>
          </a:xfrm>
          <a:prstGeom prst="rect">
            <a:avLst/>
          </a:prstGeom>
          <a:noFill/>
          <a:ln>
            <a:noFill/>
          </a:ln>
        </p:spPr>
        <p:txBody>
          <a:bodyPr spcFirstLastPara="1" wrap="square" lIns="0" tIns="0" rIns="0" bIns="0" anchor="t" anchorCtr="0">
            <a:spAutoFit/>
          </a:bodyPr>
          <a:lstStyle/>
          <a:p>
            <a:pPr marL="0" marR="0" lvl="0" indent="0" rtl="0">
              <a:lnSpc>
                <a:spcPct val="140005"/>
              </a:lnSpc>
              <a:spcBef>
                <a:spcPts val="0"/>
              </a:spcBef>
              <a:spcAft>
                <a:spcPts val="0"/>
              </a:spcAft>
              <a:buNone/>
            </a:pPr>
            <a:r>
              <a:rPr lang="en-US" sz="4000" dirty="0">
                <a:solidFill>
                  <a:schemeClr val="bg1">
                    <a:lumMod val="95000"/>
                  </a:schemeClr>
                </a:solidFill>
                <a:latin typeface="Archivo Black"/>
                <a:sym typeface="Archivo Black"/>
              </a:rPr>
              <a:t>Final Dashboard</a:t>
            </a:r>
            <a:endParaRPr lang="en-US" sz="4000" dirty="0">
              <a:solidFill>
                <a:schemeClr val="bg1">
                  <a:lumMod val="95000"/>
                </a:schemeClr>
              </a:solidFill>
            </a:endParaRPr>
          </a:p>
        </p:txBody>
      </p:sp>
    </p:spTree>
    <p:extLst>
      <p:ext uri="{BB962C8B-B14F-4D97-AF65-F5344CB8AC3E}">
        <p14:creationId xmlns:p14="http://schemas.microsoft.com/office/powerpoint/2010/main" val="201185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8"/>
        </a:solidFill>
        <a:effectLst/>
      </p:bgPr>
    </p:bg>
    <p:spTree>
      <p:nvGrpSpPr>
        <p:cNvPr id="1" name="Shape 229"/>
        <p:cNvGrpSpPr/>
        <p:nvPr/>
      </p:nvGrpSpPr>
      <p:grpSpPr>
        <a:xfrm>
          <a:off x="0" y="0"/>
          <a:ext cx="0" cy="0"/>
          <a:chOff x="0" y="0"/>
          <a:chExt cx="0" cy="0"/>
        </a:xfrm>
      </p:grpSpPr>
      <p:grpSp>
        <p:nvGrpSpPr>
          <p:cNvPr id="230" name="Google Shape;230;p21"/>
          <p:cNvGrpSpPr/>
          <p:nvPr/>
        </p:nvGrpSpPr>
        <p:grpSpPr>
          <a:xfrm>
            <a:off x="0" y="0"/>
            <a:ext cx="18288000" cy="10287000"/>
            <a:chOff x="0" y="0"/>
            <a:chExt cx="4816593" cy="2709333"/>
          </a:xfrm>
        </p:grpSpPr>
        <p:sp>
          <p:nvSpPr>
            <p:cNvPr id="231" name="Google Shape;231;p21"/>
            <p:cNvSpPr/>
            <p:nvPr/>
          </p:nvSpPr>
          <p:spPr>
            <a:xfrm>
              <a:off x="0" y="0"/>
              <a:ext cx="4816592" cy="2709333"/>
            </a:xfrm>
            <a:custGeom>
              <a:avLst/>
              <a:gdLst/>
              <a:ahLst/>
              <a:cxnLst/>
              <a:rect l="l" t="t" r="r" b="b"/>
              <a:pathLst>
                <a:path w="4816592" h="2709333" extrusionOk="0">
                  <a:moveTo>
                    <a:pt x="0" y="0"/>
                  </a:moveTo>
                  <a:lnTo>
                    <a:pt x="4816592" y="0"/>
                  </a:lnTo>
                  <a:lnTo>
                    <a:pt x="4816592" y="2709333"/>
                  </a:lnTo>
                  <a:lnTo>
                    <a:pt x="0" y="2709333"/>
                  </a:lnTo>
                  <a:close/>
                </a:path>
              </a:pathLst>
            </a:custGeom>
            <a:solidFill>
              <a:srgbClr val="000000">
                <a:alpha val="0"/>
              </a:srgbClr>
            </a:solidFill>
            <a:ln w="285750" cap="sq" cmpd="sng">
              <a:solidFill>
                <a:srgbClr val="A80000"/>
              </a:solidFill>
              <a:prstDash val="solid"/>
              <a:miter lim="8000"/>
              <a:headEnd type="none" w="sm" len="sm"/>
              <a:tailEnd type="none" w="sm" len="sm"/>
            </a:ln>
          </p:spPr>
        </p:sp>
        <p:sp>
          <p:nvSpPr>
            <p:cNvPr id="232" name="Google Shape;232;p21"/>
            <p:cNvSpPr txBox="1"/>
            <p:nvPr/>
          </p:nvSpPr>
          <p:spPr>
            <a:xfrm>
              <a:off x="0" y="19050"/>
              <a:ext cx="4816593" cy="2690283"/>
            </a:xfrm>
            <a:prstGeom prst="rect">
              <a:avLst/>
            </a:prstGeom>
            <a:noFill/>
            <a:ln>
              <a:noFill/>
            </a:ln>
          </p:spPr>
          <p:txBody>
            <a:bodyPr spcFirstLastPara="1" wrap="square" lIns="50800" tIns="50800" rIns="50800" bIns="50800" anchor="ctr" anchorCtr="0">
              <a:noAutofit/>
            </a:bodyPr>
            <a:lstStyle/>
            <a:p>
              <a:pPr marL="0" marR="0" lvl="0" indent="0" algn="ctr" rtl="0">
                <a:lnSpc>
                  <a:spcPct val="13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33" name="Google Shape;233;p21"/>
          <p:cNvSpPr txBox="1"/>
          <p:nvPr/>
        </p:nvSpPr>
        <p:spPr>
          <a:xfrm>
            <a:off x="-235323" y="678201"/>
            <a:ext cx="8881781" cy="1551194"/>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7200" b="0" i="0" u="none" strike="noStrike" cap="none" dirty="0">
                <a:solidFill>
                  <a:srgbClr val="A80000"/>
                </a:solidFill>
                <a:latin typeface="Archivo Black"/>
                <a:ea typeface="Archivo Black"/>
                <a:cs typeface="Archivo Black"/>
                <a:sym typeface="Archivo Black"/>
              </a:rPr>
              <a:t>IN-SIGHTS</a:t>
            </a:r>
            <a:endParaRPr lang="en-US" sz="7200" dirty="0"/>
          </a:p>
        </p:txBody>
      </p:sp>
      <p:grpSp>
        <p:nvGrpSpPr>
          <p:cNvPr id="234" name="Google Shape;234;p21"/>
          <p:cNvGrpSpPr/>
          <p:nvPr/>
        </p:nvGrpSpPr>
        <p:grpSpPr>
          <a:xfrm>
            <a:off x="0" y="3150033"/>
            <a:ext cx="18288000" cy="1189495"/>
            <a:chOff x="0" y="0"/>
            <a:chExt cx="5113698" cy="332607"/>
          </a:xfrm>
        </p:grpSpPr>
        <p:sp>
          <p:nvSpPr>
            <p:cNvPr id="235" name="Google Shape;235;p21"/>
            <p:cNvSpPr/>
            <p:nvPr/>
          </p:nvSpPr>
          <p:spPr>
            <a:xfrm>
              <a:off x="0" y="0"/>
              <a:ext cx="5113698" cy="332607"/>
            </a:xfrm>
            <a:custGeom>
              <a:avLst/>
              <a:gdLst/>
              <a:ahLst/>
              <a:cxnLst/>
              <a:rect l="l" t="t" r="r" b="b"/>
              <a:pathLst>
                <a:path w="5113698" h="332607" extrusionOk="0">
                  <a:moveTo>
                    <a:pt x="0" y="0"/>
                  </a:moveTo>
                  <a:lnTo>
                    <a:pt x="5113698" y="0"/>
                  </a:lnTo>
                  <a:lnTo>
                    <a:pt x="5113698" y="332607"/>
                  </a:lnTo>
                  <a:lnTo>
                    <a:pt x="0" y="332607"/>
                  </a:lnTo>
                  <a:close/>
                </a:path>
              </a:pathLst>
            </a:custGeom>
            <a:solidFill>
              <a:srgbClr val="A80000"/>
            </a:solidFill>
            <a:ln>
              <a:noFill/>
            </a:ln>
          </p:spPr>
        </p:sp>
        <p:sp>
          <p:nvSpPr>
            <p:cNvPr id="236" name="Google Shape;236;p21"/>
            <p:cNvSpPr txBox="1"/>
            <p:nvPr/>
          </p:nvSpPr>
          <p:spPr>
            <a:xfrm>
              <a:off x="0" y="19050"/>
              <a:ext cx="5113698" cy="313557"/>
            </a:xfrm>
            <a:prstGeom prst="rect">
              <a:avLst/>
            </a:prstGeom>
            <a:noFill/>
            <a:ln>
              <a:noFill/>
            </a:ln>
          </p:spPr>
          <p:txBody>
            <a:bodyPr spcFirstLastPara="1" wrap="square" lIns="50800" tIns="50800" rIns="50800" bIns="50800" anchor="ctr" anchorCtr="0">
              <a:noAutofit/>
            </a:bodyPr>
            <a:lstStyle/>
            <a:p>
              <a:pPr marL="0" marR="0" lvl="0" indent="0" algn="ctr" rtl="0">
                <a:lnSpc>
                  <a:spcPct val="13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37" name="Google Shape;237;p21"/>
          <p:cNvSpPr txBox="1"/>
          <p:nvPr/>
        </p:nvSpPr>
        <p:spPr>
          <a:xfrm>
            <a:off x="154641" y="4378825"/>
            <a:ext cx="17985441" cy="1083374"/>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3200" dirty="0">
                <a:solidFill>
                  <a:schemeClr val="tx1"/>
                </a:solidFill>
              </a:rPr>
              <a:t>55% of Total Population are defected with Heart Disease in which 56.1% are Males and rest all are Females.</a:t>
            </a:r>
            <a:endParaRPr sz="3200" dirty="0">
              <a:solidFill>
                <a:schemeClr val="tx1"/>
              </a:solidFill>
            </a:endParaRPr>
          </a:p>
        </p:txBody>
      </p:sp>
      <p:grpSp>
        <p:nvGrpSpPr>
          <p:cNvPr id="238" name="Google Shape;238;p21"/>
          <p:cNvGrpSpPr/>
          <p:nvPr/>
        </p:nvGrpSpPr>
        <p:grpSpPr>
          <a:xfrm>
            <a:off x="0" y="5529022"/>
            <a:ext cx="18288000" cy="1189495"/>
            <a:chOff x="0" y="0"/>
            <a:chExt cx="5113698" cy="332607"/>
          </a:xfrm>
        </p:grpSpPr>
        <p:sp>
          <p:nvSpPr>
            <p:cNvPr id="239" name="Google Shape;239;p21"/>
            <p:cNvSpPr/>
            <p:nvPr/>
          </p:nvSpPr>
          <p:spPr>
            <a:xfrm>
              <a:off x="0" y="0"/>
              <a:ext cx="5113698" cy="332607"/>
            </a:xfrm>
            <a:custGeom>
              <a:avLst/>
              <a:gdLst/>
              <a:ahLst/>
              <a:cxnLst/>
              <a:rect l="l" t="t" r="r" b="b"/>
              <a:pathLst>
                <a:path w="5113698" h="332607" extrusionOk="0">
                  <a:moveTo>
                    <a:pt x="0" y="0"/>
                  </a:moveTo>
                  <a:lnTo>
                    <a:pt x="5113698" y="0"/>
                  </a:lnTo>
                  <a:lnTo>
                    <a:pt x="5113698" y="332607"/>
                  </a:lnTo>
                  <a:lnTo>
                    <a:pt x="0" y="332607"/>
                  </a:lnTo>
                  <a:close/>
                </a:path>
              </a:pathLst>
            </a:custGeom>
            <a:solidFill>
              <a:srgbClr val="A80000"/>
            </a:solidFill>
            <a:ln>
              <a:noFill/>
            </a:ln>
          </p:spPr>
        </p:sp>
        <p:sp>
          <p:nvSpPr>
            <p:cNvPr id="240" name="Google Shape;240;p21"/>
            <p:cNvSpPr txBox="1"/>
            <p:nvPr/>
          </p:nvSpPr>
          <p:spPr>
            <a:xfrm>
              <a:off x="0" y="19050"/>
              <a:ext cx="5113698" cy="313557"/>
            </a:xfrm>
            <a:prstGeom prst="rect">
              <a:avLst/>
            </a:prstGeom>
            <a:noFill/>
            <a:ln>
              <a:noFill/>
            </a:ln>
          </p:spPr>
          <p:txBody>
            <a:bodyPr spcFirstLastPara="1" wrap="square" lIns="50800" tIns="50800" rIns="50800" bIns="50800" anchor="ctr" anchorCtr="0">
              <a:noAutofit/>
            </a:bodyPr>
            <a:lstStyle/>
            <a:p>
              <a:pPr marL="0" marR="0" lvl="0" indent="0" algn="ctr" rtl="0">
                <a:lnSpc>
                  <a:spcPct val="13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1" name="Google Shape;241;p21"/>
          <p:cNvGrpSpPr/>
          <p:nvPr/>
        </p:nvGrpSpPr>
        <p:grpSpPr>
          <a:xfrm>
            <a:off x="0" y="7908011"/>
            <a:ext cx="18288000" cy="1189495"/>
            <a:chOff x="0" y="0"/>
            <a:chExt cx="5113698" cy="332607"/>
          </a:xfrm>
        </p:grpSpPr>
        <p:sp>
          <p:nvSpPr>
            <p:cNvPr id="242" name="Google Shape;242;p21"/>
            <p:cNvSpPr/>
            <p:nvPr/>
          </p:nvSpPr>
          <p:spPr>
            <a:xfrm>
              <a:off x="0" y="0"/>
              <a:ext cx="5113698" cy="332607"/>
            </a:xfrm>
            <a:custGeom>
              <a:avLst/>
              <a:gdLst/>
              <a:ahLst/>
              <a:cxnLst/>
              <a:rect l="l" t="t" r="r" b="b"/>
              <a:pathLst>
                <a:path w="5113698" h="332607" extrusionOk="0">
                  <a:moveTo>
                    <a:pt x="0" y="0"/>
                  </a:moveTo>
                  <a:lnTo>
                    <a:pt x="5113698" y="0"/>
                  </a:lnTo>
                  <a:lnTo>
                    <a:pt x="5113698" y="332607"/>
                  </a:lnTo>
                  <a:lnTo>
                    <a:pt x="0" y="332607"/>
                  </a:lnTo>
                  <a:close/>
                </a:path>
              </a:pathLst>
            </a:custGeom>
            <a:solidFill>
              <a:srgbClr val="A80000"/>
            </a:solidFill>
            <a:ln>
              <a:noFill/>
            </a:ln>
          </p:spPr>
        </p:sp>
        <p:sp>
          <p:nvSpPr>
            <p:cNvPr id="243" name="Google Shape;243;p21"/>
            <p:cNvSpPr txBox="1"/>
            <p:nvPr/>
          </p:nvSpPr>
          <p:spPr>
            <a:xfrm>
              <a:off x="0" y="19050"/>
              <a:ext cx="5113698" cy="313557"/>
            </a:xfrm>
            <a:prstGeom prst="rect">
              <a:avLst/>
            </a:prstGeom>
            <a:noFill/>
            <a:ln>
              <a:noFill/>
            </a:ln>
          </p:spPr>
          <p:txBody>
            <a:bodyPr spcFirstLastPara="1" wrap="square" lIns="50800" tIns="50800" rIns="50800" bIns="50800" anchor="ctr" anchorCtr="0">
              <a:noAutofit/>
            </a:bodyPr>
            <a:lstStyle/>
            <a:p>
              <a:pPr marL="0" marR="0" lvl="0" indent="0" algn="ctr" rtl="0">
                <a:lnSpc>
                  <a:spcPct val="13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4" name="Google Shape;244;p21"/>
          <p:cNvSpPr txBox="1"/>
          <p:nvPr/>
        </p:nvSpPr>
        <p:spPr>
          <a:xfrm>
            <a:off x="154642" y="5522540"/>
            <a:ext cx="17985440" cy="1083374"/>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3200" dirty="0">
                <a:solidFill>
                  <a:schemeClr val="bg1">
                    <a:lumMod val="95000"/>
                  </a:schemeClr>
                </a:solidFill>
              </a:rPr>
              <a:t>People from 50-55 Age Category are most Heart Disease Patient with the presence of Maximum heart rate, Cholesterol level, also Blood Pressure.</a:t>
            </a:r>
            <a:endParaRPr sz="3200" dirty="0">
              <a:solidFill>
                <a:schemeClr val="bg1">
                  <a:lumMod val="95000"/>
                </a:schemeClr>
              </a:solidFill>
            </a:endParaRPr>
          </a:p>
        </p:txBody>
      </p:sp>
      <p:sp>
        <p:nvSpPr>
          <p:cNvPr id="245" name="Google Shape;245;p21"/>
          <p:cNvSpPr txBox="1"/>
          <p:nvPr/>
        </p:nvSpPr>
        <p:spPr>
          <a:xfrm>
            <a:off x="154641" y="6988419"/>
            <a:ext cx="16815547" cy="541687"/>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3200" b="0" i="0" u="none" strike="noStrike" cap="none" dirty="0">
                <a:solidFill>
                  <a:schemeClr val="tx1"/>
                </a:solidFill>
                <a:latin typeface="Arial"/>
                <a:ea typeface="Arial"/>
                <a:cs typeface="Arial"/>
                <a:sym typeface="Arial"/>
              </a:rPr>
              <a:t>52 Age is on peak with the presence of Heart Disease in which 8 are Males and 1 Female.</a:t>
            </a:r>
            <a:endParaRPr lang="en-US" sz="3200" dirty="0">
              <a:solidFill>
                <a:schemeClr val="tx1"/>
              </a:solidFill>
            </a:endParaRPr>
          </a:p>
        </p:txBody>
      </p:sp>
      <p:sp>
        <p:nvSpPr>
          <p:cNvPr id="246" name="Google Shape;246;p21"/>
          <p:cNvSpPr txBox="1"/>
          <p:nvPr/>
        </p:nvSpPr>
        <p:spPr>
          <a:xfrm>
            <a:off x="154641" y="7976139"/>
            <a:ext cx="16667630" cy="1083374"/>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3200" b="0" i="0" u="none" strike="noStrike" cap="none" dirty="0">
                <a:solidFill>
                  <a:schemeClr val="bg1">
                    <a:lumMod val="95000"/>
                  </a:schemeClr>
                </a:solidFill>
                <a:latin typeface="Arial"/>
                <a:ea typeface="Arial"/>
                <a:cs typeface="Arial"/>
                <a:sym typeface="Arial"/>
              </a:rPr>
              <a:t>High levels of cholesterol are present in big numbers in Most Heart Diseased Peoples as compared to others.</a:t>
            </a:r>
            <a:endParaRPr lang="en-US" sz="3200" dirty="0">
              <a:solidFill>
                <a:schemeClr val="bg1">
                  <a:lumMod val="95000"/>
                </a:schemeClr>
              </a:solidFill>
            </a:endParaRPr>
          </a:p>
        </p:txBody>
      </p:sp>
      <p:sp>
        <p:nvSpPr>
          <p:cNvPr id="247" name="Google Shape;247;p21"/>
          <p:cNvSpPr txBox="1"/>
          <p:nvPr/>
        </p:nvSpPr>
        <p:spPr>
          <a:xfrm>
            <a:off x="154641" y="9337955"/>
            <a:ext cx="17985441" cy="541687"/>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3200" b="0" i="0" u="none" strike="noStrike" cap="none" dirty="0">
                <a:solidFill>
                  <a:schemeClr val="tx1"/>
                </a:solidFill>
                <a:latin typeface="Arial"/>
                <a:ea typeface="Arial"/>
                <a:cs typeface="Arial"/>
                <a:sym typeface="Arial"/>
              </a:rPr>
              <a:t>Old Age Category have the most chances of Heart Disease because of high rate of Chest pain. </a:t>
            </a:r>
            <a:endParaRPr sz="3200" dirty="0">
              <a:solidFill>
                <a:schemeClr val="tx1"/>
              </a:solidFill>
            </a:endParaRPr>
          </a:p>
        </p:txBody>
      </p:sp>
      <p:pic>
        <p:nvPicPr>
          <p:cNvPr id="248" name="Google Shape;248;p21"/>
          <p:cNvPicPr preferRelativeResize="0"/>
          <p:nvPr/>
        </p:nvPicPr>
        <p:blipFill>
          <a:blip r:embed="rId3">
            <a:alphaModFix/>
          </a:blip>
          <a:stretch>
            <a:fillRect/>
          </a:stretch>
        </p:blipFill>
        <p:spPr>
          <a:xfrm>
            <a:off x="12223376" y="501458"/>
            <a:ext cx="4343400" cy="227286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399</Words>
  <Application>Microsoft Office PowerPoint</Application>
  <PresentationFormat>Custom</PresentationFormat>
  <Paragraphs>34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Arial</vt:lpstr>
      <vt:lpstr>Archivo Black</vt:lpstr>
      <vt:lpstr>Montserrat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PIYUSH UPADHYAY</cp:lastModifiedBy>
  <cp:revision>1</cp:revision>
  <dcterms:modified xsi:type="dcterms:W3CDTF">2024-04-14T20:13:47Z</dcterms:modified>
</cp:coreProperties>
</file>