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8" r:id="rId8"/>
    <p:sldId id="4784" r:id="rId9"/>
    <p:sldId id="4785" r:id="rId10"/>
    <p:sldId id="4786" r:id="rId11"/>
    <p:sldId id="275"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Light" panose="02000000000000000000" pitchFamily="2" charset="0"/>
      <p:regular r:id="rId22"/>
      <p:italic r:id="rId23"/>
    </p:embeddedFont>
    <p:embeddedFont>
      <p:font typeface="Roboto Medium" panose="02000000000000000000" pitchFamily="2" charset="0"/>
      <p:regular r:id="rId24"/>
      <p: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8"/>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617" autoAdjust="0"/>
    <p:restoredTop sz="91283" autoAdjust="0"/>
  </p:normalViewPr>
  <p:slideViewPr>
    <p:cSldViewPr snapToGrid="0" showGuides="1">
      <p:cViewPr>
        <p:scale>
          <a:sx n="77" d="100"/>
          <a:sy n="77" d="100"/>
        </p:scale>
        <p:origin x="1382" y="67"/>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Upadhyay" userId="bd24abdcf31697cc" providerId="LiveId" clId="{A391B73A-FA55-4B2C-A859-99E4BC3538E4}"/>
    <pc:docChg chg="addSld delSld modSld modSection">
      <pc:chgData name="Piyush Upadhyay" userId="bd24abdcf31697cc" providerId="LiveId" clId="{A391B73A-FA55-4B2C-A859-99E4BC3538E4}" dt="2025-06-17T09:58:24.814" v="45" actId="1076"/>
      <pc:docMkLst>
        <pc:docMk/>
      </pc:docMkLst>
      <pc:sldChg chg="addSp modSp mod">
        <pc:chgData name="Piyush Upadhyay" userId="bd24abdcf31697cc" providerId="LiveId" clId="{A391B73A-FA55-4B2C-A859-99E4BC3538E4}" dt="2025-06-17T09:58:24.814" v="45" actId="1076"/>
        <pc:sldMkLst>
          <pc:docMk/>
          <pc:sldMk cId="3221620886" sldId="275"/>
        </pc:sldMkLst>
        <pc:spChg chg="add mod">
          <ac:chgData name="Piyush Upadhyay" userId="bd24abdcf31697cc" providerId="LiveId" clId="{A391B73A-FA55-4B2C-A859-99E4BC3538E4}" dt="2025-06-17T09:57:57.623" v="21" actId="1076"/>
          <ac:spMkLst>
            <pc:docMk/>
            <pc:sldMk cId="3221620886" sldId="275"/>
            <ac:spMk id="2" creationId="{17705AE6-296A-4685-BC04-9E88314CBBB0}"/>
          </ac:spMkLst>
        </pc:spChg>
        <pc:spChg chg="add mod">
          <ac:chgData name="Piyush Upadhyay" userId="bd24abdcf31697cc" providerId="LiveId" clId="{A391B73A-FA55-4B2C-A859-99E4BC3538E4}" dt="2025-06-17T09:58:24.814" v="45" actId="1076"/>
          <ac:spMkLst>
            <pc:docMk/>
            <pc:sldMk cId="3221620886" sldId="275"/>
            <ac:spMk id="3" creationId="{C486BF7A-F930-42C5-A208-C73B6079B94B}"/>
          </ac:spMkLst>
        </pc:spChg>
      </pc:sldChg>
      <pc:sldChg chg="new del">
        <pc:chgData name="Piyush Upadhyay" userId="bd24abdcf31697cc" providerId="LiveId" clId="{A391B73A-FA55-4B2C-A859-99E4BC3538E4}" dt="2025-06-17T09:56:55.899" v="1" actId="2696"/>
        <pc:sldMkLst>
          <pc:docMk/>
          <pc:sldMk cId="152281527" sldId="47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17/06/2025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January 2021</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96974" y="453370"/>
            <a:ext cx="10827385" cy="5642629"/>
          </a:xfrm>
        </p:spPr>
        <p:txBody>
          <a:bodyPr/>
          <a:lstStyle/>
          <a:p>
            <a:pPr marL="457200" indent="-457200">
              <a:buFont typeface="+mj-lt"/>
              <a:buAutoNum type="arabicPeriod"/>
            </a:pPr>
            <a:r>
              <a:rPr lang="en-US" sz="2000" dirty="0"/>
              <a:t>Trial store 77: Control store 233</a:t>
            </a:r>
          </a:p>
          <a:p>
            <a:pPr marL="457200" indent="-457200">
              <a:buFont typeface="+mj-lt"/>
              <a:buAutoNum type="arabicPeriod"/>
            </a:pPr>
            <a:r>
              <a:rPr lang="en-US" sz="2000" dirty="0"/>
              <a:t>Trial store 86: Control store 155</a:t>
            </a:r>
          </a:p>
          <a:p>
            <a:pPr marL="457200" indent="-457200">
              <a:buFont typeface="+mj-lt"/>
              <a:buAutoNum type="arabicPeriod"/>
            </a:pPr>
            <a:r>
              <a:rPr lang="en-US" sz="2000" dirty="0"/>
              <a:t>Trial store 88: Control store 40</a:t>
            </a:r>
          </a:p>
          <a:p>
            <a:pPr marL="457200" indent="-457200">
              <a:buFont typeface="+mj-lt"/>
              <a:buAutoNum type="arabicPeriod"/>
            </a:pPr>
            <a:r>
              <a:rPr lang="en-US" sz="2000" dirty="0"/>
              <a:t>Both trial store 77 and 86 showed significant increase in Total Sales and Number of Customers during trial period. But not for trial store 88. Perhaps the client knows if there's anything about trial 88 that differs it from the other two trial.</a:t>
            </a:r>
          </a:p>
          <a:p>
            <a:pPr marL="457200" indent="-457200">
              <a:buFont typeface="+mj-lt"/>
              <a:buAutoNum type="arabicPeriod"/>
            </a:pPr>
            <a:r>
              <a:rPr lang="en-US" sz="2000" dirty="0"/>
              <a:t>Overall the trial showed positive significant result.</a:t>
            </a:r>
          </a:p>
        </p:txBody>
      </p:sp>
      <p:pic>
        <p:nvPicPr>
          <p:cNvPr id="5" name="Picture 4"/>
          <p:cNvPicPr>
            <a:picLocks noChangeAspect="1"/>
          </p:cNvPicPr>
          <p:nvPr/>
        </p:nvPicPr>
        <p:blipFill>
          <a:blip r:embed="rId2"/>
          <a:stretch>
            <a:fillRect/>
          </a:stretch>
        </p:blipFill>
        <p:spPr>
          <a:xfrm>
            <a:off x="2555953" y="3108960"/>
            <a:ext cx="8109425" cy="3170295"/>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705AE6-296A-4685-BC04-9E88314CBBB0}"/>
              </a:ext>
            </a:extLst>
          </p:cNvPr>
          <p:cNvSpPr txBox="1"/>
          <p:nvPr/>
        </p:nvSpPr>
        <p:spPr>
          <a:xfrm>
            <a:off x="5078895" y="2524540"/>
            <a:ext cx="2034209" cy="904460"/>
          </a:xfrm>
          <a:prstGeom prst="rect">
            <a:avLst/>
          </a:prstGeom>
          <a:noFill/>
        </p:spPr>
        <p:txBody>
          <a:bodyPr wrap="square" lIns="0" tIns="0" rIns="0" bIns="0" rtlCol="0" anchor="t">
            <a:noAutofit/>
          </a:bodyPr>
          <a:lstStyle/>
          <a:p>
            <a:pPr algn="l"/>
            <a:r>
              <a:rPr lang="en-IN" sz="3200" dirty="0">
                <a:latin typeface="Times New Roman" panose="02020603050405020304" pitchFamily="18" charset="0"/>
                <a:ea typeface="Roboto Light" panose="02000000000000000000" pitchFamily="2" charset="0"/>
                <a:cs typeface="Times New Roman" panose="02020603050405020304" pitchFamily="18" charset="0"/>
              </a:rPr>
              <a:t>Thank You </a:t>
            </a:r>
          </a:p>
        </p:txBody>
      </p:sp>
      <p:sp>
        <p:nvSpPr>
          <p:cNvPr id="3" name="TextBox 2">
            <a:extLst>
              <a:ext uri="{FF2B5EF4-FFF2-40B4-BE49-F238E27FC236}">
                <a16:creationId xmlns:a16="http://schemas.microsoft.com/office/drawing/2014/main" id="{C486BF7A-F930-42C5-A208-C73B6079B94B}"/>
              </a:ext>
            </a:extLst>
          </p:cNvPr>
          <p:cNvSpPr txBox="1"/>
          <p:nvPr/>
        </p:nvSpPr>
        <p:spPr>
          <a:xfrm>
            <a:off x="6095999" y="3269974"/>
            <a:ext cx="3448878" cy="318052"/>
          </a:xfrm>
          <a:prstGeom prst="rect">
            <a:avLst/>
          </a:prstGeom>
          <a:noFill/>
        </p:spPr>
        <p:txBody>
          <a:bodyPr wrap="square" lIns="0" tIns="0" rIns="0" bIns="0" rtlCol="0" anchor="t">
            <a:noAutofit/>
          </a:bodyPr>
          <a:lstStyle/>
          <a:p>
            <a:pPr algn="l"/>
            <a:r>
              <a:rPr lang="en-IN" sz="1200" dirty="0">
                <a:latin typeface="Roboto Light" panose="02000000000000000000" pitchFamily="2" charset="0"/>
                <a:ea typeface="Roboto Light" panose="02000000000000000000" pitchFamily="2" charset="0"/>
              </a:rPr>
              <a:t>BY: Piyush Upadhyay</a:t>
            </a:r>
          </a:p>
          <a:p>
            <a:pPr algn="l"/>
            <a:endParaRPr lang="en-IN" sz="1200" dirty="0" err="1">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4" y="368662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277772"/>
            <a:ext cx="1896185" cy="2408856"/>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Chips Category Review</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3787519"/>
            <a:ext cx="1896185" cy="1718741"/>
          </a:xfrm>
          <a:prstGeom prst="rect">
            <a:avLst/>
          </a:prstGeom>
          <a:noFill/>
        </p:spPr>
        <p:txBody>
          <a:bodyPr wrap="square" lIns="0" tIns="0" rIns="0" bIns="0" rtlCol="0" anchor="t">
            <a:noAutofit/>
          </a:bodyPr>
          <a:lstStyle/>
          <a:p>
            <a:r>
              <a:rPr lang="en-AU" sz="1400" dirty="0">
                <a:latin typeface="Roboto" panose="02000000000000000000" pitchFamily="2" charset="0"/>
                <a:ea typeface="Roboto" panose="02000000000000000000" pitchFamily="2" charset="0"/>
                <a:cs typeface="Roboto" panose="02000000000000000000" pitchFamily="2" charset="0"/>
              </a:rPr>
              <a:t>Store Analysis</a:t>
            </a:r>
          </a:p>
        </p:txBody>
      </p:sp>
      <p:sp>
        <p:nvSpPr>
          <p:cNvPr id="7" name="TextBox 6">
            <a:extLst>
              <a:ext uri="{FF2B5EF4-FFF2-40B4-BE49-F238E27FC236}">
                <a16:creationId xmlns:a16="http://schemas.microsoft.com/office/drawing/2014/main" id="{7C949C27-3E05-4AA4-A1A8-5696F6F3C356}"/>
              </a:ext>
            </a:extLst>
          </p:cNvPr>
          <p:cNvSpPr txBox="1"/>
          <p:nvPr/>
        </p:nvSpPr>
        <p:spPr>
          <a:xfrm>
            <a:off x="4084607" y="1277771"/>
            <a:ext cx="7591967" cy="1685348"/>
          </a:xfrm>
          <a:prstGeom prst="rect">
            <a:avLst/>
          </a:prstGeom>
          <a:noFill/>
        </p:spPr>
        <p:txBody>
          <a:bodyPr wrap="square" lIns="0" tIns="0" rIns="0" bIns="0" rtlCol="0" anchor="t">
            <a:noAutofit/>
          </a:bodyPr>
          <a:lstStyle/>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Mainstream category of Young and Mid-age Singles/Couples have the highest spending of chips per purchase.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The Older Families(Budget) have the highest frequency of purchase followed by Young Singles/Couples (Mainstream) and at last Retirees (Mainstream) contributing to a total 25% sales revenue.</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Brand Kettle is the most purchased brand in all stores.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Young and Mid-age Singles/Couples is the only segment having Doritos as the highest purchase brand while Smiths is for other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Most frequent chip size purchased is 175 gr followed by 150 gr size for all segments.</a:t>
            </a:r>
          </a:p>
          <a:p>
            <a:pPr marL="171450" indent="-171450" algn="l">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Chips transactions increase a lot before Christmas which can be an advantage with the help of promotional offers.</a:t>
            </a:r>
          </a:p>
        </p:txBody>
      </p:sp>
      <p:sp>
        <p:nvSpPr>
          <p:cNvPr id="9" name="TextBox 8">
            <a:extLst>
              <a:ext uri="{FF2B5EF4-FFF2-40B4-BE49-F238E27FC236}">
                <a16:creationId xmlns:a16="http://schemas.microsoft.com/office/drawing/2014/main" id="{FF9D96EA-4B80-4F92-A071-B09915E427CE}"/>
              </a:ext>
            </a:extLst>
          </p:cNvPr>
          <p:cNvSpPr txBox="1"/>
          <p:nvPr/>
        </p:nvSpPr>
        <p:spPr>
          <a:xfrm>
            <a:off x="4084606" y="3787519"/>
            <a:ext cx="7591967" cy="2141685"/>
          </a:xfrm>
          <a:prstGeom prst="rect">
            <a:avLst/>
          </a:prstGeom>
          <a:noFill/>
        </p:spPr>
        <p:txBody>
          <a:bodyPr wrap="square" lIns="0" tIns="0" rIns="0" bIns="0" rtlCol="0" anchor="t">
            <a:noAutofit/>
          </a:bodyPr>
          <a:lstStyle/>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stores 77 and 86 have significant increase in total sales and number of customers during trial as compared to control store.</a:t>
            </a:r>
          </a:p>
          <a:p>
            <a:pPr marL="171450" indent="-171450">
              <a:buFont typeface="Arial" panose="020B0604020202020204" pitchFamily="34" charset="0"/>
              <a:buChar char="•"/>
            </a:pPr>
            <a:r>
              <a:rPr lang="en-AU" sz="1200" dirty="0">
                <a:latin typeface="Roboto Light" panose="02000000000000000000" pitchFamily="2" charset="0"/>
                <a:ea typeface="Roboto Light" panose="02000000000000000000" pitchFamily="2" charset="0"/>
              </a:rPr>
              <a:t>Trial store 88 had increase as well but not as good as stores 77 and 86.</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98150" y="3526971"/>
            <a:ext cx="8477250" cy="237172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23338"/>
          </a:xfrm>
        </p:spPr>
        <p:txBody>
          <a:bodyPr/>
          <a:lstStyle/>
          <a:p>
            <a:pPr marL="342900" indent="-342900" algn="just">
              <a:buFont typeface="Arial" panose="020B0604020202020204" pitchFamily="34" charset="0"/>
              <a:buChar char="•"/>
            </a:pPr>
            <a:r>
              <a:rPr lang="en-AU" dirty="0"/>
              <a:t>The day with no transaction is a Christmas day that is when the store is closed hence there is a dip in sales on 25</a:t>
            </a:r>
            <a:r>
              <a:rPr lang="en-AU" baseline="30000" dirty="0"/>
              <a:t>th</a:t>
            </a:r>
            <a:r>
              <a:rPr lang="en-AU" dirty="0"/>
              <a:t> December as shops were non-operational. </a:t>
            </a:r>
          </a:p>
          <a:p>
            <a:pPr marL="342900" indent="-342900" algn="just">
              <a:buFont typeface="Arial" panose="020B0604020202020204" pitchFamily="34" charset="0"/>
              <a:buChar char="•"/>
            </a:pPr>
            <a:r>
              <a:rPr lang="en-AU" dirty="0"/>
              <a:t>Sales increase steadily as the Christmas day approaches and return again to early December sales level during New Year Eve.</a:t>
            </a:r>
          </a:p>
          <a:p>
            <a:pPr marL="342900" indent="-342900" algn="just">
              <a:buFont typeface="Arial" panose="020B0604020202020204" pitchFamily="34" charset="0"/>
              <a:buChar char="•"/>
            </a:pPr>
            <a:endParaRPr lang="en-AU" sz="1800" dirty="0"/>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953936" y="2775857"/>
            <a:ext cx="9033428" cy="2951516"/>
          </a:xfrm>
          <a:prstGeom prst="rect">
            <a:avLst/>
          </a:prstGeom>
        </p:spPr>
      </p:pic>
      <p:sp>
        <p:nvSpPr>
          <p:cNvPr id="2" name="Text Placeholder 1"/>
          <p:cNvSpPr>
            <a:spLocks noGrp="1"/>
          </p:cNvSpPr>
          <p:nvPr>
            <p:ph type="body" sz="quarter" idx="10"/>
          </p:nvPr>
        </p:nvSpPr>
        <p:spPr>
          <a:xfrm>
            <a:off x="1196975" y="453371"/>
            <a:ext cx="10547350" cy="5518804"/>
          </a:xfrm>
        </p:spPr>
        <p:txBody>
          <a:bodyPr/>
          <a:lstStyle/>
          <a:p>
            <a:pPr marL="342900" indent="-342900" algn="just">
              <a:buFont typeface="Arial" panose="020B0604020202020204" pitchFamily="34" charset="0"/>
              <a:buChar char="•"/>
            </a:pPr>
            <a:r>
              <a:rPr lang="en-US" dirty="0"/>
              <a:t>Sales mainly came from Budget - older families, Mainstream - young singles/couples, and Mainstream - retirees. In total contributing 25% of sales revenue. </a:t>
            </a:r>
          </a:p>
          <a:p>
            <a:pPr marL="342900" indent="-342900" algn="just">
              <a:buFont typeface="Arial" panose="020B0604020202020204" pitchFamily="34" charset="0"/>
              <a:buChar char="•"/>
            </a:pPr>
            <a:r>
              <a:rPr lang="en-US" dirty="0"/>
              <a:t>Older and Young Family segment have the highest average purchase units per unique customer</a:t>
            </a:r>
            <a:endParaRPr lang="en-IN" dirty="0"/>
          </a:p>
        </p:txBody>
      </p:sp>
    </p:spTree>
    <p:extLst>
      <p:ext uri="{BB962C8B-B14F-4D97-AF65-F5344CB8AC3E}">
        <p14:creationId xmlns:p14="http://schemas.microsoft.com/office/powerpoint/2010/main" val="400343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96975" y="453370"/>
            <a:ext cx="10479600" cy="5383549"/>
          </a:xfrm>
        </p:spPr>
        <p:txBody>
          <a:bodyPr/>
          <a:lstStyle/>
          <a:p>
            <a:pPr marL="342900" indent="-342900">
              <a:buFont typeface="Arial" panose="020B0604020202020204" pitchFamily="34" charset="0"/>
              <a:buChar char="•"/>
            </a:pPr>
            <a:r>
              <a:rPr lang="en-US" dirty="0"/>
              <a:t>Sales mainly came from Budget - older families, Mainstream - young singles/couples, and Mainstream - retirees. In total, older customers buy more than younger customers. Non-premium customers buy more than premium customers.</a:t>
            </a:r>
          </a:p>
          <a:p>
            <a:pPr marL="342900" indent="-342900">
              <a:buFont typeface="Arial" panose="020B0604020202020204" pitchFamily="34" charset="0"/>
              <a:buChar char="•"/>
            </a:pPr>
            <a:endParaRPr lang="en-IN" dirty="0"/>
          </a:p>
        </p:txBody>
      </p:sp>
      <p:pic>
        <p:nvPicPr>
          <p:cNvPr id="3" name="Picture 2"/>
          <p:cNvPicPr>
            <a:picLocks noChangeAspect="1"/>
          </p:cNvPicPr>
          <p:nvPr/>
        </p:nvPicPr>
        <p:blipFill>
          <a:blip r:embed="rId2"/>
          <a:stretch>
            <a:fillRect/>
          </a:stretch>
        </p:blipFill>
        <p:spPr>
          <a:xfrm>
            <a:off x="1804728" y="2682240"/>
            <a:ext cx="9264093" cy="3154679"/>
          </a:xfrm>
          <a:prstGeom prst="rect">
            <a:avLst/>
          </a:prstGeom>
        </p:spPr>
      </p:pic>
    </p:spTree>
    <p:extLst>
      <p:ext uri="{BB962C8B-B14F-4D97-AF65-F5344CB8AC3E}">
        <p14:creationId xmlns:p14="http://schemas.microsoft.com/office/powerpoint/2010/main" val="152271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429269"/>
          </a:xfrm>
        </p:spPr>
        <p:txBody>
          <a:bodyPr/>
          <a:lstStyle/>
          <a:p>
            <a:pPr marL="342900" indent="-342900" algn="just">
              <a:buFont typeface="Arial" panose="020B0604020202020204" pitchFamily="34" charset="0"/>
              <a:buChar char="•"/>
            </a:pPr>
            <a:r>
              <a:rPr lang="en-US" dirty="0"/>
              <a:t>We can see that Trial store 77 sales for Feb, March, and April exceeds 95% threshold of control store. Same goes to store 86 sales for all 3 trial months.</a:t>
            </a:r>
          </a:p>
          <a:p>
            <a:pPr marL="342900" indent="-342900" algn="just">
              <a:buFont typeface="Arial" panose="020B0604020202020204" pitchFamily="34" charset="0"/>
              <a:buChar char="•"/>
            </a:pPr>
            <a:r>
              <a:rPr lang="en-US" dirty="0"/>
              <a:t>Whereas trial store 88 sales increase is insignificant.</a:t>
            </a:r>
          </a:p>
          <a:p>
            <a:pPr marL="342900" indent="-342900" algn="just">
              <a:buFont typeface="Arial" panose="020B0604020202020204" pitchFamily="34" charset="0"/>
              <a:buChar char="•"/>
            </a:pPr>
            <a:endParaRPr lang="en-AU" dirty="0"/>
          </a:p>
        </p:txBody>
      </p:sp>
      <p:pic>
        <p:nvPicPr>
          <p:cNvPr id="3" name="Picture 2"/>
          <p:cNvPicPr>
            <a:picLocks noChangeAspect="1"/>
          </p:cNvPicPr>
          <p:nvPr/>
        </p:nvPicPr>
        <p:blipFill>
          <a:blip r:embed="rId2"/>
          <a:stretch>
            <a:fillRect/>
          </a:stretch>
        </p:blipFill>
        <p:spPr>
          <a:xfrm>
            <a:off x="1430655" y="2279331"/>
            <a:ext cx="10245920" cy="360330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6428</TotalTime>
  <Words>677</Words>
  <Application>Microsoft Office PowerPoint</Application>
  <PresentationFormat>Widescreen</PresentationFormat>
  <Paragraphs>49</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Roboto Medium</vt:lpstr>
      <vt:lpstr>Roboto Light</vt:lpstr>
      <vt:lpstr>Calibri</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Piyush Upadhyay</cp:lastModifiedBy>
  <cp:revision>472</cp:revision>
  <dcterms:created xsi:type="dcterms:W3CDTF">2018-02-07T23:23:24Z</dcterms:created>
  <dcterms:modified xsi:type="dcterms:W3CDTF">2025-06-17T09:58:34Z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