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7" r:id="rId3"/>
    <p:sldId id="258" r:id="rId4"/>
    <p:sldId id="259" r:id="rId5"/>
    <p:sldId id="260" r:id="rId6"/>
    <p:sldId id="261" r:id="rId7"/>
    <p:sldId id="262" r:id="rId8"/>
    <p:sldId id="263" r:id="rId9"/>
    <p:sldId id="270"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F2iNWh3KKf0b0nilPoNaHFxp0CzfdkfU/view?usp=sharing" TargetMode="External"/><Relationship Id="rId2" Type="http://schemas.openxmlformats.org/officeDocument/2006/relationships/hyperlink" Target="https://www.kaggle.com/datasets/vivek468/superstore-dataset-f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3F40-A228-4BEE-CAA4-26E7D3043F94}"/>
              </a:ext>
            </a:extLst>
          </p:cNvPr>
          <p:cNvSpPr>
            <a:spLocks noGrp="1"/>
          </p:cNvSpPr>
          <p:nvPr>
            <p:ph type="title"/>
          </p:nvPr>
        </p:nvSpPr>
        <p:spPr>
          <a:xfrm>
            <a:off x="1356852" y="338666"/>
            <a:ext cx="7860890" cy="1456267"/>
          </a:xfrm>
        </p:spPr>
        <p:txBody>
          <a:bodyPr>
            <a:noAutofit/>
          </a:bodyPr>
          <a:lstStyle/>
          <a:p>
            <a:pPr algn="ctr"/>
            <a:r>
              <a:rPr lang="en-IN" sz="4800" b="1" dirty="0">
                <a:effectLst>
                  <a:outerShdw blurRad="38100" dist="38100" dir="2700000" algn="tl">
                    <a:srgbClr val="000000">
                      <a:alpha val="43137"/>
                    </a:srgbClr>
                  </a:outerShdw>
                </a:effectLst>
                <a:latin typeface="Segoe UI Variable Text Semibold" pitchFamily="2" charset="0"/>
              </a:rPr>
              <a:t>IBM SKILLSBUILD PROJECT</a:t>
            </a:r>
          </a:p>
        </p:txBody>
      </p:sp>
      <p:sp>
        <p:nvSpPr>
          <p:cNvPr id="3" name="Content Placeholder 2">
            <a:extLst>
              <a:ext uri="{FF2B5EF4-FFF2-40B4-BE49-F238E27FC236}">
                <a16:creationId xmlns:a16="http://schemas.microsoft.com/office/drawing/2014/main" id="{9B6C6638-DFE2-B684-0202-9C0961CE106B}"/>
              </a:ext>
            </a:extLst>
          </p:cNvPr>
          <p:cNvSpPr>
            <a:spLocks noGrp="1"/>
          </p:cNvSpPr>
          <p:nvPr>
            <p:ph idx="1"/>
          </p:nvPr>
        </p:nvSpPr>
        <p:spPr>
          <a:xfrm>
            <a:off x="4866969" y="3870907"/>
            <a:ext cx="7085884" cy="1587910"/>
          </a:xfrm>
        </p:spPr>
        <p:txBody>
          <a:bodyPr>
            <a:noAutofit/>
          </a:bodyPr>
          <a:lstStyle/>
          <a:p>
            <a:pPr marL="0" indent="0">
              <a:buNone/>
            </a:pPr>
            <a:r>
              <a:rPr lang="en-IN" sz="3600" b="1" u="sng" dirty="0">
                <a:latin typeface="Times New Roman" panose="02020603050405020304" pitchFamily="18" charset="0"/>
                <a:cs typeface="Times New Roman" panose="02020603050405020304" pitchFamily="18" charset="0"/>
              </a:rPr>
              <a:t>SUBMITTED BY:</a:t>
            </a:r>
          </a:p>
          <a:p>
            <a:pPr marL="0" indent="0">
              <a:buNone/>
            </a:pPr>
            <a:r>
              <a:rPr lang="en-IN" sz="2000" b="1" dirty="0">
                <a:latin typeface="Times New Roman" panose="02020603050405020304" pitchFamily="18" charset="0"/>
                <a:cs typeface="Times New Roman" panose="02020603050405020304" pitchFamily="18" charset="0"/>
              </a:rPr>
              <a:t>NAME-</a:t>
            </a:r>
            <a:r>
              <a:rPr lang="en-IN" sz="2000" dirty="0">
                <a:latin typeface="Times New Roman" panose="02020603050405020304" pitchFamily="18" charset="0"/>
                <a:cs typeface="Times New Roman" panose="02020603050405020304" pitchFamily="18" charset="0"/>
              </a:rPr>
              <a:t> Upanchit Senapati</a:t>
            </a:r>
          </a:p>
          <a:p>
            <a:pPr marL="0" indent="0">
              <a:buNone/>
            </a:pPr>
            <a:r>
              <a:rPr lang="en-IN" sz="2000" b="1" dirty="0">
                <a:latin typeface="Times New Roman" panose="02020603050405020304" pitchFamily="18" charset="0"/>
                <a:cs typeface="Times New Roman" panose="02020603050405020304" pitchFamily="18" charset="0"/>
              </a:rPr>
              <a:t>BRANCH-</a:t>
            </a:r>
            <a:r>
              <a:rPr lang="en-IN" sz="2000" dirty="0">
                <a:latin typeface="Times New Roman" panose="02020603050405020304" pitchFamily="18" charset="0"/>
                <a:cs typeface="Times New Roman" panose="02020603050405020304" pitchFamily="18" charset="0"/>
              </a:rPr>
              <a:t> CSE(AIML)</a:t>
            </a:r>
          </a:p>
          <a:p>
            <a:pPr marL="0" indent="0">
              <a:buNone/>
            </a:pPr>
            <a:r>
              <a:rPr lang="en-IN" sz="2000" b="1" dirty="0">
                <a:latin typeface="Times New Roman" panose="02020603050405020304" pitchFamily="18" charset="0"/>
                <a:cs typeface="Times New Roman" panose="02020603050405020304" pitchFamily="18" charset="0"/>
              </a:rPr>
              <a:t>COLLEGE/UNIVERSITY- </a:t>
            </a:r>
            <a:r>
              <a:rPr lang="en-IN" sz="2000" dirty="0">
                <a:latin typeface="Times New Roman" panose="02020603050405020304" pitchFamily="18" charset="0"/>
                <a:cs typeface="Times New Roman" panose="02020603050405020304" pitchFamily="18" charset="0"/>
              </a:rPr>
              <a:t>C V Raman Global University</a:t>
            </a:r>
          </a:p>
          <a:p>
            <a:pPr marL="0" indent="0">
              <a:buNone/>
            </a:pPr>
            <a:r>
              <a:rPr lang="en-IN" sz="2000" b="1" dirty="0">
                <a:latin typeface="Times New Roman" panose="02020603050405020304" pitchFamily="18" charset="0"/>
                <a:cs typeface="Times New Roman" panose="02020603050405020304" pitchFamily="18" charset="0"/>
              </a:rPr>
              <a:t>ORGANIZATION- </a:t>
            </a:r>
            <a:r>
              <a:rPr lang="en-IN" sz="2000" dirty="0">
                <a:latin typeface="Times New Roman" panose="02020603050405020304" pitchFamily="18" charset="0"/>
                <a:cs typeface="Times New Roman" panose="02020603050405020304" pitchFamily="18" charset="0"/>
              </a:rPr>
              <a:t>DGT</a:t>
            </a:r>
          </a:p>
          <a:p>
            <a:pPr marL="0" indent="0">
              <a:buNone/>
            </a:pPr>
            <a:r>
              <a:rPr lang="en-IN" sz="2000" b="1" dirty="0">
                <a:latin typeface="Times New Roman" panose="02020603050405020304" pitchFamily="18" charset="0"/>
                <a:cs typeface="Times New Roman" panose="02020603050405020304" pitchFamily="18" charset="0"/>
              </a:rPr>
              <a:t>STUDENT ID:  </a:t>
            </a:r>
            <a:r>
              <a:rPr lang="en-IN" sz="2000" dirty="0">
                <a:latin typeface="Times New Roman" panose="02020603050405020304" pitchFamily="18" charset="0"/>
                <a:cs typeface="Times New Roman" panose="02020603050405020304" pitchFamily="18" charset="0"/>
              </a:rPr>
              <a:t>STU645bc8f508b2b1683736821</a:t>
            </a:r>
          </a:p>
          <a:p>
            <a:pPr marL="0" indent="0">
              <a:buNone/>
            </a:pPr>
            <a:r>
              <a:rPr lang="en-IN" sz="2000" b="1" dirty="0">
                <a:latin typeface="Times New Roman" panose="02020603050405020304" pitchFamily="18" charset="0"/>
                <a:cs typeface="Times New Roman" panose="02020603050405020304" pitchFamily="18" charset="0"/>
              </a:rPr>
              <a:t>INTERNSHIP ID: </a:t>
            </a:r>
            <a:r>
              <a:rPr lang="en-IN" sz="2000" dirty="0">
                <a:latin typeface="Times New Roman" panose="02020603050405020304" pitchFamily="18" charset="0"/>
                <a:cs typeface="Times New Roman" panose="02020603050405020304" pitchFamily="18" charset="0"/>
              </a:rPr>
              <a:t>INTERNSHIP_168198413964410a8b547b1</a:t>
            </a: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EMAIL ID: </a:t>
            </a:r>
            <a:r>
              <a:rPr lang="en-IN" sz="2000" dirty="0">
                <a:latin typeface="Times New Roman" panose="02020603050405020304" pitchFamily="18" charset="0"/>
                <a:cs typeface="Times New Roman" panose="02020603050405020304" pitchFamily="18" charset="0"/>
              </a:rPr>
              <a:t>20010347@cgu-odisha.ac.in</a:t>
            </a:r>
          </a:p>
        </p:txBody>
      </p:sp>
    </p:spTree>
    <p:extLst>
      <p:ext uri="{BB962C8B-B14F-4D97-AF65-F5344CB8AC3E}">
        <p14:creationId xmlns:p14="http://schemas.microsoft.com/office/powerpoint/2010/main" val="356263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6730-4C21-F0EC-D1D3-E5A8CF064941}"/>
              </a:ext>
            </a:extLst>
          </p:cNvPr>
          <p:cNvSpPr>
            <a:spLocks noGrp="1"/>
          </p:cNvSpPr>
          <p:nvPr>
            <p:ph type="title"/>
          </p:nvPr>
        </p:nvSpPr>
        <p:spPr>
          <a:xfrm>
            <a:off x="685801" y="0"/>
            <a:ext cx="10131425" cy="1456267"/>
          </a:xfrm>
        </p:spPr>
        <p:txBody>
          <a:bodyPr/>
          <a:lstStyle/>
          <a:p>
            <a:pPr algn="ctr"/>
            <a:r>
              <a:rPr lang="en-IN" b="1" u="sng" dirty="0">
                <a:effectLst>
                  <a:outerShdw blurRad="38100" dist="38100" dir="2700000" algn="tl">
                    <a:srgbClr val="000000">
                      <a:alpha val="43137"/>
                    </a:srgbClr>
                  </a:outerShdw>
                </a:effectLst>
              </a:rPr>
              <a:t>RESULTS</a:t>
            </a:r>
          </a:p>
        </p:txBody>
      </p:sp>
      <p:pic>
        <p:nvPicPr>
          <p:cNvPr id="5" name="Content Placeholder 4">
            <a:extLst>
              <a:ext uri="{FF2B5EF4-FFF2-40B4-BE49-F238E27FC236}">
                <a16:creationId xmlns:a16="http://schemas.microsoft.com/office/drawing/2014/main" id="{CFD7443C-5DEC-1D6C-FA68-C4401EB60299}"/>
              </a:ext>
            </a:extLst>
          </p:cNvPr>
          <p:cNvPicPr>
            <a:picLocks noGrp="1" noChangeAspect="1"/>
          </p:cNvPicPr>
          <p:nvPr>
            <p:ph idx="1"/>
          </p:nvPr>
        </p:nvPicPr>
        <p:blipFill>
          <a:blip r:embed="rId2"/>
          <a:stretch>
            <a:fillRect/>
          </a:stretch>
        </p:blipFill>
        <p:spPr>
          <a:xfrm>
            <a:off x="528483" y="1160062"/>
            <a:ext cx="11135033" cy="5432467"/>
          </a:xfrm>
        </p:spPr>
      </p:pic>
    </p:spTree>
    <p:extLst>
      <p:ext uri="{BB962C8B-B14F-4D97-AF65-F5344CB8AC3E}">
        <p14:creationId xmlns:p14="http://schemas.microsoft.com/office/powerpoint/2010/main" val="149938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7771-82A1-D0A0-53BD-90D35BDC5C08}"/>
              </a:ext>
            </a:extLst>
          </p:cNvPr>
          <p:cNvSpPr>
            <a:spLocks noGrp="1"/>
          </p:cNvSpPr>
          <p:nvPr>
            <p:ph type="title"/>
          </p:nvPr>
        </p:nvSpPr>
        <p:spPr>
          <a:xfrm>
            <a:off x="685801" y="0"/>
            <a:ext cx="10131425" cy="1456267"/>
          </a:xfrm>
        </p:spPr>
        <p:txBody>
          <a:bodyPr/>
          <a:lstStyle/>
          <a:p>
            <a:pPr algn="ctr"/>
            <a:r>
              <a:rPr lang="en-IN" b="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A40D0F21-9D05-D3B9-DDD8-0F2231EFB6EA}"/>
              </a:ext>
            </a:extLst>
          </p:cNvPr>
          <p:cNvSpPr>
            <a:spLocks noGrp="1"/>
          </p:cNvSpPr>
          <p:nvPr>
            <p:ph idx="1"/>
          </p:nvPr>
        </p:nvSpPr>
        <p:spPr>
          <a:xfrm>
            <a:off x="862781" y="383459"/>
            <a:ext cx="10131425" cy="5324167"/>
          </a:xfrm>
        </p:spPr>
        <p:txBody>
          <a:bodyPr>
            <a:normAutofit/>
          </a:bodyPr>
          <a:lstStyle/>
          <a:p>
            <a:r>
              <a:rPr lang="en-US" dirty="0"/>
              <a:t>The analysis of the Superstore dataset has provided valuable insights into sales trends, customer behavior, and operational efficiency. </a:t>
            </a:r>
          </a:p>
          <a:p>
            <a:r>
              <a:rPr lang="en-US" dirty="0"/>
              <a:t>Moving forward, it is recommended that the Superstore continues to monitor sales performance, customer behavior, and operational metrics. This will allow for ongoing adjustments and improvements based on changing market dynamics and evolving customer preferences. </a:t>
            </a:r>
          </a:p>
          <a:p>
            <a:r>
              <a:rPr lang="en-US" dirty="0"/>
              <a:t>Overall, the "Analysis of Superstore dataset" project demonstrates the power of data analytics in uncovering insights that drive strategic decision-making, operational efficiency, and ultimately, the success of the Superstore in a competitive retail market.</a:t>
            </a:r>
            <a:endParaRPr lang="en-IN" dirty="0"/>
          </a:p>
        </p:txBody>
      </p:sp>
    </p:spTree>
    <p:extLst>
      <p:ext uri="{BB962C8B-B14F-4D97-AF65-F5344CB8AC3E}">
        <p14:creationId xmlns:p14="http://schemas.microsoft.com/office/powerpoint/2010/main" val="332970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59B3-0391-B5FF-3060-BB89817A798C}"/>
              </a:ext>
            </a:extLst>
          </p:cNvPr>
          <p:cNvSpPr>
            <a:spLocks noGrp="1"/>
          </p:cNvSpPr>
          <p:nvPr>
            <p:ph type="title"/>
          </p:nvPr>
        </p:nvSpPr>
        <p:spPr>
          <a:xfrm>
            <a:off x="685801" y="0"/>
            <a:ext cx="10131425" cy="1456267"/>
          </a:xfrm>
        </p:spPr>
        <p:txBody>
          <a:bodyPr/>
          <a:lstStyle/>
          <a:p>
            <a:pPr algn="ctr"/>
            <a:r>
              <a:rPr lang="en-IN" b="1" u="sng" dirty="0">
                <a:effectLst>
                  <a:outerShdw blurRad="38100" dist="38100" dir="2700000" algn="tl">
                    <a:srgbClr val="000000">
                      <a:alpha val="43137"/>
                    </a:srgbClr>
                  </a:outerShdw>
                </a:effectLst>
              </a:rPr>
              <a:t>LINKS</a:t>
            </a:r>
          </a:p>
        </p:txBody>
      </p:sp>
      <p:sp>
        <p:nvSpPr>
          <p:cNvPr id="3" name="Content Placeholder 2">
            <a:extLst>
              <a:ext uri="{FF2B5EF4-FFF2-40B4-BE49-F238E27FC236}">
                <a16:creationId xmlns:a16="http://schemas.microsoft.com/office/drawing/2014/main" id="{122A3647-0BFF-E88A-92B5-0274B617CC35}"/>
              </a:ext>
            </a:extLst>
          </p:cNvPr>
          <p:cNvSpPr>
            <a:spLocks noGrp="1"/>
          </p:cNvSpPr>
          <p:nvPr>
            <p:ph idx="1"/>
          </p:nvPr>
        </p:nvSpPr>
        <p:spPr>
          <a:xfrm>
            <a:off x="1028186" y="1153925"/>
            <a:ext cx="10478013" cy="3649133"/>
          </a:xfrm>
        </p:spPr>
        <p:txBody>
          <a:bodyPr/>
          <a:lstStyle/>
          <a:p>
            <a:r>
              <a:rPr lang="nn-NO" dirty="0"/>
              <a:t>Data set URL: </a:t>
            </a:r>
            <a:r>
              <a:rPr lang="nn-NO" dirty="0">
                <a:hlinkClick r:id="rId2"/>
              </a:rPr>
              <a:t>https://www.kaggle.com/datasets/vivek468/superstore-dataset-final</a:t>
            </a:r>
            <a:endParaRPr lang="nn-NO" dirty="0"/>
          </a:p>
          <a:p>
            <a:r>
              <a:rPr lang="nn-NO" dirty="0"/>
              <a:t>My Project URL(Please choose to open in Google Collaboratory): </a:t>
            </a:r>
            <a:r>
              <a:rPr lang="nn-NO" dirty="0">
                <a:hlinkClick r:id="rId3"/>
              </a:rPr>
              <a:t>https://drive.google.com/file/d/1F2iNWh3KKf0b0nilPoNaHFxp0CzfdkfU/view?usp=sharing</a:t>
            </a:r>
            <a:endParaRPr lang="nn-NO" dirty="0"/>
          </a:p>
          <a:p>
            <a:pPr marL="0" indent="0">
              <a:buNone/>
            </a:pPr>
            <a:endParaRPr lang="nn-NO" dirty="0"/>
          </a:p>
          <a:p>
            <a:endParaRPr lang="nn-NO" dirty="0"/>
          </a:p>
          <a:p>
            <a:pPr marL="0" indent="0">
              <a:buNone/>
            </a:pPr>
            <a:endParaRPr lang="en-IN" dirty="0"/>
          </a:p>
        </p:txBody>
      </p:sp>
    </p:spTree>
    <p:extLst>
      <p:ext uri="{BB962C8B-B14F-4D97-AF65-F5344CB8AC3E}">
        <p14:creationId xmlns:p14="http://schemas.microsoft.com/office/powerpoint/2010/main" val="197502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8895-30A0-1B34-AF6C-9201B2DA2869}"/>
              </a:ext>
            </a:extLst>
          </p:cNvPr>
          <p:cNvSpPr>
            <a:spLocks noGrp="1"/>
          </p:cNvSpPr>
          <p:nvPr>
            <p:ph type="title"/>
          </p:nvPr>
        </p:nvSpPr>
        <p:spPr>
          <a:xfrm>
            <a:off x="685801" y="0"/>
            <a:ext cx="10131425" cy="1456267"/>
          </a:xfrm>
        </p:spPr>
        <p:txBody>
          <a:bodyPr/>
          <a:lstStyle/>
          <a:p>
            <a:pPr algn="ctr"/>
            <a:r>
              <a:rPr lang="en-IN" b="1" u="sng" dirty="0">
                <a:effectLst>
                  <a:outerShdw blurRad="38100" dist="38100" dir="2700000" algn="tl">
                    <a:srgbClr val="000000">
                      <a:alpha val="43137"/>
                    </a:srgbClr>
                  </a:outerShdw>
                </a:effectLst>
              </a:rPr>
              <a:t>SUPERSTORE DATA ANALYSIS</a:t>
            </a:r>
          </a:p>
        </p:txBody>
      </p:sp>
      <p:sp>
        <p:nvSpPr>
          <p:cNvPr id="3" name="Content Placeholder 2">
            <a:extLst>
              <a:ext uri="{FF2B5EF4-FFF2-40B4-BE49-F238E27FC236}">
                <a16:creationId xmlns:a16="http://schemas.microsoft.com/office/drawing/2014/main" id="{A3066D6F-D091-6E40-357F-F66FA37F5143}"/>
              </a:ext>
            </a:extLst>
          </p:cNvPr>
          <p:cNvSpPr>
            <a:spLocks noGrp="1"/>
          </p:cNvSpPr>
          <p:nvPr>
            <p:ph idx="1"/>
          </p:nvPr>
        </p:nvSpPr>
        <p:spPr>
          <a:xfrm>
            <a:off x="685801" y="1264538"/>
            <a:ext cx="10131425" cy="4870791"/>
          </a:xfrm>
        </p:spPr>
        <p:txBody>
          <a:bodyPr>
            <a:normAutofit fontScale="92500" lnSpcReduction="10000"/>
          </a:bodyPr>
          <a:lstStyle/>
          <a:p>
            <a:r>
              <a:rPr lang="en-IN" sz="2000" b="1" u="sng" dirty="0"/>
              <a:t>INTRODUCTION:</a:t>
            </a:r>
          </a:p>
          <a:p>
            <a:pPr marL="0" indent="0">
              <a:buNone/>
            </a:pPr>
            <a:r>
              <a:rPr lang="en-US" dirty="0"/>
              <a:t>The goal of this project is to analyze the Superstore dataset to gain insights into sales trends, customer behavior, and operational efficiency. The dataset contains information about various aspects of the store's operations, including sales, customer demographics, product categories, and geographical regions.</a:t>
            </a:r>
          </a:p>
          <a:p>
            <a:pPr marL="0" indent="0">
              <a:buNone/>
            </a:pPr>
            <a:r>
              <a:rPr lang="en-US" dirty="0"/>
              <a:t>Major steps were taken by the business organization:</a:t>
            </a:r>
          </a:p>
          <a:p>
            <a:r>
              <a:rPr lang="en-US" dirty="0"/>
              <a:t>Data Collection and Preprocessing. </a:t>
            </a:r>
          </a:p>
          <a:p>
            <a:r>
              <a:rPr lang="en-US" dirty="0"/>
              <a:t>Sales Analysis: Customer Behavior Analysis.</a:t>
            </a:r>
          </a:p>
          <a:p>
            <a:r>
              <a:rPr lang="en-US" dirty="0"/>
              <a:t>Exploratory Data Analysis (EDA).</a:t>
            </a:r>
          </a:p>
          <a:p>
            <a:r>
              <a:rPr lang="en-US" dirty="0"/>
              <a:t>Operational Efficiency Analysis.</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algn="l"/>
            <a:r>
              <a:rPr lang="en-US" sz="2000" b="1" u="sng" dirty="0"/>
              <a:t>PROBLEM STATEMENT:</a:t>
            </a:r>
            <a:r>
              <a:rPr lang="en-US" sz="2000" dirty="0"/>
              <a:t> </a:t>
            </a:r>
          </a:p>
          <a:p>
            <a:pPr marL="0" indent="0" algn="l">
              <a:buNone/>
            </a:pPr>
            <a:r>
              <a:rPr lang="en-US" sz="2000" dirty="0"/>
              <a:t> </a:t>
            </a:r>
            <a:r>
              <a:rPr lang="en-US" b="0" i="0" dirty="0">
                <a:effectLst/>
                <a:latin typeface="Söhne"/>
              </a:rPr>
              <a:t>The Super Store, a large retail chain, has accumulated vast amounts of data related to its operations, including sales, inventory, customer demographics, and product details. However, the Super Store currently lacks an effective data analysis system that can extract actionable insights from the available data.</a:t>
            </a:r>
          </a:p>
          <a:p>
            <a:endParaRPr lang="en-IN" b="1" u="sng" dirty="0"/>
          </a:p>
        </p:txBody>
      </p:sp>
    </p:spTree>
    <p:extLst>
      <p:ext uri="{BB962C8B-B14F-4D97-AF65-F5344CB8AC3E}">
        <p14:creationId xmlns:p14="http://schemas.microsoft.com/office/powerpoint/2010/main" val="86372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731C-1818-DC7E-E832-26AA5C1A5A05}"/>
              </a:ext>
            </a:extLst>
          </p:cNvPr>
          <p:cNvSpPr>
            <a:spLocks noGrp="1"/>
          </p:cNvSpPr>
          <p:nvPr>
            <p:ph type="title"/>
          </p:nvPr>
        </p:nvSpPr>
        <p:spPr>
          <a:xfrm>
            <a:off x="685801" y="0"/>
            <a:ext cx="10131425" cy="1456267"/>
          </a:xfrm>
        </p:spPr>
        <p:txBody>
          <a:bodyPr/>
          <a:lstStyle/>
          <a:p>
            <a:pPr algn="ctr"/>
            <a:r>
              <a:rPr lang="en-IN" b="1" u="sng" dirty="0">
                <a:effectLst>
                  <a:outerShdw blurRad="38100" dist="38100" dir="2700000" algn="tl">
                    <a:srgbClr val="000000">
                      <a:alpha val="43137"/>
                    </a:srgbClr>
                  </a:outerShdw>
                </a:effectLst>
              </a:rPr>
              <a:t>agenda</a:t>
            </a:r>
          </a:p>
        </p:txBody>
      </p:sp>
      <p:graphicFrame>
        <p:nvGraphicFramePr>
          <p:cNvPr id="4" name="Table 4">
            <a:extLst>
              <a:ext uri="{FF2B5EF4-FFF2-40B4-BE49-F238E27FC236}">
                <a16:creationId xmlns:a16="http://schemas.microsoft.com/office/drawing/2014/main" id="{14522D94-3B21-41F4-EB7E-80525358F1C7}"/>
              </a:ext>
            </a:extLst>
          </p:cNvPr>
          <p:cNvGraphicFramePr>
            <a:graphicFrameLocks noGrp="1"/>
          </p:cNvGraphicFramePr>
          <p:nvPr>
            <p:ph idx="1"/>
            <p:extLst>
              <p:ext uri="{D42A27DB-BD31-4B8C-83A1-F6EECF244321}">
                <p14:modId xmlns:p14="http://schemas.microsoft.com/office/powerpoint/2010/main" val="3161394066"/>
              </p:ext>
            </p:extLst>
          </p:nvPr>
        </p:nvGraphicFramePr>
        <p:xfrm>
          <a:off x="732503" y="1091379"/>
          <a:ext cx="10726993" cy="5338851"/>
        </p:xfrm>
        <a:graphic>
          <a:graphicData uri="http://schemas.openxmlformats.org/drawingml/2006/table">
            <a:tbl>
              <a:tblPr firstRow="1" bandRow="1">
                <a:tableStyleId>{5C22544A-7EE6-4342-B048-85BDC9FD1C3A}</a:tableStyleId>
              </a:tblPr>
              <a:tblGrid>
                <a:gridCol w="1587595">
                  <a:extLst>
                    <a:ext uri="{9D8B030D-6E8A-4147-A177-3AD203B41FA5}">
                      <a16:colId xmlns:a16="http://schemas.microsoft.com/office/drawing/2014/main" val="2791205656"/>
                    </a:ext>
                  </a:extLst>
                </a:gridCol>
                <a:gridCol w="5563734">
                  <a:extLst>
                    <a:ext uri="{9D8B030D-6E8A-4147-A177-3AD203B41FA5}">
                      <a16:colId xmlns:a16="http://schemas.microsoft.com/office/drawing/2014/main" val="2598144774"/>
                    </a:ext>
                  </a:extLst>
                </a:gridCol>
                <a:gridCol w="3575664">
                  <a:extLst>
                    <a:ext uri="{9D8B030D-6E8A-4147-A177-3AD203B41FA5}">
                      <a16:colId xmlns:a16="http://schemas.microsoft.com/office/drawing/2014/main" val="4161675719"/>
                    </a:ext>
                  </a:extLst>
                </a:gridCol>
              </a:tblGrid>
              <a:tr h="658739">
                <a:tc>
                  <a:txBody>
                    <a:bodyPr/>
                    <a:lstStyle/>
                    <a:p>
                      <a:pPr algn="ctr"/>
                      <a:r>
                        <a:rPr lang="en-IN" dirty="0" err="1"/>
                        <a:t>Sl</a:t>
                      </a:r>
                      <a:r>
                        <a:rPr lang="en-IN" dirty="0"/>
                        <a:t> No.</a:t>
                      </a:r>
                    </a:p>
                  </a:txBody>
                  <a:tcPr/>
                </a:tc>
                <a:tc>
                  <a:txBody>
                    <a:bodyPr/>
                    <a:lstStyle/>
                    <a:p>
                      <a:pPr algn="ctr"/>
                      <a:r>
                        <a:rPr lang="en-IN" dirty="0"/>
                        <a:t>Topic Name</a:t>
                      </a:r>
                    </a:p>
                  </a:txBody>
                  <a:tcPr/>
                </a:tc>
                <a:tc>
                  <a:txBody>
                    <a:bodyPr/>
                    <a:lstStyle/>
                    <a:p>
                      <a:pPr algn="ctr"/>
                      <a:r>
                        <a:rPr lang="en-IN" dirty="0"/>
                        <a:t>Page</a:t>
                      </a:r>
                    </a:p>
                  </a:txBody>
                  <a:tcPr/>
                </a:tc>
                <a:extLst>
                  <a:ext uri="{0D108BD9-81ED-4DB2-BD59-A6C34878D82A}">
                    <a16:rowId xmlns:a16="http://schemas.microsoft.com/office/drawing/2014/main" val="3766700289"/>
                  </a:ext>
                </a:extLst>
              </a:tr>
              <a:tr h="658739">
                <a:tc>
                  <a:txBody>
                    <a:bodyPr/>
                    <a:lstStyle/>
                    <a:p>
                      <a:pPr algn="ctr"/>
                      <a:r>
                        <a:rPr lang="en-IN" dirty="0"/>
                        <a:t>1</a:t>
                      </a:r>
                    </a:p>
                  </a:txBody>
                  <a:tcPr/>
                </a:tc>
                <a:tc>
                  <a:txBody>
                    <a:bodyPr/>
                    <a:lstStyle/>
                    <a:p>
                      <a:pPr algn="ctr"/>
                      <a:r>
                        <a:rPr lang="en-IN" dirty="0"/>
                        <a:t>PROJECT OVERVIEW</a:t>
                      </a:r>
                    </a:p>
                  </a:txBody>
                  <a:tcPr/>
                </a:tc>
                <a:tc>
                  <a:txBody>
                    <a:bodyPr/>
                    <a:lstStyle/>
                    <a:p>
                      <a:pPr algn="ctr"/>
                      <a:r>
                        <a:rPr lang="en-US" dirty="0"/>
                        <a:t>4</a:t>
                      </a:r>
                      <a:endParaRPr lang="en-IN" dirty="0"/>
                    </a:p>
                  </a:txBody>
                  <a:tcPr/>
                </a:tc>
                <a:extLst>
                  <a:ext uri="{0D108BD9-81ED-4DB2-BD59-A6C34878D82A}">
                    <a16:rowId xmlns:a16="http://schemas.microsoft.com/office/drawing/2014/main" val="3387899166"/>
                  </a:ext>
                </a:extLst>
              </a:tr>
              <a:tr h="658739">
                <a:tc>
                  <a:txBody>
                    <a:bodyPr/>
                    <a:lstStyle/>
                    <a:p>
                      <a:pPr algn="ctr"/>
                      <a:r>
                        <a:rPr lang="en-IN" dirty="0"/>
                        <a:t>2</a:t>
                      </a:r>
                    </a:p>
                  </a:txBody>
                  <a:tcPr/>
                </a:tc>
                <a:tc>
                  <a:txBody>
                    <a:bodyPr/>
                    <a:lstStyle/>
                    <a:p>
                      <a:pPr algn="ctr"/>
                      <a:r>
                        <a:rPr lang="en-IN" dirty="0"/>
                        <a:t>WHO ARE THE END USERS OF THIS PROJECT?</a:t>
                      </a:r>
                    </a:p>
                  </a:txBody>
                  <a:tcPr/>
                </a:tc>
                <a:tc>
                  <a:txBody>
                    <a:bodyPr/>
                    <a:lstStyle/>
                    <a:p>
                      <a:pPr algn="ctr"/>
                      <a:r>
                        <a:rPr lang="en-US" dirty="0"/>
                        <a:t>5</a:t>
                      </a:r>
                      <a:endParaRPr lang="en-IN" dirty="0"/>
                    </a:p>
                  </a:txBody>
                  <a:tcPr/>
                </a:tc>
                <a:extLst>
                  <a:ext uri="{0D108BD9-81ED-4DB2-BD59-A6C34878D82A}">
                    <a16:rowId xmlns:a16="http://schemas.microsoft.com/office/drawing/2014/main" val="954086741"/>
                  </a:ext>
                </a:extLst>
              </a:tr>
              <a:tr h="658739">
                <a:tc>
                  <a:txBody>
                    <a:bodyPr/>
                    <a:lstStyle/>
                    <a:p>
                      <a:pPr algn="ctr"/>
                      <a:r>
                        <a:rPr lang="en-IN" dirty="0"/>
                        <a:t>3</a:t>
                      </a:r>
                    </a:p>
                  </a:txBody>
                  <a:tcPr/>
                </a:tc>
                <a:tc>
                  <a:txBody>
                    <a:bodyPr/>
                    <a:lstStyle/>
                    <a:p>
                      <a:pPr algn="ctr"/>
                      <a:r>
                        <a:rPr lang="en-IN" dirty="0"/>
                        <a:t>SOLUTION AND ITS VALUE PROPOSITION</a:t>
                      </a:r>
                    </a:p>
                  </a:txBody>
                  <a:tcPr/>
                </a:tc>
                <a:tc>
                  <a:txBody>
                    <a:bodyPr/>
                    <a:lstStyle/>
                    <a:p>
                      <a:pPr algn="ctr"/>
                      <a:r>
                        <a:rPr lang="en-US" dirty="0"/>
                        <a:t>6</a:t>
                      </a:r>
                      <a:endParaRPr lang="en-IN" dirty="0"/>
                    </a:p>
                  </a:txBody>
                  <a:tcPr/>
                </a:tc>
                <a:extLst>
                  <a:ext uri="{0D108BD9-81ED-4DB2-BD59-A6C34878D82A}">
                    <a16:rowId xmlns:a16="http://schemas.microsoft.com/office/drawing/2014/main" val="2286397920"/>
                  </a:ext>
                </a:extLst>
              </a:tr>
              <a:tr h="727678">
                <a:tc>
                  <a:txBody>
                    <a:bodyPr/>
                    <a:lstStyle/>
                    <a:p>
                      <a:pPr algn="ctr"/>
                      <a:r>
                        <a:rPr lang="en-IN" dirty="0"/>
                        <a:t>4</a:t>
                      </a:r>
                    </a:p>
                  </a:txBody>
                  <a:tcPr/>
                </a:tc>
                <a:tc>
                  <a:txBody>
                    <a:bodyPr/>
                    <a:lstStyle/>
                    <a:p>
                      <a:pPr algn="ctr"/>
                      <a:r>
                        <a:rPr lang="en-IN" dirty="0"/>
                        <a:t>HOW DID YOU CUSTOMIZE THE PROJECT AND MAKE IT YOUR OWN</a:t>
                      </a:r>
                    </a:p>
                  </a:txBody>
                  <a:tcPr/>
                </a:tc>
                <a:tc>
                  <a:txBody>
                    <a:bodyPr/>
                    <a:lstStyle/>
                    <a:p>
                      <a:pPr algn="ctr"/>
                      <a:r>
                        <a:rPr lang="en-US" dirty="0"/>
                        <a:t>7</a:t>
                      </a:r>
                      <a:endParaRPr lang="en-IN" dirty="0"/>
                    </a:p>
                  </a:txBody>
                  <a:tcPr/>
                </a:tc>
                <a:extLst>
                  <a:ext uri="{0D108BD9-81ED-4DB2-BD59-A6C34878D82A}">
                    <a16:rowId xmlns:a16="http://schemas.microsoft.com/office/drawing/2014/main" val="1875310283"/>
                  </a:ext>
                </a:extLst>
              </a:tr>
              <a:tr h="658739">
                <a:tc>
                  <a:txBody>
                    <a:bodyPr/>
                    <a:lstStyle/>
                    <a:p>
                      <a:pPr algn="ctr"/>
                      <a:r>
                        <a:rPr lang="en-IN" dirty="0"/>
                        <a:t>5</a:t>
                      </a:r>
                    </a:p>
                  </a:txBody>
                  <a:tcPr/>
                </a:tc>
                <a:tc>
                  <a:txBody>
                    <a:bodyPr/>
                    <a:lstStyle/>
                    <a:p>
                      <a:pPr algn="ctr"/>
                      <a:r>
                        <a:rPr lang="en-IN" dirty="0"/>
                        <a:t>MODELLING</a:t>
                      </a:r>
                    </a:p>
                  </a:txBody>
                  <a:tcPr/>
                </a:tc>
                <a:tc>
                  <a:txBody>
                    <a:bodyPr/>
                    <a:lstStyle/>
                    <a:p>
                      <a:pPr algn="ctr"/>
                      <a:r>
                        <a:rPr lang="en-US" dirty="0"/>
                        <a:t>8-9</a:t>
                      </a:r>
                      <a:endParaRPr lang="en-IN" dirty="0"/>
                    </a:p>
                  </a:txBody>
                  <a:tcPr/>
                </a:tc>
                <a:extLst>
                  <a:ext uri="{0D108BD9-81ED-4DB2-BD59-A6C34878D82A}">
                    <a16:rowId xmlns:a16="http://schemas.microsoft.com/office/drawing/2014/main" val="923120101"/>
                  </a:ext>
                </a:extLst>
              </a:tr>
              <a:tr h="658739">
                <a:tc>
                  <a:txBody>
                    <a:bodyPr/>
                    <a:lstStyle/>
                    <a:p>
                      <a:pPr algn="ctr"/>
                      <a:r>
                        <a:rPr lang="en-IN" dirty="0"/>
                        <a:t>6</a:t>
                      </a:r>
                    </a:p>
                  </a:txBody>
                  <a:tcPr/>
                </a:tc>
                <a:tc>
                  <a:txBody>
                    <a:bodyPr/>
                    <a:lstStyle/>
                    <a:p>
                      <a:pPr algn="ctr"/>
                      <a:r>
                        <a:rPr lang="en-IN" dirty="0"/>
                        <a:t>RESULTS</a:t>
                      </a:r>
                    </a:p>
                  </a:txBody>
                  <a:tcPr/>
                </a:tc>
                <a:tc>
                  <a:txBody>
                    <a:bodyPr/>
                    <a:lstStyle/>
                    <a:p>
                      <a:pPr algn="ctr"/>
                      <a:r>
                        <a:rPr lang="en-US" dirty="0"/>
                        <a:t>10</a:t>
                      </a:r>
                      <a:endParaRPr lang="en-IN" dirty="0"/>
                    </a:p>
                  </a:txBody>
                  <a:tcPr/>
                </a:tc>
                <a:extLst>
                  <a:ext uri="{0D108BD9-81ED-4DB2-BD59-A6C34878D82A}">
                    <a16:rowId xmlns:a16="http://schemas.microsoft.com/office/drawing/2014/main" val="3437036746"/>
                  </a:ext>
                </a:extLst>
              </a:tr>
              <a:tr h="658739">
                <a:tc>
                  <a:txBody>
                    <a:bodyPr/>
                    <a:lstStyle/>
                    <a:p>
                      <a:pPr algn="ctr"/>
                      <a:r>
                        <a:rPr lang="en-IN" dirty="0"/>
                        <a:t>7</a:t>
                      </a:r>
                    </a:p>
                  </a:txBody>
                  <a:tcPr/>
                </a:tc>
                <a:tc>
                  <a:txBody>
                    <a:bodyPr/>
                    <a:lstStyle/>
                    <a:p>
                      <a:pPr algn="ctr"/>
                      <a:r>
                        <a:rPr lang="en-IN" dirty="0"/>
                        <a:t>CONCLUSION &amp; LINKS</a:t>
                      </a:r>
                    </a:p>
                  </a:txBody>
                  <a:tcPr/>
                </a:tc>
                <a:tc>
                  <a:txBody>
                    <a:bodyPr/>
                    <a:lstStyle/>
                    <a:p>
                      <a:pPr algn="ctr"/>
                      <a:r>
                        <a:rPr lang="en-US" dirty="0"/>
                        <a:t>11-12</a:t>
                      </a:r>
                      <a:endParaRPr lang="en-IN" dirty="0"/>
                    </a:p>
                  </a:txBody>
                  <a:tcPr/>
                </a:tc>
                <a:extLst>
                  <a:ext uri="{0D108BD9-81ED-4DB2-BD59-A6C34878D82A}">
                    <a16:rowId xmlns:a16="http://schemas.microsoft.com/office/drawing/2014/main" val="3413323432"/>
                  </a:ext>
                </a:extLst>
              </a:tr>
            </a:tbl>
          </a:graphicData>
        </a:graphic>
      </p:graphicFrame>
    </p:spTree>
    <p:extLst>
      <p:ext uri="{BB962C8B-B14F-4D97-AF65-F5344CB8AC3E}">
        <p14:creationId xmlns:p14="http://schemas.microsoft.com/office/powerpoint/2010/main" val="212042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BE64-F203-7512-7A66-31B7330C7486}"/>
              </a:ext>
            </a:extLst>
          </p:cNvPr>
          <p:cNvSpPr>
            <a:spLocks noGrp="1"/>
          </p:cNvSpPr>
          <p:nvPr>
            <p:ph type="title"/>
          </p:nvPr>
        </p:nvSpPr>
        <p:spPr>
          <a:xfrm>
            <a:off x="685800" y="0"/>
            <a:ext cx="10131425" cy="1456267"/>
          </a:xfrm>
        </p:spPr>
        <p:txBody>
          <a:bodyPr/>
          <a:lstStyle/>
          <a:p>
            <a:pPr algn="ctr"/>
            <a:r>
              <a:rPr lang="en-IN" b="1" u="sng" dirty="0">
                <a:effectLst>
                  <a:outerShdw blurRad="38100" dist="38100" dir="2700000" algn="tl">
                    <a:srgbClr val="000000">
                      <a:alpha val="43137"/>
                    </a:srgbClr>
                  </a:outerShdw>
                </a:effectLst>
              </a:rPr>
              <a:t>PROJECT OVERVIEW</a:t>
            </a:r>
          </a:p>
        </p:txBody>
      </p:sp>
      <p:sp>
        <p:nvSpPr>
          <p:cNvPr id="3" name="Content Placeholder 2">
            <a:extLst>
              <a:ext uri="{FF2B5EF4-FFF2-40B4-BE49-F238E27FC236}">
                <a16:creationId xmlns:a16="http://schemas.microsoft.com/office/drawing/2014/main" id="{30D110CB-2E6C-6B76-E5A5-A36C9B581BA5}"/>
              </a:ext>
            </a:extLst>
          </p:cNvPr>
          <p:cNvSpPr>
            <a:spLocks noGrp="1"/>
          </p:cNvSpPr>
          <p:nvPr>
            <p:ph idx="1"/>
          </p:nvPr>
        </p:nvSpPr>
        <p:spPr>
          <a:xfrm>
            <a:off x="685800" y="1061884"/>
            <a:ext cx="10820399" cy="5397909"/>
          </a:xfrm>
        </p:spPr>
        <p:txBody>
          <a:bodyPr>
            <a:normAutofit fontScale="92500" lnSpcReduction="20000"/>
          </a:bodyPr>
          <a:lstStyle/>
          <a:p>
            <a:r>
              <a:rPr lang="en-US" dirty="0"/>
              <a:t>The analysis of the Superstore dataset is a comprehensive study that aims to analyze the sales performance of a fictional retail company called "Superstore". The dataset used in this analysis contains information about sales transactions, customers, products, and geographical locations. </a:t>
            </a:r>
          </a:p>
          <a:p>
            <a:r>
              <a:rPr lang="en-US" sz="2000" b="1" u="sng" dirty="0"/>
              <a:t>PURPOSE:</a:t>
            </a:r>
            <a:r>
              <a:rPr lang="en-US" sz="2000" b="1" dirty="0"/>
              <a:t> </a:t>
            </a:r>
          </a:p>
          <a:p>
            <a:pPr marL="0" indent="0">
              <a:buNone/>
            </a:pPr>
            <a:r>
              <a:rPr lang="en-US" dirty="0"/>
              <a:t>Gain insights into sales trends, customer behavior, and operational efficiency in order to optimize store performance and make data-driven recommendations for improvement. </a:t>
            </a:r>
          </a:p>
          <a:p>
            <a:r>
              <a:rPr lang="en-US" sz="2000" b="1" u="sng" dirty="0"/>
              <a:t>SCOPE</a:t>
            </a:r>
            <a:r>
              <a:rPr lang="en-US" sz="2000" dirty="0"/>
              <a:t>: </a:t>
            </a:r>
          </a:p>
          <a:p>
            <a:pPr marL="0" indent="0">
              <a:buNone/>
            </a:pPr>
            <a:r>
              <a:rPr lang="en-US" dirty="0"/>
              <a:t>Includes examining the Superstore dataset, which consists of sales transactions, customer demographics, product categories, and geographical regions. </a:t>
            </a:r>
          </a:p>
          <a:p>
            <a:r>
              <a:rPr lang="en-US" sz="2000" b="1" u="sng" dirty="0"/>
              <a:t>OBJECTIVE</a:t>
            </a:r>
            <a:r>
              <a:rPr lang="en-US" b="1" u="sng" dirty="0"/>
              <a:t>:</a:t>
            </a:r>
            <a:r>
              <a:rPr lang="en-US" b="1" dirty="0"/>
              <a:t> </a:t>
            </a:r>
          </a:p>
          <a:p>
            <a:r>
              <a:rPr lang="en-US" dirty="0"/>
              <a:t>Identify sales trends, such as seasonal patterns and fluctuations, to optimize inventory management and sales forecasting. </a:t>
            </a:r>
          </a:p>
          <a:p>
            <a:r>
              <a:rPr lang="en-US" dirty="0"/>
              <a:t>Understand customer behavior by analyzing demographics, preferences, and purchase patterns to develop targeted marketing strategies and enhance customer satisfaction. </a:t>
            </a:r>
          </a:p>
          <a:p>
            <a:r>
              <a:rPr lang="en-US" dirty="0"/>
              <a:t>Improve operational efficiency by identifying bottlenecks, streamlining processes, and optimizing resource allocation for enhanced profitability. </a:t>
            </a:r>
          </a:p>
          <a:p>
            <a:r>
              <a:rPr lang="en-US" dirty="0"/>
              <a:t>Provide data-driven recommendations to optimize store performance, improve customer experience, and increase overall profitability based on the analysis findings. </a:t>
            </a:r>
            <a:endParaRPr lang="en-IN" dirty="0"/>
          </a:p>
        </p:txBody>
      </p:sp>
    </p:spTree>
    <p:extLst>
      <p:ext uri="{BB962C8B-B14F-4D97-AF65-F5344CB8AC3E}">
        <p14:creationId xmlns:p14="http://schemas.microsoft.com/office/powerpoint/2010/main" val="195515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3BFD-0E7B-A72D-58C1-23D3D97562EF}"/>
              </a:ext>
            </a:extLst>
          </p:cNvPr>
          <p:cNvSpPr>
            <a:spLocks noGrp="1"/>
          </p:cNvSpPr>
          <p:nvPr>
            <p:ph type="title"/>
          </p:nvPr>
        </p:nvSpPr>
        <p:spPr>
          <a:xfrm>
            <a:off x="685801" y="0"/>
            <a:ext cx="10131425" cy="1456267"/>
          </a:xfrm>
        </p:spPr>
        <p:txBody>
          <a:bodyPr/>
          <a:lstStyle/>
          <a:p>
            <a:pPr algn="ctr"/>
            <a:r>
              <a:rPr lang="en-IN" b="1" u="sng" dirty="0">
                <a:effectLst>
                  <a:outerShdw blurRad="38100" dist="38100" dir="2700000" algn="tl">
                    <a:srgbClr val="000000">
                      <a:alpha val="43137"/>
                    </a:srgbClr>
                  </a:outerShdw>
                </a:effectLst>
              </a:rPr>
              <a:t>WHO ARE THE END USERS OF THIS PROJECT?</a:t>
            </a:r>
          </a:p>
        </p:txBody>
      </p:sp>
      <p:sp>
        <p:nvSpPr>
          <p:cNvPr id="3" name="Content Placeholder 2">
            <a:extLst>
              <a:ext uri="{FF2B5EF4-FFF2-40B4-BE49-F238E27FC236}">
                <a16:creationId xmlns:a16="http://schemas.microsoft.com/office/drawing/2014/main" id="{D21CF426-7BF8-97ED-E942-335A13D5B041}"/>
              </a:ext>
            </a:extLst>
          </p:cNvPr>
          <p:cNvSpPr>
            <a:spLocks noGrp="1"/>
          </p:cNvSpPr>
          <p:nvPr>
            <p:ph idx="1"/>
          </p:nvPr>
        </p:nvSpPr>
        <p:spPr>
          <a:xfrm>
            <a:off x="685801" y="1137611"/>
            <a:ext cx="10131425" cy="5540279"/>
          </a:xfrm>
        </p:spPr>
        <p:txBody>
          <a:bodyPr>
            <a:noAutofit/>
          </a:bodyPr>
          <a:lstStyle/>
          <a:p>
            <a:r>
              <a:rPr lang="en-US" b="1" u="sng" dirty="0"/>
              <a:t>Store Managers: </a:t>
            </a:r>
          </a:p>
          <a:p>
            <a:pPr marL="0" indent="0">
              <a:buNone/>
            </a:pPr>
            <a:r>
              <a:rPr lang="en-US" dirty="0"/>
              <a:t>They require insights into sales performance, customer behavior, and operational efficiency to make informed decisions and optimize store operations such as supply chain operations and inventory management. </a:t>
            </a:r>
          </a:p>
          <a:p>
            <a:r>
              <a:rPr lang="en-US" b="1" u="sng" dirty="0"/>
              <a:t>Marketing Managers: </a:t>
            </a:r>
          </a:p>
          <a:p>
            <a:pPr marL="0" indent="0">
              <a:buNone/>
            </a:pPr>
            <a:r>
              <a:rPr lang="en-US" dirty="0"/>
              <a:t>They need information on customer demographics, preferences, and buying patterns to develop targeted marketing campaigns and improve customer engagement.</a:t>
            </a:r>
          </a:p>
          <a:p>
            <a:r>
              <a:rPr lang="en-US" b="1" u="sng" dirty="0">
                <a:cs typeface="Times New Roman" panose="02020603050405020304" pitchFamily="18" charset="0"/>
              </a:rPr>
              <a:t>The Management Team at Superstore:</a:t>
            </a:r>
          </a:p>
          <a:p>
            <a:pPr marL="0" indent="0">
              <a:buNone/>
            </a:pPr>
            <a:r>
              <a:rPr lang="en-US" dirty="0">
                <a:cs typeface="Times New Roman" panose="02020603050405020304" pitchFamily="18" charset="0"/>
              </a:rPr>
              <a:t>This is the primary audience for the project's research and insights, which they will use to make strategic choices and put new ideas into practice to increase operations, sales, and profitability.</a:t>
            </a:r>
          </a:p>
          <a:p>
            <a:r>
              <a:rPr lang="en-US" b="1" u="sng" dirty="0">
                <a:cs typeface="Times New Roman" panose="02020603050405020304" pitchFamily="18" charset="0"/>
              </a:rPr>
              <a:t>The Finance Team :</a:t>
            </a:r>
          </a:p>
          <a:p>
            <a:pPr marL="0" indent="0">
              <a:buNone/>
            </a:pPr>
            <a:r>
              <a:rPr lang="en-US" dirty="0">
                <a:cs typeface="Times New Roman" panose="02020603050405020304" pitchFamily="18" charset="0"/>
              </a:rPr>
              <a:t>They can find ways to cut costs and enhance pricing strategies.</a:t>
            </a:r>
          </a:p>
          <a:p>
            <a:r>
              <a:rPr lang="en-US" b="1" u="sng" dirty="0">
                <a:cs typeface="Times New Roman" panose="02020603050405020304" pitchFamily="18" charset="0"/>
              </a:rPr>
              <a:t>Data Analysts and Data Scientists: </a:t>
            </a:r>
          </a:p>
          <a:p>
            <a:pPr marL="0" indent="0">
              <a:buNone/>
            </a:pPr>
            <a:r>
              <a:rPr lang="en-US" dirty="0">
                <a:cs typeface="Times New Roman" panose="02020603050405020304" pitchFamily="18" charset="0"/>
              </a:rPr>
              <a:t>They can contribute their knowledge in analyzing the information and drawing conclusions by using the project as a standard for future data-driven initiatives and a reference for analyses of a similar nature.</a:t>
            </a:r>
            <a:endParaRPr lang="en-IN" dirty="0">
              <a:cs typeface="Times New Roman" panose="02020603050405020304" pitchFamily="18" charset="0"/>
            </a:endParaRPr>
          </a:p>
        </p:txBody>
      </p:sp>
    </p:spTree>
    <p:extLst>
      <p:ext uri="{BB962C8B-B14F-4D97-AF65-F5344CB8AC3E}">
        <p14:creationId xmlns:p14="http://schemas.microsoft.com/office/powerpoint/2010/main" val="334660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497F-7062-7A33-8CEA-790CE61A144F}"/>
              </a:ext>
            </a:extLst>
          </p:cNvPr>
          <p:cNvSpPr>
            <a:spLocks noGrp="1"/>
          </p:cNvSpPr>
          <p:nvPr>
            <p:ph type="title"/>
          </p:nvPr>
        </p:nvSpPr>
        <p:spPr>
          <a:xfrm>
            <a:off x="685800" y="0"/>
            <a:ext cx="10131425" cy="1456267"/>
          </a:xfrm>
        </p:spPr>
        <p:txBody>
          <a:bodyPr/>
          <a:lstStyle/>
          <a:p>
            <a:pPr algn="ctr"/>
            <a:r>
              <a:rPr lang="en-IN" b="1" u="sng" dirty="0">
                <a:effectLst>
                  <a:outerShdw blurRad="38100" dist="38100" dir="2700000" algn="tl">
                    <a:srgbClr val="000000">
                      <a:alpha val="43137"/>
                    </a:srgbClr>
                  </a:outerShdw>
                </a:effectLst>
              </a:rPr>
              <a:t>SOLUTION AND ITS VALUE PROPOSITION</a:t>
            </a:r>
          </a:p>
        </p:txBody>
      </p:sp>
      <p:sp>
        <p:nvSpPr>
          <p:cNvPr id="3" name="Content Placeholder 2">
            <a:extLst>
              <a:ext uri="{FF2B5EF4-FFF2-40B4-BE49-F238E27FC236}">
                <a16:creationId xmlns:a16="http://schemas.microsoft.com/office/drawing/2014/main" id="{C4AD3EE3-7983-5D4C-6A65-3AE56D78C56A}"/>
              </a:ext>
            </a:extLst>
          </p:cNvPr>
          <p:cNvSpPr>
            <a:spLocks noGrp="1"/>
          </p:cNvSpPr>
          <p:nvPr>
            <p:ph idx="1"/>
          </p:nvPr>
        </p:nvSpPr>
        <p:spPr>
          <a:xfrm>
            <a:off x="685800" y="1271913"/>
            <a:ext cx="10131425" cy="4494706"/>
          </a:xfrm>
        </p:spPr>
        <p:txBody>
          <a:bodyPr>
            <a:normAutofit/>
          </a:bodyPr>
          <a:lstStyle/>
          <a:p>
            <a:r>
              <a:rPr lang="en-US" sz="2400" b="1" u="sng" dirty="0"/>
              <a:t>Solution:</a:t>
            </a:r>
            <a:r>
              <a:rPr lang="en-US" sz="2400" b="1" dirty="0"/>
              <a:t> </a:t>
            </a:r>
          </a:p>
          <a:p>
            <a:pPr marL="0" indent="0">
              <a:buNone/>
            </a:pPr>
            <a:r>
              <a:rPr lang="en-US" dirty="0"/>
              <a:t>Involves conducting a comprehensive analysis of the Superstore dataset to gain insights into sales trends, customer behavior, and operational efficiency. This analysis will be carried out using various statistical and data mining techniques, as well as advanced visualization tools. </a:t>
            </a:r>
          </a:p>
          <a:p>
            <a:r>
              <a:rPr lang="en-US" sz="2400" b="1" u="sng" dirty="0"/>
              <a:t>Value Proposition: </a:t>
            </a:r>
          </a:p>
          <a:p>
            <a:r>
              <a:rPr lang="en-US" dirty="0"/>
              <a:t>Data-Driven Decision Making.</a:t>
            </a:r>
          </a:p>
          <a:p>
            <a:r>
              <a:rPr lang="en-US" dirty="0"/>
              <a:t>Enhanced Profitability.</a:t>
            </a:r>
          </a:p>
          <a:p>
            <a:r>
              <a:rPr lang="en-US" dirty="0"/>
              <a:t>Customer Insights and Personalized Marketing. </a:t>
            </a:r>
          </a:p>
          <a:p>
            <a:r>
              <a:rPr lang="en-US" dirty="0"/>
              <a:t>Competitive Advantage</a:t>
            </a:r>
            <a:endParaRPr lang="en-IN" dirty="0"/>
          </a:p>
        </p:txBody>
      </p:sp>
    </p:spTree>
    <p:extLst>
      <p:ext uri="{BB962C8B-B14F-4D97-AF65-F5344CB8AC3E}">
        <p14:creationId xmlns:p14="http://schemas.microsoft.com/office/powerpoint/2010/main" val="411691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FF96-DA9A-13E8-5A2A-D4CD4E5DD1F5}"/>
              </a:ext>
            </a:extLst>
          </p:cNvPr>
          <p:cNvSpPr>
            <a:spLocks noGrp="1"/>
          </p:cNvSpPr>
          <p:nvPr>
            <p:ph type="title"/>
          </p:nvPr>
        </p:nvSpPr>
        <p:spPr>
          <a:xfrm>
            <a:off x="1" y="0"/>
            <a:ext cx="12373896" cy="1725561"/>
          </a:xfrm>
        </p:spPr>
        <p:txBody>
          <a:bodyPr>
            <a:noAutofit/>
          </a:bodyPr>
          <a:lstStyle/>
          <a:p>
            <a:pPr algn="ctr"/>
            <a:r>
              <a:rPr lang="en-IN" b="1" u="sng" dirty="0">
                <a:effectLst>
                  <a:outerShdw blurRad="38100" dist="38100" dir="2700000" algn="tl">
                    <a:srgbClr val="000000">
                      <a:alpha val="43137"/>
                    </a:srgbClr>
                  </a:outerShdw>
                </a:effectLst>
              </a:rPr>
              <a:t>CUSTOMIZE THE PROJECT AND MAKE IT MY OWN</a:t>
            </a:r>
            <a:br>
              <a:rPr lang="en-IN" b="1" u="sng" dirty="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F773CF1-DAEE-64AB-C5DC-07E53262CE08}"/>
              </a:ext>
            </a:extLst>
          </p:cNvPr>
          <p:cNvSpPr>
            <a:spLocks noGrp="1"/>
          </p:cNvSpPr>
          <p:nvPr>
            <p:ph idx="1"/>
          </p:nvPr>
        </p:nvSpPr>
        <p:spPr>
          <a:xfrm>
            <a:off x="730045" y="852267"/>
            <a:ext cx="10131425" cy="5153466"/>
          </a:xfrm>
        </p:spPr>
        <p:txBody>
          <a:bodyPr>
            <a:normAutofit/>
          </a:bodyPr>
          <a:lstStyle/>
          <a:p>
            <a:r>
              <a:rPr lang="en-US" sz="2000" b="1" u="sng" dirty="0"/>
              <a:t>ADVANCED VISUALIZATION WITH MATPLOTLIB AND SEABORN: </a:t>
            </a:r>
            <a:r>
              <a:rPr lang="en-US" dirty="0"/>
              <a:t>While data visualization is a common component of data analysis projects, my solution stands out by utilizing the powerful libraries Matplotlib and Seaborn. These libraries offer extensive customization options, allowing for the creation of visually appealing and insightful charts, graphs, and plots. </a:t>
            </a:r>
          </a:p>
          <a:p>
            <a:r>
              <a:rPr lang="en-US" sz="2000" b="1" u="sng" dirty="0"/>
              <a:t>INTERACTIVE DASHBOARDS:</a:t>
            </a:r>
            <a:r>
              <a:rPr lang="en-US" sz="2000" b="1" dirty="0"/>
              <a:t>  </a:t>
            </a:r>
            <a:r>
              <a:rPr lang="en-US" sz="2000" dirty="0"/>
              <a:t>Al</a:t>
            </a:r>
            <a:r>
              <a:rPr lang="en-US" dirty="0"/>
              <a:t>low stakeholders to dynamically explore and interact with the analyzed data, enabling them to drill down into specific details, apply filters, and visualize different dimensions. </a:t>
            </a:r>
          </a:p>
          <a:p>
            <a:r>
              <a:rPr lang="en-US" sz="2000" b="1" u="sng" dirty="0"/>
              <a:t>DESCRIPTIVE ANALYTICS:</a:t>
            </a:r>
            <a:r>
              <a:rPr lang="en-US" sz="2000" b="1" dirty="0"/>
              <a:t> </a:t>
            </a:r>
            <a:r>
              <a:rPr lang="en-US" dirty="0"/>
              <a:t>Utilize descriptive analytics techniques to summarize and present key information about sales trends, customer behavior, and operational performance within the Superstore dataset.</a:t>
            </a:r>
          </a:p>
          <a:p>
            <a:r>
              <a:rPr lang="en-US" dirty="0"/>
              <a:t> </a:t>
            </a:r>
            <a:r>
              <a:rPr lang="en-US" sz="2000" b="1" u="sng" dirty="0"/>
              <a:t>FORECASTING AND TREND ANALYSIS:</a:t>
            </a:r>
            <a:r>
              <a:rPr lang="en-US" sz="2000" b="1" dirty="0"/>
              <a:t> </a:t>
            </a:r>
            <a:r>
              <a:rPr lang="en-US" dirty="0"/>
              <a:t>Apply forecasting methods and trend analysis to predict future sales trends and demand patterns. </a:t>
            </a:r>
            <a:endParaRPr lang="en-IN" dirty="0"/>
          </a:p>
        </p:txBody>
      </p:sp>
    </p:spTree>
    <p:extLst>
      <p:ext uri="{BB962C8B-B14F-4D97-AF65-F5344CB8AC3E}">
        <p14:creationId xmlns:p14="http://schemas.microsoft.com/office/powerpoint/2010/main" val="343083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3B49-5C2E-78CD-002E-F2C26A429C29}"/>
              </a:ext>
            </a:extLst>
          </p:cNvPr>
          <p:cNvSpPr>
            <a:spLocks noGrp="1"/>
          </p:cNvSpPr>
          <p:nvPr>
            <p:ph type="title"/>
          </p:nvPr>
        </p:nvSpPr>
        <p:spPr>
          <a:xfrm>
            <a:off x="685801" y="0"/>
            <a:ext cx="10131425" cy="1456267"/>
          </a:xfrm>
        </p:spPr>
        <p:txBody>
          <a:bodyPr/>
          <a:lstStyle/>
          <a:p>
            <a:pPr algn="ctr"/>
            <a:r>
              <a:rPr lang="en-IN" b="1" u="sng" dirty="0">
                <a:effectLst>
                  <a:outerShdw blurRad="38100" dist="38100" dir="2700000" algn="tl">
                    <a:srgbClr val="000000">
                      <a:alpha val="43137"/>
                    </a:srgbClr>
                  </a:outerShdw>
                </a:effectLst>
              </a:rPr>
              <a:t>MODELLING</a:t>
            </a:r>
          </a:p>
        </p:txBody>
      </p:sp>
      <p:sp>
        <p:nvSpPr>
          <p:cNvPr id="3" name="Content Placeholder 2">
            <a:extLst>
              <a:ext uri="{FF2B5EF4-FFF2-40B4-BE49-F238E27FC236}">
                <a16:creationId xmlns:a16="http://schemas.microsoft.com/office/drawing/2014/main" id="{A32B285C-CCBF-D1C1-5948-E823EBF48FED}"/>
              </a:ext>
            </a:extLst>
          </p:cNvPr>
          <p:cNvSpPr>
            <a:spLocks noGrp="1"/>
          </p:cNvSpPr>
          <p:nvPr>
            <p:ph idx="1"/>
          </p:nvPr>
        </p:nvSpPr>
        <p:spPr>
          <a:xfrm>
            <a:off x="877530" y="1330906"/>
            <a:ext cx="10131425" cy="4656939"/>
          </a:xfrm>
        </p:spPr>
        <p:txBody>
          <a:bodyPr>
            <a:normAutofit lnSpcReduction="10000"/>
          </a:bodyPr>
          <a:lstStyle/>
          <a:p>
            <a:r>
              <a:rPr lang="en-US" sz="2600" b="1" u="sng" dirty="0"/>
              <a:t>EXPLORATORY DATA ANALYSIS: </a:t>
            </a:r>
            <a:r>
              <a:rPr lang="en-US" sz="2600" b="1" dirty="0"/>
              <a:t> </a:t>
            </a:r>
            <a:r>
              <a:rPr lang="en-US" dirty="0"/>
              <a:t>EDA techniques were employed to gain initial insights into the dataset. This included data visualization through charts, graphs, and plots to understand the distribution of variables, identify outliers, and detect patterns or relationships between different variables. </a:t>
            </a:r>
          </a:p>
          <a:p>
            <a:r>
              <a:rPr lang="en-US" sz="2600" b="1" u="sng" dirty="0"/>
              <a:t>STATISTICAL ANALYSIS:</a:t>
            </a:r>
            <a:r>
              <a:rPr lang="en-US" sz="2600" b="1" dirty="0"/>
              <a:t> </a:t>
            </a:r>
            <a:r>
              <a:rPr lang="en-US" dirty="0"/>
              <a:t>Utilized to uncover correlations, trends, and patterns within the Superstore dataset. These techniques helped in understanding the impact of various factors on sales, customer behavior, and operational efficiency. </a:t>
            </a:r>
          </a:p>
          <a:p>
            <a:r>
              <a:rPr lang="en-US" sz="2600" b="1" u="sng" dirty="0"/>
              <a:t>CUSTOMER SEGMENTATION:</a:t>
            </a:r>
            <a:r>
              <a:rPr lang="en-US" sz="2600" b="1" dirty="0"/>
              <a:t> </a:t>
            </a:r>
            <a:r>
              <a:rPr lang="en-US" dirty="0"/>
              <a:t>Applied o categorize customers based on their attributes and buying behavior. This allowed for the identification of distinct customer groups with specific needs and preferences, enabling targeted marketing strategies. </a:t>
            </a:r>
          </a:p>
          <a:p>
            <a:r>
              <a:rPr lang="en-US" sz="2600" b="1" u="sng" dirty="0"/>
              <a:t>DATA VISUALIZATION:</a:t>
            </a:r>
            <a:r>
              <a:rPr lang="en-US" sz="2600" b="1" dirty="0"/>
              <a:t> </a:t>
            </a:r>
            <a:r>
              <a:rPr lang="en-US" dirty="0"/>
              <a:t>Advanced data visualization techniques using tools like Python libraries (e.g., Matplotlib, Seaborn) were used to create visually appealing and informative charts, graphs, and dashboards. These visualizations facilitated the effective communication of analysis results and provided a clear representation of key findings.</a:t>
            </a:r>
            <a:endParaRPr lang="en-IN" dirty="0"/>
          </a:p>
        </p:txBody>
      </p:sp>
    </p:spTree>
    <p:extLst>
      <p:ext uri="{BB962C8B-B14F-4D97-AF65-F5344CB8AC3E}">
        <p14:creationId xmlns:p14="http://schemas.microsoft.com/office/powerpoint/2010/main" val="255372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88979A5-F2CF-DB0D-FC8C-B71D9BC6DFB6}"/>
              </a:ext>
            </a:extLst>
          </p:cNvPr>
          <p:cNvPicPr>
            <a:picLocks noChangeAspect="1"/>
          </p:cNvPicPr>
          <p:nvPr/>
        </p:nvPicPr>
        <p:blipFill>
          <a:blip r:embed="rId2"/>
          <a:stretch>
            <a:fillRect/>
          </a:stretch>
        </p:blipFill>
        <p:spPr>
          <a:xfrm>
            <a:off x="162009" y="103239"/>
            <a:ext cx="4942944" cy="2610464"/>
          </a:xfrm>
          <a:prstGeom prst="rect">
            <a:avLst/>
          </a:prstGeom>
        </p:spPr>
      </p:pic>
      <p:pic>
        <p:nvPicPr>
          <p:cNvPr id="15" name="Picture 14">
            <a:extLst>
              <a:ext uri="{FF2B5EF4-FFF2-40B4-BE49-F238E27FC236}">
                <a16:creationId xmlns:a16="http://schemas.microsoft.com/office/drawing/2014/main" id="{C8E36C37-B853-F369-FC24-32BF7A1EFB58}"/>
              </a:ext>
            </a:extLst>
          </p:cNvPr>
          <p:cNvPicPr>
            <a:picLocks noChangeAspect="1"/>
          </p:cNvPicPr>
          <p:nvPr/>
        </p:nvPicPr>
        <p:blipFill>
          <a:blip r:embed="rId3"/>
          <a:stretch>
            <a:fillRect/>
          </a:stretch>
        </p:blipFill>
        <p:spPr>
          <a:xfrm>
            <a:off x="5250426" y="125504"/>
            <a:ext cx="6779565" cy="3407054"/>
          </a:xfrm>
          <a:prstGeom prst="rect">
            <a:avLst/>
          </a:prstGeom>
        </p:spPr>
      </p:pic>
      <p:pic>
        <p:nvPicPr>
          <p:cNvPr id="17" name="Picture 16">
            <a:extLst>
              <a:ext uri="{FF2B5EF4-FFF2-40B4-BE49-F238E27FC236}">
                <a16:creationId xmlns:a16="http://schemas.microsoft.com/office/drawing/2014/main" id="{8A033A8A-8A09-8D70-3D4E-4FE50CEF4FE7}"/>
              </a:ext>
            </a:extLst>
          </p:cNvPr>
          <p:cNvPicPr>
            <a:picLocks noChangeAspect="1"/>
          </p:cNvPicPr>
          <p:nvPr/>
        </p:nvPicPr>
        <p:blipFill>
          <a:blip r:embed="rId4"/>
          <a:stretch>
            <a:fillRect/>
          </a:stretch>
        </p:blipFill>
        <p:spPr>
          <a:xfrm>
            <a:off x="134974" y="2837889"/>
            <a:ext cx="4969980" cy="4020111"/>
          </a:xfrm>
          <a:prstGeom prst="rect">
            <a:avLst/>
          </a:prstGeom>
        </p:spPr>
      </p:pic>
      <p:pic>
        <p:nvPicPr>
          <p:cNvPr id="19" name="Picture 18">
            <a:extLst>
              <a:ext uri="{FF2B5EF4-FFF2-40B4-BE49-F238E27FC236}">
                <a16:creationId xmlns:a16="http://schemas.microsoft.com/office/drawing/2014/main" id="{7DD91C66-99DD-176B-D3DE-E9188A361C41}"/>
              </a:ext>
            </a:extLst>
          </p:cNvPr>
          <p:cNvPicPr>
            <a:picLocks noChangeAspect="1"/>
          </p:cNvPicPr>
          <p:nvPr/>
        </p:nvPicPr>
        <p:blipFill>
          <a:blip r:embed="rId5"/>
          <a:stretch>
            <a:fillRect/>
          </a:stretch>
        </p:blipFill>
        <p:spPr>
          <a:xfrm>
            <a:off x="5250426" y="3658062"/>
            <a:ext cx="6779565" cy="3199938"/>
          </a:xfrm>
          <a:prstGeom prst="rect">
            <a:avLst/>
          </a:prstGeom>
        </p:spPr>
      </p:pic>
    </p:spTree>
    <p:extLst>
      <p:ext uri="{BB962C8B-B14F-4D97-AF65-F5344CB8AC3E}">
        <p14:creationId xmlns:p14="http://schemas.microsoft.com/office/powerpoint/2010/main" val="539625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748</TotalTime>
  <Words>1126</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 Variable Text Semibold</vt:lpstr>
      <vt:lpstr>Söhne</vt:lpstr>
      <vt:lpstr>Times New Roman</vt:lpstr>
      <vt:lpstr>Celestial</vt:lpstr>
      <vt:lpstr>IBM SKILLSBUILD PROJECT</vt:lpstr>
      <vt:lpstr>SUPERSTORE DATA ANALYSIS</vt:lpstr>
      <vt:lpstr>agenda</vt:lpstr>
      <vt:lpstr>PROJECT OVERVIEW</vt:lpstr>
      <vt:lpstr>WHO ARE THE END USERS OF THIS PROJECT?</vt:lpstr>
      <vt:lpstr>SOLUTION AND ITS VALUE PROPOSITION</vt:lpstr>
      <vt:lpstr>CUSTOMIZE THE PROJECT AND MAKE IT MY OWN </vt:lpstr>
      <vt:lpstr>MODELLING</vt:lpstr>
      <vt:lpstr>PowerPoint Presentation</vt:lpstr>
      <vt:lpstr>RESULTS</vt:lpstr>
      <vt:lpstr>CONCLUSION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SKILLSBUILD PROJECT</dc:title>
  <dc:creator>Upanchit</dc:creator>
  <cp:lastModifiedBy>Upanchit</cp:lastModifiedBy>
  <cp:revision>5</cp:revision>
  <dcterms:created xsi:type="dcterms:W3CDTF">2023-07-09T05:38:46Z</dcterms:created>
  <dcterms:modified xsi:type="dcterms:W3CDTF">2023-07-24T05:04:00Z</dcterms:modified>
</cp:coreProperties>
</file>