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8FC8-D720-4410-9A1A-B2E58284F55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440F-8B24-4B1C-A4E4-C67A440F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4"/>
            <a:ext cx="10515600" cy="34549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Book Antiqua" panose="02040602050305030304" pitchFamily="18" charset="0"/>
              </a:rPr>
              <a:t> </a:t>
            </a:r>
            <a:endParaRPr lang="en-US" sz="16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PROJECT </a:t>
            </a:r>
          </a:p>
          <a:p>
            <a:pPr marL="0" indent="0" algn="ctr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SYNOPSIS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OF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“C</a:t>
            </a:r>
            <a:r>
              <a:rPr lang="en-US" sz="2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LINCH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’O C</a:t>
            </a:r>
            <a:r>
              <a:rPr lang="en-US" sz="2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AREER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” 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GROUP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NO. – 16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2031" y="3974120"/>
            <a:ext cx="3311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SUBMITTED BY: 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VIVEK YADAV          (154200134)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SAKSHI MISHRA      (154200103)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MOHD OSAMA  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QUARESHI                  (154200059)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YOGESH KUMAR     (154200142)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UDIT KUMAR            (154200125)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SHIPRA AGARWAL (154200050)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6783" y="3974120"/>
            <a:ext cx="3112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SUBMITTED TO: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 NITISH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BHARDWAJ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ASSISTANT PROFESSOR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CEA DEPARTMENT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8" y="559781"/>
            <a:ext cx="2476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CONTENT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Segoe UI Semilight" panose="020B0402040204020203" pitchFamily="34" charset="0"/>
              </a:rPr>
              <a:t>Introduction</a:t>
            </a:r>
          </a:p>
          <a:p>
            <a:pPr marL="342900" indent="-34290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Segoe UI Semilight" panose="020B0402040204020203" pitchFamily="34" charset="0"/>
              </a:rPr>
              <a:t>Objective</a:t>
            </a:r>
          </a:p>
          <a:p>
            <a:pPr marL="342900" indent="-34290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Segoe UI Semilight" panose="020B0402040204020203" pitchFamily="34" charset="0"/>
              </a:rPr>
              <a:t>Scope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cs typeface="Segoe UI Semilight" panose="020B0402040204020203" pitchFamily="34" charset="0"/>
            </a:endParaRPr>
          </a:p>
          <a:p>
            <a:pPr marL="342900" indent="-34290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Segoe UI Semilight" panose="020B0402040204020203" pitchFamily="34" charset="0"/>
              </a:rPr>
              <a:t>Hardware And Software Requirement</a:t>
            </a:r>
          </a:p>
          <a:p>
            <a:pPr marL="342900" indent="-34290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Segoe UI Semilight" panose="020B0402040204020203" pitchFamily="34" charset="0"/>
              </a:rPr>
              <a:t>Tools and Technology</a:t>
            </a:r>
          </a:p>
          <a:p>
            <a:pPr marL="342900" indent="-34290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Segoe UI Semilight" panose="020B0402040204020203" pitchFamily="34" charset="0"/>
              </a:rPr>
              <a:t>Data Flow Diagram</a:t>
            </a:r>
          </a:p>
          <a:p>
            <a:pPr marL="342900" indent="-34290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Segoe UI Semilight" panose="020B0402040204020203" pitchFamily="34" charset="0"/>
              </a:rPr>
              <a:t>ER-Diagram</a:t>
            </a:r>
          </a:p>
          <a:p>
            <a:pPr marL="0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Introducing a Career building platform through this website.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This website facilitate students to take lectures from home.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Study material including E-books of best authors available for self studies.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Students can subscribe to take guidance/lectures from Experts.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Subscription available at low price. 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36"/>
            <a:ext cx="10515600" cy="1170596"/>
          </a:xfrm>
        </p:spPr>
        <p:txBody>
          <a:bodyPr>
            <a:normAutofit/>
          </a:bodyPr>
          <a:lstStyle/>
          <a:p>
            <a:pPr algn="ctr"/>
            <a:r>
              <a:rPr lang="en-US" sz="36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bjective</a:t>
            </a:r>
            <a:endParaRPr lang="en-US" sz="36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98"/>
            <a:ext cx="10515600" cy="4944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CLINCH’O CAREER is a complete end to end solution to all the aspects related to achieve the career. </a:t>
            </a:r>
          </a:p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The basic objective of developing this project is: </a:t>
            </a:r>
          </a:p>
          <a:p>
            <a:pPr lvl="0" fontAlgn="base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To provide a common platform to students for different profession building activities like Higher studies, Abroad studies &amp; Placements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lvl="0" fontAlgn="base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Career system can automatically calculate the no. of MNC’s(with their names) in which a student is Eligible, on the basis of Cumulative grade Point Index [CPI] . </a:t>
            </a:r>
          </a:p>
          <a:p>
            <a:pPr lvl="0" fontAlgn="base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System can also notify about the Appearing companies for Off campus drive at near by Institutes. </a:t>
            </a:r>
          </a:p>
          <a:p>
            <a:pPr lvl="0" fontAlgn="base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It can facilitate students to prepare for Higher studies in their respective fields by connecting them to specific websites (like: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JavaT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point, Tutorials Point). </a:t>
            </a:r>
          </a:p>
          <a:p>
            <a:pPr lvl="0" fontAlgn="base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Students can examine the Expenditure for Abroad studies.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lvl="0" fontAlgn="base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System has logical access management, each user must be identified by login-id and Strict password policy is applied to secure the system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88"/>
            <a:ext cx="10515600" cy="820615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Scope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7"/>
            <a:ext cx="10515600" cy="5348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This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project has a large scope as it has the following features that makes it easy to Use and Understand. </a:t>
            </a:r>
          </a:p>
          <a:p>
            <a:pPr lvl="0" fontAlgn="base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Automation of career building procedure </a:t>
            </a:r>
          </a:p>
          <a:p>
            <a:pPr lvl="0" fontAlgn="base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It saves research time for study content </a:t>
            </a:r>
          </a:p>
          <a:p>
            <a:pPr lvl="0" fontAlgn="base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Management of student data </a:t>
            </a:r>
          </a:p>
          <a:p>
            <a:pPr lvl="0" fontAlgn="base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It enhance placement Process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This software package can be rapidly used by non-programming personal avoiding human handled chance of error. This project is used by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three types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of users-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Students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Faculty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Admin</a:t>
            </a:r>
          </a:p>
          <a:p>
            <a:pPr marL="457200" lvl="1" indent="0" fontAlgn="base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457200" lvl="1" indent="0" fontAlgn="base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Main points are:- </a:t>
            </a:r>
          </a:p>
          <a:p>
            <a:pPr lvl="0" fontAlgn="base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Simplified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career achieving  Platform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lvl="0" fontAlgn="base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Suggest the best possible content available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lvl="0" fontAlgn="base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Real time Information publishing through system alerts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183"/>
            <a:ext cx="10515600" cy="1088537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Hardware And Software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Requirement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Hardware Requirement:-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Processor			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              Intel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Dual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Core(1.6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GHz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) or faster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RAM				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              1.5 GB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Hard-disk			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              50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GB</a:t>
            </a:r>
          </a:p>
          <a:p>
            <a:pPr marL="0" lv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Software Requirement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:-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System                                   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32/64-bit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Windows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OS newer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than Vista.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Language                                                  Asp.net, C#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Browser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              Google chrome, Mozilla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70"/>
            <a:ext cx="10515600" cy="972362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Tools and Technology used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889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0" fontAlgn="base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/ higher. </a:t>
            </a:r>
          </a:p>
          <a:p>
            <a:pPr lvl="0" fontAlgn="base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PHP,HTML,CSS </a:t>
            </a:r>
          </a:p>
          <a:p>
            <a:pPr lvl="0" fontAlgn="base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MS-SQL  </a:t>
            </a:r>
          </a:p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TECHNOLOGY: </a:t>
            </a:r>
          </a:p>
          <a:p>
            <a:pPr marL="0" lvl="0" indent="0" fontAlgn="base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HTML,CSS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front end </a:t>
            </a:r>
          </a:p>
          <a:p>
            <a:r>
              <a:rPr lang="en-US" sz="2000" b="1" dirty="0"/>
              <a:t>CSS</a:t>
            </a:r>
            <a:r>
              <a:rPr lang="en-US" sz="2000" dirty="0"/>
              <a:t> stands for </a:t>
            </a:r>
            <a:r>
              <a:rPr lang="en-US" sz="2000" b="1" dirty="0"/>
              <a:t>C</a:t>
            </a:r>
            <a:r>
              <a:rPr lang="en-US" sz="2000" dirty="0"/>
              <a:t>ascading </a:t>
            </a:r>
            <a:r>
              <a:rPr lang="en-US" sz="2000" b="1" dirty="0"/>
              <a:t>S</a:t>
            </a:r>
            <a:r>
              <a:rPr lang="en-US" sz="2000" dirty="0"/>
              <a:t>tyle </a:t>
            </a:r>
            <a:r>
              <a:rPr lang="en-US" sz="2000" b="1" dirty="0" smtClean="0"/>
              <a:t>S</a:t>
            </a:r>
            <a:r>
              <a:rPr lang="en-US" sz="2000" dirty="0" smtClean="0"/>
              <a:t>heets. CSS </a:t>
            </a:r>
            <a:r>
              <a:rPr lang="en-US" sz="2000" dirty="0"/>
              <a:t>describes </a:t>
            </a:r>
            <a:r>
              <a:rPr lang="en-US" sz="2000" b="1" dirty="0"/>
              <a:t>how HTML elements are to be displayed on screen, paper, or in other </a:t>
            </a:r>
            <a:r>
              <a:rPr lang="en-US" sz="2000" b="1" dirty="0" smtClean="0"/>
              <a:t>media</a:t>
            </a:r>
            <a:r>
              <a:rPr lang="en-US" sz="2000" dirty="0" smtClean="0"/>
              <a:t>. CSS</a:t>
            </a:r>
            <a:r>
              <a:rPr lang="en-US" sz="2000" dirty="0"/>
              <a:t> </a:t>
            </a:r>
            <a:r>
              <a:rPr lang="en-US" sz="2000" b="1" dirty="0"/>
              <a:t>saves a lot of work</a:t>
            </a:r>
            <a:r>
              <a:rPr lang="en-US" sz="2000" dirty="0"/>
              <a:t>. It can control the layout of multiple web pages all at once</a:t>
            </a:r>
            <a:r>
              <a:rPr lang="en-US" sz="2000" dirty="0" smtClean="0"/>
              <a:t>.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back end 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Microsoft product used to manage and store information. Technically,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“relational database management system” (RDMS). Broken apart, this term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two things.  </a:t>
            </a:r>
          </a:p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lvl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n-US" sz="2000" dirty="0">
                <a:solidFill>
                  <a:srgbClr val="333333"/>
                </a:solidFill>
              </a:rPr>
              <a:t> </a:t>
            </a:r>
            <a:r>
              <a:rPr lang="en-US" sz="2000" dirty="0" smtClean="0"/>
              <a:t>(</a:t>
            </a:r>
            <a:r>
              <a:rPr lang="en-US" sz="2000" i="1" dirty="0" smtClean="0"/>
              <a:t>PHP</a:t>
            </a:r>
            <a:r>
              <a:rPr lang="en-US" sz="2000" i="1" dirty="0"/>
              <a:t>: Hypertext Preprocessor</a:t>
            </a:r>
            <a:r>
              <a:rPr lang="en-US" sz="2000" dirty="0"/>
              <a:t>) is a widely-used open source general-purpose scripting language that is especially suited for web development and can be embedded into HTML.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24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5264" y="2026818"/>
            <a:ext cx="754340" cy="362540"/>
          </a:xfrm>
          <a:prstGeom prst="rect">
            <a:avLst/>
          </a:prstGeom>
          <a:ln>
            <a:noFill/>
          </a:ln>
          <a:effectLst>
            <a:outerShdw blurRad="149987" dist="63500" dir="84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Student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82289" y="646706"/>
            <a:ext cx="1141794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Std</a:t>
            </a:r>
            <a:r>
              <a:rPr lang="en-US" sz="1100" b="1" dirty="0" err="1" smtClean="0"/>
              <a:t>_name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3213755" y="4790273"/>
            <a:ext cx="646932" cy="362540"/>
          </a:xfrm>
          <a:prstGeom prst="rect">
            <a:avLst/>
          </a:prstGeom>
          <a:ln>
            <a:noFill/>
          </a:ln>
          <a:effectLst>
            <a:outerShdw blurRad="149987" dist="63500" dir="84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Courses</a:t>
            </a:r>
            <a:endParaRPr lang="en-US" sz="1100" b="1" dirty="0"/>
          </a:p>
        </p:txBody>
      </p:sp>
      <p:sp>
        <p:nvSpPr>
          <p:cNvPr id="9" name="Rectangle 8"/>
          <p:cNvSpPr/>
          <p:nvPr/>
        </p:nvSpPr>
        <p:spPr>
          <a:xfrm>
            <a:off x="8379654" y="2047802"/>
            <a:ext cx="869292" cy="382879"/>
          </a:xfrm>
          <a:prstGeom prst="rect">
            <a:avLst/>
          </a:prstGeom>
          <a:ln>
            <a:noFill/>
          </a:ln>
          <a:effectLst>
            <a:outerShdw blurRad="149987" dist="63500" dir="84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faculty</a:t>
            </a:r>
            <a:endParaRPr lang="en-US" sz="1100" b="1" dirty="0"/>
          </a:p>
        </p:txBody>
      </p:sp>
      <p:sp>
        <p:nvSpPr>
          <p:cNvPr id="10" name="Oval 9"/>
          <p:cNvSpPr/>
          <p:nvPr/>
        </p:nvSpPr>
        <p:spPr>
          <a:xfrm rot="20027618">
            <a:off x="7422595" y="928746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First name</a:t>
            </a:r>
            <a:endParaRPr lang="en-US" sz="1100" b="1" dirty="0"/>
          </a:p>
        </p:txBody>
      </p:sp>
      <p:sp>
        <p:nvSpPr>
          <p:cNvPr id="11" name="Oval 10"/>
          <p:cNvSpPr/>
          <p:nvPr/>
        </p:nvSpPr>
        <p:spPr>
          <a:xfrm rot="301122">
            <a:off x="8410361" y="723611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Last name</a:t>
            </a:r>
            <a:endParaRPr lang="en-US" sz="1100" b="1" dirty="0"/>
          </a:p>
        </p:txBody>
      </p:sp>
      <p:sp>
        <p:nvSpPr>
          <p:cNvPr id="12" name="Oval 11"/>
          <p:cNvSpPr/>
          <p:nvPr/>
        </p:nvSpPr>
        <p:spPr>
          <a:xfrm rot="5400000">
            <a:off x="3926123" y="1996524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Email Id</a:t>
            </a:r>
            <a:endParaRPr lang="en-US" sz="1100" b="1" dirty="0"/>
          </a:p>
        </p:txBody>
      </p:sp>
      <p:cxnSp>
        <p:nvCxnSpPr>
          <p:cNvPr id="18" name="Straight Connector 17"/>
          <p:cNvCxnSpPr>
            <a:endCxn id="85" idx="4"/>
          </p:cNvCxnSpPr>
          <p:nvPr/>
        </p:nvCxnSpPr>
        <p:spPr>
          <a:xfrm flipV="1">
            <a:off x="2876600" y="1337703"/>
            <a:ext cx="1159802" cy="678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0"/>
            <a:endCxn id="5" idx="4"/>
          </p:cNvCxnSpPr>
          <p:nvPr/>
        </p:nvCxnSpPr>
        <p:spPr>
          <a:xfrm flipV="1">
            <a:off x="2882434" y="980625"/>
            <a:ext cx="270752" cy="1046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0"/>
            <a:endCxn id="40" idx="4"/>
          </p:cNvCxnSpPr>
          <p:nvPr/>
        </p:nvCxnSpPr>
        <p:spPr>
          <a:xfrm flipH="1" flipV="1">
            <a:off x="2167238" y="1167447"/>
            <a:ext cx="715196" cy="8593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</p:cNvCxnSpPr>
          <p:nvPr/>
        </p:nvCxnSpPr>
        <p:spPr>
          <a:xfrm flipV="1">
            <a:off x="3259604" y="2194352"/>
            <a:ext cx="989383" cy="1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1"/>
          </p:cNvCxnSpPr>
          <p:nvPr/>
        </p:nvCxnSpPr>
        <p:spPr>
          <a:xfrm flipH="1" flipV="1">
            <a:off x="1681500" y="1762003"/>
            <a:ext cx="823764" cy="446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>
          <a:xfrm>
            <a:off x="7999554" y="1245503"/>
            <a:ext cx="814746" cy="802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4"/>
            <a:endCxn id="9" idx="0"/>
          </p:cNvCxnSpPr>
          <p:nvPr/>
        </p:nvCxnSpPr>
        <p:spPr>
          <a:xfrm flipH="1">
            <a:off x="8814300" y="1056890"/>
            <a:ext cx="84684" cy="990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87" idx="1"/>
          </p:cNvCxnSpPr>
          <p:nvPr/>
        </p:nvCxnSpPr>
        <p:spPr>
          <a:xfrm>
            <a:off x="3570447" y="5152813"/>
            <a:ext cx="1029682" cy="8289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54996" y="5152813"/>
            <a:ext cx="215813" cy="10199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2"/>
            <a:endCxn id="58" idx="7"/>
          </p:cNvCxnSpPr>
          <p:nvPr/>
        </p:nvCxnSpPr>
        <p:spPr>
          <a:xfrm flipH="1">
            <a:off x="3128471" y="5152813"/>
            <a:ext cx="408750" cy="7937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34" idx="0"/>
          </p:cNvCxnSpPr>
          <p:nvPr/>
        </p:nvCxnSpPr>
        <p:spPr>
          <a:xfrm flipH="1">
            <a:off x="2595032" y="2389358"/>
            <a:ext cx="287402" cy="16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 rot="19595187">
            <a:off x="1996996" y="3968705"/>
            <a:ext cx="1458330" cy="476244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Apply for</a:t>
            </a:r>
            <a:endParaRPr lang="en-US" sz="10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859695" y="4399438"/>
            <a:ext cx="416168" cy="3908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71" idx="0"/>
          </p:cNvCxnSpPr>
          <p:nvPr/>
        </p:nvCxnSpPr>
        <p:spPr>
          <a:xfrm>
            <a:off x="8774135" y="2434441"/>
            <a:ext cx="139456" cy="1216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 rot="20204345">
            <a:off x="1598074" y="847099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Mobile</a:t>
            </a:r>
          </a:p>
          <a:p>
            <a:pPr algn="ctr"/>
            <a:r>
              <a:rPr lang="en-US" sz="1050" b="1" dirty="0" smtClean="0"/>
              <a:t>No.</a:t>
            </a:r>
            <a:endParaRPr lang="en-US" sz="1050" b="1" dirty="0"/>
          </a:p>
        </p:txBody>
      </p:sp>
      <p:sp>
        <p:nvSpPr>
          <p:cNvPr id="43" name="Rectangle 42"/>
          <p:cNvSpPr/>
          <p:nvPr/>
        </p:nvSpPr>
        <p:spPr>
          <a:xfrm>
            <a:off x="2757889" y="4713127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29025" y="2712898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63791" y="5503028"/>
            <a:ext cx="1115061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Course_Id</a:t>
            </a:r>
            <a:endParaRPr lang="en-US" sz="1050" b="1" dirty="0"/>
          </a:p>
        </p:txBody>
      </p:sp>
      <p:cxnSp>
        <p:nvCxnSpPr>
          <p:cNvPr id="48" name="Straight Connector 47"/>
          <p:cNvCxnSpPr>
            <a:stCxn id="7" idx="2"/>
            <a:endCxn id="47" idx="6"/>
          </p:cNvCxnSpPr>
          <p:nvPr/>
        </p:nvCxnSpPr>
        <p:spPr>
          <a:xfrm flipH="1">
            <a:off x="2478852" y="5152813"/>
            <a:ext cx="1058369" cy="5171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269405" y="5897691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Course_name</a:t>
            </a:r>
            <a:endParaRPr lang="en-US" sz="1100" b="1" dirty="0"/>
          </a:p>
        </p:txBody>
      </p:sp>
      <p:sp>
        <p:nvSpPr>
          <p:cNvPr id="59" name="Oval 58"/>
          <p:cNvSpPr/>
          <p:nvPr/>
        </p:nvSpPr>
        <p:spPr>
          <a:xfrm>
            <a:off x="4873807" y="5503028"/>
            <a:ext cx="1303360" cy="386574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OLT</a:t>
            </a:r>
            <a:endParaRPr lang="en-US" sz="1100" b="1" dirty="0"/>
          </a:p>
        </p:txBody>
      </p:sp>
      <p:cxnSp>
        <p:nvCxnSpPr>
          <p:cNvPr id="60" name="Straight Connector 59"/>
          <p:cNvCxnSpPr>
            <a:stCxn id="7" idx="2"/>
            <a:endCxn id="59" idx="2"/>
          </p:cNvCxnSpPr>
          <p:nvPr/>
        </p:nvCxnSpPr>
        <p:spPr>
          <a:xfrm>
            <a:off x="3537221" y="5152813"/>
            <a:ext cx="1336586" cy="543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3"/>
            <a:endCxn id="127" idx="1"/>
          </p:cNvCxnSpPr>
          <p:nvPr/>
        </p:nvCxnSpPr>
        <p:spPr>
          <a:xfrm>
            <a:off x="3860687" y="4971543"/>
            <a:ext cx="1446962" cy="224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 rot="2685226">
            <a:off x="9299311" y="1158863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Email Id</a:t>
            </a:r>
          </a:p>
        </p:txBody>
      </p:sp>
      <p:sp>
        <p:nvSpPr>
          <p:cNvPr id="69" name="Oval 68"/>
          <p:cNvSpPr/>
          <p:nvPr/>
        </p:nvSpPr>
        <p:spPr>
          <a:xfrm rot="4646801">
            <a:off x="9918564" y="1986602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Mobile no.</a:t>
            </a:r>
            <a:endParaRPr lang="en-US" sz="1100" b="1" dirty="0"/>
          </a:p>
        </p:txBody>
      </p:sp>
      <p:cxnSp>
        <p:nvCxnSpPr>
          <p:cNvPr id="70" name="Straight Connector 69"/>
          <p:cNvCxnSpPr>
            <a:stCxn id="9" idx="3"/>
            <a:endCxn id="69" idx="4"/>
          </p:cNvCxnSpPr>
          <p:nvPr/>
        </p:nvCxnSpPr>
        <p:spPr>
          <a:xfrm flipV="1">
            <a:off x="9248946" y="2189850"/>
            <a:ext cx="1009879" cy="493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 rot="21343825">
            <a:off x="8340844" y="3649844"/>
            <a:ext cx="1181862" cy="488504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Pay Salary</a:t>
            </a:r>
            <a:endParaRPr lang="en-US" sz="1000" b="1" dirty="0"/>
          </a:p>
        </p:txBody>
      </p:sp>
      <p:sp>
        <p:nvSpPr>
          <p:cNvPr id="72" name="Oval 71"/>
          <p:cNvSpPr/>
          <p:nvPr/>
        </p:nvSpPr>
        <p:spPr>
          <a:xfrm>
            <a:off x="9153227" y="3234487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Course Expertise</a:t>
            </a:r>
            <a:endParaRPr lang="en-US" sz="1050" b="1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9251701" y="2247199"/>
            <a:ext cx="562392" cy="611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9682679" y="2822765"/>
            <a:ext cx="1011459" cy="35431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Salary expected</a:t>
            </a:r>
            <a:endParaRPr lang="en-US" sz="1100" b="1" dirty="0"/>
          </a:p>
        </p:txBody>
      </p:sp>
      <p:cxnSp>
        <p:nvCxnSpPr>
          <p:cNvPr id="75" name="Straight Connector 74"/>
          <p:cNvCxnSpPr>
            <a:stCxn id="9" idx="0"/>
          </p:cNvCxnSpPr>
          <p:nvPr/>
        </p:nvCxnSpPr>
        <p:spPr>
          <a:xfrm flipV="1">
            <a:off x="8814300" y="1375719"/>
            <a:ext cx="784608" cy="6720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2" idx="1"/>
          </p:cNvCxnSpPr>
          <p:nvPr/>
        </p:nvCxnSpPr>
        <p:spPr>
          <a:xfrm>
            <a:off x="8826454" y="2429434"/>
            <a:ext cx="474165" cy="85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 rot="17344043">
            <a:off x="1116638" y="1486869"/>
            <a:ext cx="812931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Xth</a:t>
            </a:r>
            <a:r>
              <a:rPr lang="en-US" sz="1100" b="1" dirty="0" smtClean="0"/>
              <a:t> marks</a:t>
            </a:r>
            <a:endParaRPr lang="en-US" sz="1100" b="1" dirty="0"/>
          </a:p>
        </p:txBody>
      </p:sp>
      <p:sp>
        <p:nvSpPr>
          <p:cNvPr id="155" name="Oval 154"/>
          <p:cNvSpPr/>
          <p:nvPr/>
        </p:nvSpPr>
        <p:spPr>
          <a:xfrm rot="16200000">
            <a:off x="863308" y="2374908"/>
            <a:ext cx="827079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XIIth</a:t>
            </a:r>
            <a:r>
              <a:rPr lang="en-US" sz="1100" b="1" dirty="0" smtClean="0"/>
              <a:t> marks</a:t>
            </a:r>
            <a:endParaRPr lang="en-US" sz="1100" b="1" dirty="0"/>
          </a:p>
        </p:txBody>
      </p:sp>
      <p:sp>
        <p:nvSpPr>
          <p:cNvPr id="156" name="Oval 155"/>
          <p:cNvSpPr/>
          <p:nvPr/>
        </p:nvSpPr>
        <p:spPr>
          <a:xfrm rot="1270121">
            <a:off x="1501191" y="3005259"/>
            <a:ext cx="912532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Grad Marks</a:t>
            </a:r>
            <a:endParaRPr lang="en-US" sz="1100" b="1" dirty="0"/>
          </a:p>
        </p:txBody>
      </p:sp>
      <p:cxnSp>
        <p:nvCxnSpPr>
          <p:cNvPr id="157" name="Straight Connector 156"/>
          <p:cNvCxnSpPr>
            <a:stCxn id="4" idx="1"/>
            <a:endCxn id="155" idx="4"/>
          </p:cNvCxnSpPr>
          <p:nvPr/>
        </p:nvCxnSpPr>
        <p:spPr>
          <a:xfrm flipH="1">
            <a:off x="1443807" y="2208088"/>
            <a:ext cx="1061457" cy="3337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4" idx="1"/>
          </p:cNvCxnSpPr>
          <p:nvPr/>
        </p:nvCxnSpPr>
        <p:spPr>
          <a:xfrm flipH="1">
            <a:off x="2037541" y="2208088"/>
            <a:ext cx="467723" cy="7516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59604" y="6172770"/>
            <a:ext cx="1118718" cy="432986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Course Fee</a:t>
            </a:r>
            <a:endParaRPr lang="en-US" sz="1100" b="1" dirty="0"/>
          </a:p>
        </p:txBody>
      </p:sp>
      <p:sp>
        <p:nvSpPr>
          <p:cNvPr id="87" name="Oval 86"/>
          <p:cNvSpPr/>
          <p:nvPr/>
        </p:nvSpPr>
        <p:spPr>
          <a:xfrm>
            <a:off x="4452737" y="5932827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No. of lectures</a:t>
            </a:r>
            <a:endParaRPr lang="en-US" sz="1100" b="1" dirty="0"/>
          </a:p>
        </p:txBody>
      </p:sp>
      <p:sp>
        <p:nvSpPr>
          <p:cNvPr id="111" name="Rectangle 110"/>
          <p:cNvSpPr/>
          <p:nvPr/>
        </p:nvSpPr>
        <p:spPr>
          <a:xfrm>
            <a:off x="8800913" y="5020353"/>
            <a:ext cx="639014" cy="362540"/>
          </a:xfrm>
          <a:prstGeom prst="rect">
            <a:avLst/>
          </a:prstGeom>
          <a:ln>
            <a:noFill/>
          </a:ln>
          <a:effectLst>
            <a:outerShdw blurRad="149987" dist="63500" dir="84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ADMIN</a:t>
            </a:r>
            <a:endParaRPr lang="en-US" sz="1100" b="1" dirty="0"/>
          </a:p>
        </p:txBody>
      </p:sp>
      <p:cxnSp>
        <p:nvCxnSpPr>
          <p:cNvPr id="112" name="Straight Connector 111"/>
          <p:cNvCxnSpPr>
            <a:endCxn id="120" idx="1"/>
          </p:cNvCxnSpPr>
          <p:nvPr/>
        </p:nvCxnSpPr>
        <p:spPr>
          <a:xfrm>
            <a:off x="9122057" y="5382893"/>
            <a:ext cx="1120717" cy="8568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106606" y="5382893"/>
            <a:ext cx="215813" cy="10199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2"/>
            <a:endCxn id="117" idx="7"/>
          </p:cNvCxnSpPr>
          <p:nvPr/>
        </p:nvCxnSpPr>
        <p:spPr>
          <a:xfrm flipH="1">
            <a:off x="8554806" y="5382893"/>
            <a:ext cx="565614" cy="8148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977768" y="5705812"/>
            <a:ext cx="1052694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 err="1" smtClean="0"/>
              <a:t>Admin_ID</a:t>
            </a:r>
            <a:endParaRPr lang="en-US" sz="1050" b="1" u="sng" dirty="0"/>
          </a:p>
        </p:txBody>
      </p:sp>
      <p:cxnSp>
        <p:nvCxnSpPr>
          <p:cNvPr id="116" name="Straight Connector 115"/>
          <p:cNvCxnSpPr>
            <a:stCxn id="111" idx="2"/>
          </p:cNvCxnSpPr>
          <p:nvPr/>
        </p:nvCxnSpPr>
        <p:spPr>
          <a:xfrm flipH="1">
            <a:off x="7941847" y="5382893"/>
            <a:ext cx="1178573" cy="40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283774" y="6127771"/>
            <a:ext cx="1489107" cy="47798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Company Management</a:t>
            </a:r>
            <a:endParaRPr lang="en-US" sz="1100" b="1" dirty="0"/>
          </a:p>
        </p:txBody>
      </p:sp>
      <p:sp>
        <p:nvSpPr>
          <p:cNvPr id="119" name="Oval 118"/>
          <p:cNvSpPr/>
          <p:nvPr/>
        </p:nvSpPr>
        <p:spPr>
          <a:xfrm>
            <a:off x="8811213" y="6402850"/>
            <a:ext cx="1189995" cy="432986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Decides Course fee</a:t>
            </a:r>
            <a:endParaRPr lang="en-US" sz="1100" b="1" dirty="0"/>
          </a:p>
        </p:txBody>
      </p:sp>
      <p:sp>
        <p:nvSpPr>
          <p:cNvPr id="120" name="Oval 119"/>
          <p:cNvSpPr/>
          <p:nvPr/>
        </p:nvSpPr>
        <p:spPr>
          <a:xfrm>
            <a:off x="10004346" y="6162907"/>
            <a:ext cx="1628086" cy="524961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Faculty </a:t>
            </a:r>
            <a:r>
              <a:rPr lang="en-US" sz="1100" b="1" dirty="0" smtClean="0"/>
              <a:t>/Student Payment </a:t>
            </a:r>
            <a:endParaRPr lang="en-US" sz="1100" b="1" dirty="0"/>
          </a:p>
        </p:txBody>
      </p:sp>
      <p:cxnSp>
        <p:nvCxnSpPr>
          <p:cNvPr id="124" name="Straight Connector 123"/>
          <p:cNvCxnSpPr>
            <a:stCxn id="71" idx="2"/>
          </p:cNvCxnSpPr>
          <p:nvPr/>
        </p:nvCxnSpPr>
        <p:spPr>
          <a:xfrm>
            <a:off x="8949959" y="4137670"/>
            <a:ext cx="114158" cy="8563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>
            <a:off x="5307649" y="4749774"/>
            <a:ext cx="1247169" cy="488504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Manage</a:t>
            </a:r>
            <a:endParaRPr lang="en-US" sz="1000" b="1" dirty="0"/>
          </a:p>
        </p:txBody>
      </p:sp>
      <p:cxnSp>
        <p:nvCxnSpPr>
          <p:cNvPr id="128" name="Straight Connector 127"/>
          <p:cNvCxnSpPr>
            <a:stCxn id="127" idx="3"/>
            <a:endCxn id="111" idx="1"/>
          </p:cNvCxnSpPr>
          <p:nvPr/>
        </p:nvCxnSpPr>
        <p:spPr>
          <a:xfrm>
            <a:off x="6554818" y="4994026"/>
            <a:ext cx="2246095" cy="2075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Diamond 137"/>
          <p:cNvSpPr/>
          <p:nvPr/>
        </p:nvSpPr>
        <p:spPr>
          <a:xfrm rot="1915513">
            <a:off x="4417552" y="2901672"/>
            <a:ext cx="1280687" cy="488504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Manage</a:t>
            </a:r>
            <a:endParaRPr lang="en-US" sz="1000" b="1" dirty="0"/>
          </a:p>
        </p:txBody>
      </p:sp>
      <p:cxnSp>
        <p:nvCxnSpPr>
          <p:cNvPr id="139" name="Straight Connector 138"/>
          <p:cNvCxnSpPr>
            <a:stCxn id="138" idx="3"/>
          </p:cNvCxnSpPr>
          <p:nvPr/>
        </p:nvCxnSpPr>
        <p:spPr>
          <a:xfrm>
            <a:off x="5601380" y="3484545"/>
            <a:ext cx="3240915" cy="15302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10129365" y="5462978"/>
            <a:ext cx="1280153" cy="547574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Information Upload</a:t>
            </a:r>
            <a:endParaRPr lang="en-US" sz="1100" b="1" dirty="0"/>
          </a:p>
        </p:txBody>
      </p:sp>
      <p:cxnSp>
        <p:nvCxnSpPr>
          <p:cNvPr id="176" name="Straight Connector 175"/>
          <p:cNvCxnSpPr>
            <a:stCxn id="111" idx="2"/>
            <a:endCxn id="175" idx="1"/>
          </p:cNvCxnSpPr>
          <p:nvPr/>
        </p:nvCxnSpPr>
        <p:spPr>
          <a:xfrm>
            <a:off x="9120420" y="5382893"/>
            <a:ext cx="1196419" cy="160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977040" y="0"/>
            <a:ext cx="1010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ook Antiqua" panose="02040602050305030304" pitchFamily="18" charset="0"/>
              </a:rPr>
              <a:t>ER-DIAGRAM</a:t>
            </a:r>
            <a:endParaRPr lang="en-US" sz="3200" b="1" dirty="0">
              <a:latin typeface="Book Antiqua" panose="02040602050305030304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 rot="2732140">
            <a:off x="3652330" y="1053794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Stud_id</a:t>
            </a:r>
            <a:endParaRPr lang="en-US" sz="11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7852210" y="2229072"/>
            <a:ext cx="514039" cy="4167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19972075">
            <a:off x="6645628" y="2681818"/>
            <a:ext cx="1306995" cy="547179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upload</a:t>
            </a:r>
          </a:p>
          <a:p>
            <a:pPr algn="ctr"/>
            <a:r>
              <a:rPr lang="en-US" sz="1000" b="1" dirty="0" smtClean="0"/>
              <a:t>Study material</a:t>
            </a:r>
            <a:endParaRPr lang="en-US" sz="1000" b="1" dirty="0"/>
          </a:p>
        </p:txBody>
      </p:sp>
      <p:cxnSp>
        <p:nvCxnSpPr>
          <p:cNvPr id="108" name="Straight Connector 107"/>
          <p:cNvCxnSpPr>
            <a:endCxn id="138" idx="1"/>
          </p:cNvCxnSpPr>
          <p:nvPr/>
        </p:nvCxnSpPr>
        <p:spPr>
          <a:xfrm>
            <a:off x="3256120" y="2394598"/>
            <a:ext cx="1258291" cy="412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373495" y="3264802"/>
            <a:ext cx="345096" cy="28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flipH="1">
            <a:off x="5840182" y="3478955"/>
            <a:ext cx="642951" cy="637580"/>
          </a:xfrm>
          <a:prstGeom prst="arc">
            <a:avLst>
              <a:gd name="adj1" fmla="val 13888939"/>
              <a:gd name="adj2" fmla="val 6033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9" idx="2"/>
          </p:cNvCxnSpPr>
          <p:nvPr/>
        </p:nvCxnSpPr>
        <p:spPr>
          <a:xfrm flipH="1">
            <a:off x="3885265" y="3853866"/>
            <a:ext cx="1959938" cy="95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 rot="17640416">
            <a:off x="6648158" y="1723544"/>
            <a:ext cx="1126515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Faculty_id</a:t>
            </a:r>
            <a:endParaRPr lang="en-US" sz="11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299125" y="1792258"/>
            <a:ext cx="1176254" cy="4079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446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Segoe UI Semilight</vt:lpstr>
      <vt:lpstr>Times New Roman</vt:lpstr>
      <vt:lpstr>Office Theme</vt:lpstr>
      <vt:lpstr>PowerPoint Presentation</vt:lpstr>
      <vt:lpstr>CONTENT</vt:lpstr>
      <vt:lpstr>Introduction</vt:lpstr>
      <vt:lpstr>Objective</vt:lpstr>
      <vt:lpstr>Scope</vt:lpstr>
      <vt:lpstr>Hardware And Software Requirement</vt:lpstr>
      <vt:lpstr>Tools and Technology used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2018-02-22T08:15:42Z</dcterms:created>
  <dcterms:modified xsi:type="dcterms:W3CDTF">2018-04-04T07:36:44Z</dcterms:modified>
</cp:coreProperties>
</file>