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pasana Singh" initials="US" lastIdx="1" clrIdx="0">
    <p:extLst>
      <p:ext uri="{19B8F6BF-5375-455C-9EA6-DF929625EA0E}">
        <p15:presenceInfo xmlns:p15="http://schemas.microsoft.com/office/powerpoint/2012/main" userId="13f0641d55004e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285A-D139-490E-A9B2-2F726894BD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F08672-F0D2-43CB-94F0-E1D27A4CA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07FBF2-BB48-48E0-9223-A91943958B34}"/>
              </a:ext>
            </a:extLst>
          </p:cNvPr>
          <p:cNvSpPr>
            <a:spLocks noGrp="1"/>
          </p:cNvSpPr>
          <p:nvPr>
            <p:ph type="dt" sz="half" idx="10"/>
          </p:nvPr>
        </p:nvSpPr>
        <p:spPr/>
        <p:txBody>
          <a:bodyPr/>
          <a:lstStyle/>
          <a:p>
            <a:fld id="{66928C0A-AF42-401C-919F-613CEC6D603A}" type="datetimeFigureOut">
              <a:rPr lang="en-IN" smtClean="0"/>
              <a:t>04-04-2022</a:t>
            </a:fld>
            <a:endParaRPr lang="en-IN"/>
          </a:p>
        </p:txBody>
      </p:sp>
      <p:sp>
        <p:nvSpPr>
          <p:cNvPr id="5" name="Footer Placeholder 4">
            <a:extLst>
              <a:ext uri="{FF2B5EF4-FFF2-40B4-BE49-F238E27FC236}">
                <a16:creationId xmlns:a16="http://schemas.microsoft.com/office/drawing/2014/main" id="{00D3CAD6-A4F7-46A6-9FAB-B22AE68043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B44A1-DB0C-4EB7-A0AE-C46BC3C470BD}"/>
              </a:ext>
            </a:extLst>
          </p:cNvPr>
          <p:cNvSpPr>
            <a:spLocks noGrp="1"/>
          </p:cNvSpPr>
          <p:nvPr>
            <p:ph type="sldNum" sz="quarter" idx="12"/>
          </p:nvPr>
        </p:nvSpPr>
        <p:spPr/>
        <p:txBody>
          <a:bodyPr/>
          <a:lstStyle/>
          <a:p>
            <a:fld id="{51905C2B-EC78-4D39-AF08-0143E0401626}" type="slidenum">
              <a:rPr lang="en-IN" smtClean="0"/>
              <a:t>‹#›</a:t>
            </a:fld>
            <a:endParaRPr lang="en-IN"/>
          </a:p>
        </p:txBody>
      </p:sp>
    </p:spTree>
    <p:extLst>
      <p:ext uri="{BB962C8B-B14F-4D97-AF65-F5344CB8AC3E}">
        <p14:creationId xmlns:p14="http://schemas.microsoft.com/office/powerpoint/2010/main" val="2451504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8A4D-C1B4-451E-9A2B-2274EBD454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81FB92-C7FF-4656-A3F6-D56E32152B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D3B2C6-9394-4228-8852-DF4E7890DDBC}"/>
              </a:ext>
            </a:extLst>
          </p:cNvPr>
          <p:cNvSpPr>
            <a:spLocks noGrp="1"/>
          </p:cNvSpPr>
          <p:nvPr>
            <p:ph type="dt" sz="half" idx="10"/>
          </p:nvPr>
        </p:nvSpPr>
        <p:spPr/>
        <p:txBody>
          <a:bodyPr/>
          <a:lstStyle/>
          <a:p>
            <a:fld id="{66928C0A-AF42-401C-919F-613CEC6D603A}" type="datetimeFigureOut">
              <a:rPr lang="en-IN" smtClean="0"/>
              <a:t>04-04-2022</a:t>
            </a:fld>
            <a:endParaRPr lang="en-IN"/>
          </a:p>
        </p:txBody>
      </p:sp>
      <p:sp>
        <p:nvSpPr>
          <p:cNvPr id="5" name="Footer Placeholder 4">
            <a:extLst>
              <a:ext uri="{FF2B5EF4-FFF2-40B4-BE49-F238E27FC236}">
                <a16:creationId xmlns:a16="http://schemas.microsoft.com/office/drawing/2014/main" id="{DE1382CC-0CB0-4FE7-AD13-8A630EB87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58CB12-6C17-4986-ACFC-33C8143BCEC0}"/>
              </a:ext>
            </a:extLst>
          </p:cNvPr>
          <p:cNvSpPr>
            <a:spLocks noGrp="1"/>
          </p:cNvSpPr>
          <p:nvPr>
            <p:ph type="sldNum" sz="quarter" idx="12"/>
          </p:nvPr>
        </p:nvSpPr>
        <p:spPr/>
        <p:txBody>
          <a:bodyPr/>
          <a:lstStyle/>
          <a:p>
            <a:fld id="{51905C2B-EC78-4D39-AF08-0143E0401626}" type="slidenum">
              <a:rPr lang="en-IN" smtClean="0"/>
              <a:t>‹#›</a:t>
            </a:fld>
            <a:endParaRPr lang="en-IN"/>
          </a:p>
        </p:txBody>
      </p:sp>
    </p:spTree>
    <p:extLst>
      <p:ext uri="{BB962C8B-B14F-4D97-AF65-F5344CB8AC3E}">
        <p14:creationId xmlns:p14="http://schemas.microsoft.com/office/powerpoint/2010/main" val="414638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08D2F-3D79-4D05-9289-7B0330A2B3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8FBE55-19A0-49A0-AD6B-5F712A1D1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E6A31F-EF35-499D-A8BB-678775CC7B8F}"/>
              </a:ext>
            </a:extLst>
          </p:cNvPr>
          <p:cNvSpPr>
            <a:spLocks noGrp="1"/>
          </p:cNvSpPr>
          <p:nvPr>
            <p:ph type="dt" sz="half" idx="10"/>
          </p:nvPr>
        </p:nvSpPr>
        <p:spPr/>
        <p:txBody>
          <a:bodyPr/>
          <a:lstStyle/>
          <a:p>
            <a:fld id="{66928C0A-AF42-401C-919F-613CEC6D603A}" type="datetimeFigureOut">
              <a:rPr lang="en-IN" smtClean="0"/>
              <a:t>04-04-2022</a:t>
            </a:fld>
            <a:endParaRPr lang="en-IN"/>
          </a:p>
        </p:txBody>
      </p:sp>
      <p:sp>
        <p:nvSpPr>
          <p:cNvPr id="5" name="Footer Placeholder 4">
            <a:extLst>
              <a:ext uri="{FF2B5EF4-FFF2-40B4-BE49-F238E27FC236}">
                <a16:creationId xmlns:a16="http://schemas.microsoft.com/office/drawing/2014/main" id="{163AEAEE-4095-4F94-A72E-E5BF25275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4ECD6-B810-4828-9065-557AF295824D}"/>
              </a:ext>
            </a:extLst>
          </p:cNvPr>
          <p:cNvSpPr>
            <a:spLocks noGrp="1"/>
          </p:cNvSpPr>
          <p:nvPr>
            <p:ph type="sldNum" sz="quarter" idx="12"/>
          </p:nvPr>
        </p:nvSpPr>
        <p:spPr/>
        <p:txBody>
          <a:bodyPr/>
          <a:lstStyle/>
          <a:p>
            <a:fld id="{51905C2B-EC78-4D39-AF08-0143E0401626}" type="slidenum">
              <a:rPr lang="en-IN" smtClean="0"/>
              <a:t>‹#›</a:t>
            </a:fld>
            <a:endParaRPr lang="en-IN"/>
          </a:p>
        </p:txBody>
      </p:sp>
    </p:spTree>
    <p:extLst>
      <p:ext uri="{BB962C8B-B14F-4D97-AF65-F5344CB8AC3E}">
        <p14:creationId xmlns:p14="http://schemas.microsoft.com/office/powerpoint/2010/main" val="188606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3E68-AD88-40E0-A762-824D848BA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EC74F1-D1AE-450D-93D2-361C1BE488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C3C70D-386D-4A59-8C56-0D4C5114D2E0}"/>
              </a:ext>
            </a:extLst>
          </p:cNvPr>
          <p:cNvSpPr>
            <a:spLocks noGrp="1"/>
          </p:cNvSpPr>
          <p:nvPr>
            <p:ph type="dt" sz="half" idx="10"/>
          </p:nvPr>
        </p:nvSpPr>
        <p:spPr/>
        <p:txBody>
          <a:bodyPr/>
          <a:lstStyle/>
          <a:p>
            <a:fld id="{66928C0A-AF42-401C-919F-613CEC6D603A}" type="datetimeFigureOut">
              <a:rPr lang="en-IN" smtClean="0"/>
              <a:t>04-04-2022</a:t>
            </a:fld>
            <a:endParaRPr lang="en-IN"/>
          </a:p>
        </p:txBody>
      </p:sp>
      <p:sp>
        <p:nvSpPr>
          <p:cNvPr id="5" name="Footer Placeholder 4">
            <a:extLst>
              <a:ext uri="{FF2B5EF4-FFF2-40B4-BE49-F238E27FC236}">
                <a16:creationId xmlns:a16="http://schemas.microsoft.com/office/drawing/2014/main" id="{8EBFEFEF-6D47-459C-BF3B-9849DDBB74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0A1A2A-28EE-4FDC-940F-D66A6068DE8C}"/>
              </a:ext>
            </a:extLst>
          </p:cNvPr>
          <p:cNvSpPr>
            <a:spLocks noGrp="1"/>
          </p:cNvSpPr>
          <p:nvPr>
            <p:ph type="sldNum" sz="quarter" idx="12"/>
          </p:nvPr>
        </p:nvSpPr>
        <p:spPr/>
        <p:txBody>
          <a:bodyPr/>
          <a:lstStyle/>
          <a:p>
            <a:fld id="{51905C2B-EC78-4D39-AF08-0143E0401626}" type="slidenum">
              <a:rPr lang="en-IN" smtClean="0"/>
              <a:t>‹#›</a:t>
            </a:fld>
            <a:endParaRPr lang="en-IN"/>
          </a:p>
        </p:txBody>
      </p:sp>
    </p:spTree>
    <p:extLst>
      <p:ext uri="{BB962C8B-B14F-4D97-AF65-F5344CB8AC3E}">
        <p14:creationId xmlns:p14="http://schemas.microsoft.com/office/powerpoint/2010/main" val="102852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9972-344C-4758-85BB-7A1CDFABA8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87FA0C-F665-4FBD-BFC0-82B5166A1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53A82-15E8-4DDE-BA67-51344CAE7902}"/>
              </a:ext>
            </a:extLst>
          </p:cNvPr>
          <p:cNvSpPr>
            <a:spLocks noGrp="1"/>
          </p:cNvSpPr>
          <p:nvPr>
            <p:ph type="dt" sz="half" idx="10"/>
          </p:nvPr>
        </p:nvSpPr>
        <p:spPr/>
        <p:txBody>
          <a:bodyPr/>
          <a:lstStyle/>
          <a:p>
            <a:fld id="{66928C0A-AF42-401C-919F-613CEC6D603A}" type="datetimeFigureOut">
              <a:rPr lang="en-IN" smtClean="0"/>
              <a:t>04-04-2022</a:t>
            </a:fld>
            <a:endParaRPr lang="en-IN"/>
          </a:p>
        </p:txBody>
      </p:sp>
      <p:sp>
        <p:nvSpPr>
          <p:cNvPr id="5" name="Footer Placeholder 4">
            <a:extLst>
              <a:ext uri="{FF2B5EF4-FFF2-40B4-BE49-F238E27FC236}">
                <a16:creationId xmlns:a16="http://schemas.microsoft.com/office/drawing/2014/main" id="{33E7DB57-D6D5-4799-A57C-4D3BE23FA6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165BF-A37D-4041-8E4F-A15C8DCC6BDB}"/>
              </a:ext>
            </a:extLst>
          </p:cNvPr>
          <p:cNvSpPr>
            <a:spLocks noGrp="1"/>
          </p:cNvSpPr>
          <p:nvPr>
            <p:ph type="sldNum" sz="quarter" idx="12"/>
          </p:nvPr>
        </p:nvSpPr>
        <p:spPr/>
        <p:txBody>
          <a:bodyPr/>
          <a:lstStyle/>
          <a:p>
            <a:fld id="{51905C2B-EC78-4D39-AF08-0143E0401626}" type="slidenum">
              <a:rPr lang="en-IN" smtClean="0"/>
              <a:t>‹#›</a:t>
            </a:fld>
            <a:endParaRPr lang="en-IN"/>
          </a:p>
        </p:txBody>
      </p:sp>
    </p:spTree>
    <p:extLst>
      <p:ext uri="{BB962C8B-B14F-4D97-AF65-F5344CB8AC3E}">
        <p14:creationId xmlns:p14="http://schemas.microsoft.com/office/powerpoint/2010/main" val="43544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414D-CCDD-4057-A80D-C06904E49C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C45864-9E0D-4636-A74E-451C059D85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03D898-B961-496F-B289-4690EBA8B0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F17FC6-650A-45B8-BC3D-60F5995BD299}"/>
              </a:ext>
            </a:extLst>
          </p:cNvPr>
          <p:cNvSpPr>
            <a:spLocks noGrp="1"/>
          </p:cNvSpPr>
          <p:nvPr>
            <p:ph type="dt" sz="half" idx="10"/>
          </p:nvPr>
        </p:nvSpPr>
        <p:spPr/>
        <p:txBody>
          <a:bodyPr/>
          <a:lstStyle/>
          <a:p>
            <a:fld id="{66928C0A-AF42-401C-919F-613CEC6D603A}" type="datetimeFigureOut">
              <a:rPr lang="en-IN" smtClean="0"/>
              <a:t>04-04-2022</a:t>
            </a:fld>
            <a:endParaRPr lang="en-IN"/>
          </a:p>
        </p:txBody>
      </p:sp>
      <p:sp>
        <p:nvSpPr>
          <p:cNvPr id="6" name="Footer Placeholder 5">
            <a:extLst>
              <a:ext uri="{FF2B5EF4-FFF2-40B4-BE49-F238E27FC236}">
                <a16:creationId xmlns:a16="http://schemas.microsoft.com/office/drawing/2014/main" id="{2394D3E4-F0EC-415C-824C-E5763E8B62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781BD4-D1CA-4D49-9952-5B5922638F69}"/>
              </a:ext>
            </a:extLst>
          </p:cNvPr>
          <p:cNvSpPr>
            <a:spLocks noGrp="1"/>
          </p:cNvSpPr>
          <p:nvPr>
            <p:ph type="sldNum" sz="quarter" idx="12"/>
          </p:nvPr>
        </p:nvSpPr>
        <p:spPr/>
        <p:txBody>
          <a:bodyPr/>
          <a:lstStyle/>
          <a:p>
            <a:fld id="{51905C2B-EC78-4D39-AF08-0143E0401626}" type="slidenum">
              <a:rPr lang="en-IN" smtClean="0"/>
              <a:t>‹#›</a:t>
            </a:fld>
            <a:endParaRPr lang="en-IN"/>
          </a:p>
        </p:txBody>
      </p:sp>
    </p:spTree>
    <p:extLst>
      <p:ext uri="{BB962C8B-B14F-4D97-AF65-F5344CB8AC3E}">
        <p14:creationId xmlns:p14="http://schemas.microsoft.com/office/powerpoint/2010/main" val="170631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9AE6-BFBE-41B9-BDF8-0291BB1476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3EB447-C07E-49EB-8A94-DB3F972307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8BF83-2437-4A32-8F2E-E2C8A5768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02D348-262B-4B98-AD6D-8634D5B3A7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F44CEA-941A-481D-87CB-7D0E2B6D8E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3E72CE-10AD-4F3C-847D-106D325A8C98}"/>
              </a:ext>
            </a:extLst>
          </p:cNvPr>
          <p:cNvSpPr>
            <a:spLocks noGrp="1"/>
          </p:cNvSpPr>
          <p:nvPr>
            <p:ph type="dt" sz="half" idx="10"/>
          </p:nvPr>
        </p:nvSpPr>
        <p:spPr/>
        <p:txBody>
          <a:bodyPr/>
          <a:lstStyle/>
          <a:p>
            <a:fld id="{66928C0A-AF42-401C-919F-613CEC6D603A}" type="datetimeFigureOut">
              <a:rPr lang="en-IN" smtClean="0"/>
              <a:t>04-04-2022</a:t>
            </a:fld>
            <a:endParaRPr lang="en-IN"/>
          </a:p>
        </p:txBody>
      </p:sp>
      <p:sp>
        <p:nvSpPr>
          <p:cNvPr id="8" name="Footer Placeholder 7">
            <a:extLst>
              <a:ext uri="{FF2B5EF4-FFF2-40B4-BE49-F238E27FC236}">
                <a16:creationId xmlns:a16="http://schemas.microsoft.com/office/drawing/2014/main" id="{4B4CB574-B856-45BB-BC26-ABD89C1725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86992E-0E3C-4563-B9B1-0BE6CF32E836}"/>
              </a:ext>
            </a:extLst>
          </p:cNvPr>
          <p:cNvSpPr>
            <a:spLocks noGrp="1"/>
          </p:cNvSpPr>
          <p:nvPr>
            <p:ph type="sldNum" sz="quarter" idx="12"/>
          </p:nvPr>
        </p:nvSpPr>
        <p:spPr/>
        <p:txBody>
          <a:bodyPr/>
          <a:lstStyle/>
          <a:p>
            <a:fld id="{51905C2B-EC78-4D39-AF08-0143E0401626}" type="slidenum">
              <a:rPr lang="en-IN" smtClean="0"/>
              <a:t>‹#›</a:t>
            </a:fld>
            <a:endParaRPr lang="en-IN"/>
          </a:p>
        </p:txBody>
      </p:sp>
    </p:spTree>
    <p:extLst>
      <p:ext uri="{BB962C8B-B14F-4D97-AF65-F5344CB8AC3E}">
        <p14:creationId xmlns:p14="http://schemas.microsoft.com/office/powerpoint/2010/main" val="295324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339C-3CFA-4EC5-8B49-6BEAB52E56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07573F-567E-437E-B3F4-42538C52F4F2}"/>
              </a:ext>
            </a:extLst>
          </p:cNvPr>
          <p:cNvSpPr>
            <a:spLocks noGrp="1"/>
          </p:cNvSpPr>
          <p:nvPr>
            <p:ph type="dt" sz="half" idx="10"/>
          </p:nvPr>
        </p:nvSpPr>
        <p:spPr/>
        <p:txBody>
          <a:bodyPr/>
          <a:lstStyle/>
          <a:p>
            <a:fld id="{66928C0A-AF42-401C-919F-613CEC6D603A}" type="datetimeFigureOut">
              <a:rPr lang="en-IN" smtClean="0"/>
              <a:t>04-04-2022</a:t>
            </a:fld>
            <a:endParaRPr lang="en-IN"/>
          </a:p>
        </p:txBody>
      </p:sp>
      <p:sp>
        <p:nvSpPr>
          <p:cNvPr id="4" name="Footer Placeholder 3">
            <a:extLst>
              <a:ext uri="{FF2B5EF4-FFF2-40B4-BE49-F238E27FC236}">
                <a16:creationId xmlns:a16="http://schemas.microsoft.com/office/drawing/2014/main" id="{28D034EA-3866-4B12-AE3D-C6246AD816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98650E-0B1C-495D-BD44-FF46B4D6CD79}"/>
              </a:ext>
            </a:extLst>
          </p:cNvPr>
          <p:cNvSpPr>
            <a:spLocks noGrp="1"/>
          </p:cNvSpPr>
          <p:nvPr>
            <p:ph type="sldNum" sz="quarter" idx="12"/>
          </p:nvPr>
        </p:nvSpPr>
        <p:spPr/>
        <p:txBody>
          <a:bodyPr/>
          <a:lstStyle/>
          <a:p>
            <a:fld id="{51905C2B-EC78-4D39-AF08-0143E0401626}" type="slidenum">
              <a:rPr lang="en-IN" smtClean="0"/>
              <a:t>‹#›</a:t>
            </a:fld>
            <a:endParaRPr lang="en-IN"/>
          </a:p>
        </p:txBody>
      </p:sp>
    </p:spTree>
    <p:extLst>
      <p:ext uri="{BB962C8B-B14F-4D97-AF65-F5344CB8AC3E}">
        <p14:creationId xmlns:p14="http://schemas.microsoft.com/office/powerpoint/2010/main" val="3124451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50620-7873-48DE-98C3-56F7B022CC80}"/>
              </a:ext>
            </a:extLst>
          </p:cNvPr>
          <p:cNvSpPr>
            <a:spLocks noGrp="1"/>
          </p:cNvSpPr>
          <p:nvPr>
            <p:ph type="dt" sz="half" idx="10"/>
          </p:nvPr>
        </p:nvSpPr>
        <p:spPr/>
        <p:txBody>
          <a:bodyPr/>
          <a:lstStyle/>
          <a:p>
            <a:fld id="{66928C0A-AF42-401C-919F-613CEC6D603A}" type="datetimeFigureOut">
              <a:rPr lang="en-IN" smtClean="0"/>
              <a:t>04-04-2022</a:t>
            </a:fld>
            <a:endParaRPr lang="en-IN"/>
          </a:p>
        </p:txBody>
      </p:sp>
      <p:sp>
        <p:nvSpPr>
          <p:cNvPr id="3" name="Footer Placeholder 2">
            <a:extLst>
              <a:ext uri="{FF2B5EF4-FFF2-40B4-BE49-F238E27FC236}">
                <a16:creationId xmlns:a16="http://schemas.microsoft.com/office/drawing/2014/main" id="{9E5B75B3-447F-41C5-BC8C-E49487CE2A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781B18-0C71-4521-8412-4AA4D89CB12C}"/>
              </a:ext>
            </a:extLst>
          </p:cNvPr>
          <p:cNvSpPr>
            <a:spLocks noGrp="1"/>
          </p:cNvSpPr>
          <p:nvPr>
            <p:ph type="sldNum" sz="quarter" idx="12"/>
          </p:nvPr>
        </p:nvSpPr>
        <p:spPr/>
        <p:txBody>
          <a:bodyPr/>
          <a:lstStyle/>
          <a:p>
            <a:fld id="{51905C2B-EC78-4D39-AF08-0143E0401626}" type="slidenum">
              <a:rPr lang="en-IN" smtClean="0"/>
              <a:t>‹#›</a:t>
            </a:fld>
            <a:endParaRPr lang="en-IN"/>
          </a:p>
        </p:txBody>
      </p:sp>
    </p:spTree>
    <p:extLst>
      <p:ext uri="{BB962C8B-B14F-4D97-AF65-F5344CB8AC3E}">
        <p14:creationId xmlns:p14="http://schemas.microsoft.com/office/powerpoint/2010/main" val="196758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BE7E-D071-4BAA-938B-211C49A16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C731DF-50DB-496B-8608-7E6ED16C17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0E7D11-A88A-4AD3-9572-744794625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BA9A4-4A92-4821-BBF0-BC155562C93E}"/>
              </a:ext>
            </a:extLst>
          </p:cNvPr>
          <p:cNvSpPr>
            <a:spLocks noGrp="1"/>
          </p:cNvSpPr>
          <p:nvPr>
            <p:ph type="dt" sz="half" idx="10"/>
          </p:nvPr>
        </p:nvSpPr>
        <p:spPr/>
        <p:txBody>
          <a:bodyPr/>
          <a:lstStyle/>
          <a:p>
            <a:fld id="{66928C0A-AF42-401C-919F-613CEC6D603A}" type="datetimeFigureOut">
              <a:rPr lang="en-IN" smtClean="0"/>
              <a:t>04-04-2022</a:t>
            </a:fld>
            <a:endParaRPr lang="en-IN"/>
          </a:p>
        </p:txBody>
      </p:sp>
      <p:sp>
        <p:nvSpPr>
          <p:cNvPr id="6" name="Footer Placeholder 5">
            <a:extLst>
              <a:ext uri="{FF2B5EF4-FFF2-40B4-BE49-F238E27FC236}">
                <a16:creationId xmlns:a16="http://schemas.microsoft.com/office/drawing/2014/main" id="{D60885C9-A265-4E2D-A1CD-77AC8BF796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AEE289-D574-4B2B-9E9D-B67C172AA3A3}"/>
              </a:ext>
            </a:extLst>
          </p:cNvPr>
          <p:cNvSpPr>
            <a:spLocks noGrp="1"/>
          </p:cNvSpPr>
          <p:nvPr>
            <p:ph type="sldNum" sz="quarter" idx="12"/>
          </p:nvPr>
        </p:nvSpPr>
        <p:spPr/>
        <p:txBody>
          <a:bodyPr/>
          <a:lstStyle/>
          <a:p>
            <a:fld id="{51905C2B-EC78-4D39-AF08-0143E0401626}" type="slidenum">
              <a:rPr lang="en-IN" smtClean="0"/>
              <a:t>‹#›</a:t>
            </a:fld>
            <a:endParaRPr lang="en-IN"/>
          </a:p>
        </p:txBody>
      </p:sp>
    </p:spTree>
    <p:extLst>
      <p:ext uri="{BB962C8B-B14F-4D97-AF65-F5344CB8AC3E}">
        <p14:creationId xmlns:p14="http://schemas.microsoft.com/office/powerpoint/2010/main" val="60131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3C89-FF8A-45EF-AD2A-DE7FA94D0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650109-5C7F-4A0D-80B2-5F796AEB8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C4D552-ABA7-44EC-85BF-BC2C8E38F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953B7-2C88-46D0-854D-8A20596310E1}"/>
              </a:ext>
            </a:extLst>
          </p:cNvPr>
          <p:cNvSpPr>
            <a:spLocks noGrp="1"/>
          </p:cNvSpPr>
          <p:nvPr>
            <p:ph type="dt" sz="half" idx="10"/>
          </p:nvPr>
        </p:nvSpPr>
        <p:spPr/>
        <p:txBody>
          <a:bodyPr/>
          <a:lstStyle/>
          <a:p>
            <a:fld id="{66928C0A-AF42-401C-919F-613CEC6D603A}" type="datetimeFigureOut">
              <a:rPr lang="en-IN" smtClean="0"/>
              <a:t>04-04-2022</a:t>
            </a:fld>
            <a:endParaRPr lang="en-IN"/>
          </a:p>
        </p:txBody>
      </p:sp>
      <p:sp>
        <p:nvSpPr>
          <p:cNvPr id="6" name="Footer Placeholder 5">
            <a:extLst>
              <a:ext uri="{FF2B5EF4-FFF2-40B4-BE49-F238E27FC236}">
                <a16:creationId xmlns:a16="http://schemas.microsoft.com/office/drawing/2014/main" id="{E180FDD3-0A3B-4D92-981E-CF66461C82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F20B6-7DC2-4CE3-949C-32B7F0BDD240}"/>
              </a:ext>
            </a:extLst>
          </p:cNvPr>
          <p:cNvSpPr>
            <a:spLocks noGrp="1"/>
          </p:cNvSpPr>
          <p:nvPr>
            <p:ph type="sldNum" sz="quarter" idx="12"/>
          </p:nvPr>
        </p:nvSpPr>
        <p:spPr/>
        <p:txBody>
          <a:bodyPr/>
          <a:lstStyle/>
          <a:p>
            <a:fld id="{51905C2B-EC78-4D39-AF08-0143E0401626}" type="slidenum">
              <a:rPr lang="en-IN" smtClean="0"/>
              <a:t>‹#›</a:t>
            </a:fld>
            <a:endParaRPr lang="en-IN"/>
          </a:p>
        </p:txBody>
      </p:sp>
    </p:spTree>
    <p:extLst>
      <p:ext uri="{BB962C8B-B14F-4D97-AF65-F5344CB8AC3E}">
        <p14:creationId xmlns:p14="http://schemas.microsoft.com/office/powerpoint/2010/main" val="392533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B328D5-263B-4B9E-A788-D385EBCD0F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6EA8E7-565A-43AA-8DD5-0ECCD62E9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F9B67D-934A-43C3-996E-A4B1AADC5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28C0A-AF42-401C-919F-613CEC6D603A}" type="datetimeFigureOut">
              <a:rPr lang="en-IN" smtClean="0"/>
              <a:t>04-04-2022</a:t>
            </a:fld>
            <a:endParaRPr lang="en-IN"/>
          </a:p>
        </p:txBody>
      </p:sp>
      <p:sp>
        <p:nvSpPr>
          <p:cNvPr id="5" name="Footer Placeholder 4">
            <a:extLst>
              <a:ext uri="{FF2B5EF4-FFF2-40B4-BE49-F238E27FC236}">
                <a16:creationId xmlns:a16="http://schemas.microsoft.com/office/drawing/2014/main" id="{C74AD7F0-EBF0-4782-A85E-CFB17E612D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099FF1-D409-46E7-BF52-F2F0FEC15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05C2B-EC78-4D39-AF08-0143E0401626}" type="slidenum">
              <a:rPr lang="en-IN" smtClean="0"/>
              <a:t>‹#›</a:t>
            </a:fld>
            <a:endParaRPr lang="en-IN"/>
          </a:p>
        </p:txBody>
      </p:sp>
    </p:spTree>
    <p:extLst>
      <p:ext uri="{BB962C8B-B14F-4D97-AF65-F5344CB8AC3E}">
        <p14:creationId xmlns:p14="http://schemas.microsoft.com/office/powerpoint/2010/main" val="59204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D678-3FEB-493C-BA8F-334E4ABE2543}"/>
              </a:ext>
            </a:extLst>
          </p:cNvPr>
          <p:cNvSpPr>
            <a:spLocks noGrp="1"/>
          </p:cNvSpPr>
          <p:nvPr>
            <p:ph type="ctrTitle"/>
          </p:nvPr>
        </p:nvSpPr>
        <p:spPr/>
        <p:txBody>
          <a:bodyPr/>
          <a:lstStyle/>
          <a:p>
            <a:r>
              <a:rPr lang="en-IN" dirty="0"/>
              <a:t>Greedy Technique</a:t>
            </a:r>
          </a:p>
        </p:txBody>
      </p:sp>
      <p:sp>
        <p:nvSpPr>
          <p:cNvPr id="3" name="Subtitle 2">
            <a:extLst>
              <a:ext uri="{FF2B5EF4-FFF2-40B4-BE49-F238E27FC236}">
                <a16:creationId xmlns:a16="http://schemas.microsoft.com/office/drawing/2014/main" id="{9C000052-8EBA-4D9D-BF2A-8636889DFBF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26570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76ED-920B-4630-A0D4-FF13D61348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C02128-A16A-4368-8C08-82A21583B44F}"/>
              </a:ext>
            </a:extLst>
          </p:cNvPr>
          <p:cNvSpPr>
            <a:spLocks noGrp="1"/>
          </p:cNvSpPr>
          <p:nvPr>
            <p:ph idx="1"/>
          </p:nvPr>
        </p:nvSpPr>
        <p:spPr>
          <a:xfrm>
            <a:off x="838200" y="1825625"/>
            <a:ext cx="9782175" cy="4351338"/>
          </a:xfrm>
        </p:spPr>
        <p:txBody>
          <a:bodyPr>
            <a:noAutofit/>
          </a:bodyPr>
          <a:lstStyle/>
          <a:p>
            <a:pPr fontAlgn="base"/>
            <a:r>
              <a:rPr lang="en-US" sz="1800" b="1" i="1" dirty="0">
                <a:effectLst/>
                <a:latin typeface="urw-din"/>
              </a:rPr>
              <a:t>Input :</a:t>
            </a:r>
            <a:r>
              <a:rPr lang="en-US" sz="1800" b="0" i="1" dirty="0">
                <a:effectLst/>
                <a:latin typeface="urw-din"/>
              </a:rPr>
              <a:t> </a:t>
            </a:r>
            <a:r>
              <a:rPr lang="en-US" sz="1800" b="0" i="1" dirty="0" err="1">
                <a:effectLst/>
                <a:latin typeface="urw-din"/>
              </a:rPr>
              <a:t>arr</a:t>
            </a:r>
            <a:r>
              <a:rPr lang="en-US" sz="1800" b="0" i="1" dirty="0">
                <a:effectLst/>
                <a:latin typeface="urw-din"/>
              </a:rPr>
              <a:t>[] = {7, 3, 2, 4, 9, 12, 56} , m = 3 </a:t>
            </a:r>
            <a:br>
              <a:rPr lang="en-US" sz="1800" b="0" i="1" dirty="0">
                <a:effectLst/>
                <a:latin typeface="urw-din"/>
              </a:rPr>
            </a:br>
            <a:r>
              <a:rPr lang="en-US" sz="1800" b="1" i="1" dirty="0">
                <a:effectLst/>
                <a:latin typeface="urw-din"/>
              </a:rPr>
              <a:t>Output:</a:t>
            </a:r>
            <a:r>
              <a:rPr lang="en-US" sz="1800" b="0" i="1" dirty="0">
                <a:effectLst/>
                <a:latin typeface="urw-din"/>
              </a:rPr>
              <a:t> Minimum Difference is 2 </a:t>
            </a:r>
            <a:br>
              <a:rPr lang="en-US" sz="1800" b="0" i="1" dirty="0">
                <a:effectLst/>
                <a:latin typeface="urw-din"/>
              </a:rPr>
            </a:br>
            <a:r>
              <a:rPr lang="en-US" sz="1800" b="1" i="1" dirty="0">
                <a:effectLst/>
                <a:latin typeface="urw-din"/>
              </a:rPr>
              <a:t>Explanation:</a:t>
            </a:r>
            <a:br>
              <a:rPr lang="en-US" sz="1800" b="0" i="1" dirty="0">
                <a:effectLst/>
                <a:latin typeface="urw-din"/>
              </a:rPr>
            </a:br>
            <a:r>
              <a:rPr lang="en-US" sz="1800" b="0" i="1" dirty="0">
                <a:effectLst/>
                <a:latin typeface="urw-din"/>
              </a:rPr>
              <a:t>We have seven packets of chocolates and we need to pick three packets for 3 students </a:t>
            </a:r>
            <a:br>
              <a:rPr lang="en-US" sz="1800" b="0" i="1" dirty="0">
                <a:effectLst/>
                <a:latin typeface="urw-din"/>
              </a:rPr>
            </a:br>
            <a:r>
              <a:rPr lang="en-US" sz="1800" b="0" i="1" dirty="0">
                <a:effectLst/>
                <a:latin typeface="urw-din"/>
              </a:rPr>
              <a:t>If we pick 2, 3 and 4, we get the minimum difference between maximum and minimum packet </a:t>
            </a:r>
            <a:br>
              <a:rPr lang="en-US" sz="1800" b="0" i="1" dirty="0">
                <a:effectLst/>
                <a:latin typeface="urw-din"/>
              </a:rPr>
            </a:br>
            <a:r>
              <a:rPr lang="en-US" sz="1800" b="0" i="1" dirty="0">
                <a:effectLst/>
                <a:latin typeface="urw-din"/>
              </a:rPr>
              <a:t>sizes.</a:t>
            </a:r>
          </a:p>
          <a:p>
            <a:pPr fontAlgn="base"/>
            <a:r>
              <a:rPr lang="en-US" sz="1800" b="1" i="1" dirty="0">
                <a:effectLst/>
                <a:latin typeface="urw-din"/>
              </a:rPr>
              <a:t>Input :</a:t>
            </a:r>
            <a:r>
              <a:rPr lang="en-US" sz="1800" b="0" i="1" dirty="0">
                <a:effectLst/>
                <a:latin typeface="urw-din"/>
              </a:rPr>
              <a:t> </a:t>
            </a:r>
            <a:r>
              <a:rPr lang="en-US" sz="1800" b="0" i="1" dirty="0" err="1">
                <a:effectLst/>
                <a:latin typeface="urw-din"/>
              </a:rPr>
              <a:t>arr</a:t>
            </a:r>
            <a:r>
              <a:rPr lang="en-US" sz="1800" b="0" i="1" dirty="0">
                <a:effectLst/>
                <a:latin typeface="urw-din"/>
              </a:rPr>
              <a:t>[] = {3, 4, 1, 9, 56, 7, 9, 12} , m = 5 </a:t>
            </a:r>
            <a:br>
              <a:rPr lang="en-US" sz="1800" b="0" i="1" dirty="0">
                <a:effectLst/>
                <a:latin typeface="urw-din"/>
              </a:rPr>
            </a:br>
            <a:r>
              <a:rPr lang="en-US" sz="1800" b="1" i="1" dirty="0">
                <a:effectLst/>
                <a:latin typeface="urw-din"/>
              </a:rPr>
              <a:t>Output:</a:t>
            </a:r>
            <a:r>
              <a:rPr lang="en-US" sz="1800" b="0" i="1" dirty="0">
                <a:effectLst/>
                <a:latin typeface="urw-din"/>
              </a:rPr>
              <a:t> Minimum Difference is 6 </a:t>
            </a:r>
            <a:br>
              <a:rPr lang="en-US" sz="1800" b="0" i="1" dirty="0">
                <a:effectLst/>
                <a:latin typeface="urw-din"/>
              </a:rPr>
            </a:br>
            <a:r>
              <a:rPr lang="en-US" sz="1800" b="1" i="1" dirty="0">
                <a:effectLst/>
                <a:latin typeface="urw-din"/>
              </a:rPr>
              <a:t>Explanation:</a:t>
            </a:r>
            <a:br>
              <a:rPr lang="en-US" sz="1800" b="0" i="1" dirty="0">
                <a:effectLst/>
                <a:latin typeface="urw-din"/>
              </a:rPr>
            </a:br>
            <a:r>
              <a:rPr lang="en-US" sz="1800" b="0" i="1" dirty="0">
                <a:effectLst/>
                <a:latin typeface="urw-din"/>
              </a:rPr>
              <a:t>The set goes like 3,4,7,9,9 and the output is 9-3 = 6</a:t>
            </a:r>
          </a:p>
          <a:p>
            <a:pPr fontAlgn="base"/>
            <a:r>
              <a:rPr lang="en-US" sz="1800" b="1" i="1" dirty="0">
                <a:effectLst/>
                <a:latin typeface="urw-din"/>
              </a:rPr>
              <a:t>Input :</a:t>
            </a:r>
            <a:r>
              <a:rPr lang="en-US" sz="1800" b="0" i="1" dirty="0">
                <a:effectLst/>
                <a:latin typeface="urw-din"/>
              </a:rPr>
              <a:t> </a:t>
            </a:r>
            <a:r>
              <a:rPr lang="en-US" sz="1800" b="0" i="1" dirty="0" err="1">
                <a:effectLst/>
                <a:latin typeface="urw-din"/>
              </a:rPr>
              <a:t>arr</a:t>
            </a:r>
            <a:r>
              <a:rPr lang="en-US" sz="1800" b="0" i="1" dirty="0">
                <a:effectLst/>
                <a:latin typeface="urw-din"/>
              </a:rPr>
              <a:t>[] = {12, 4, 7, 9, 2, 23, 25, 41, 30, 40, 28, 42, 30, 44, 48, 43, 50} , m = 7 </a:t>
            </a:r>
            <a:br>
              <a:rPr lang="en-US" sz="1800" b="0" i="1" dirty="0">
                <a:effectLst/>
                <a:latin typeface="urw-din"/>
              </a:rPr>
            </a:br>
            <a:r>
              <a:rPr lang="en-US" sz="1800" b="1" i="1" dirty="0">
                <a:effectLst/>
                <a:latin typeface="urw-din"/>
              </a:rPr>
              <a:t>Output:</a:t>
            </a:r>
            <a:r>
              <a:rPr lang="en-US" sz="1800" b="0" i="1" dirty="0">
                <a:effectLst/>
                <a:latin typeface="urw-din"/>
              </a:rPr>
              <a:t> Minimum Difference is 10 </a:t>
            </a:r>
            <a:br>
              <a:rPr lang="en-US" sz="1800" b="0" i="1" dirty="0">
                <a:effectLst/>
                <a:latin typeface="urw-din"/>
              </a:rPr>
            </a:br>
            <a:r>
              <a:rPr lang="en-US" sz="1800" b="1" i="1" dirty="0">
                <a:effectLst/>
                <a:latin typeface="urw-din"/>
              </a:rPr>
              <a:t>Explanation:</a:t>
            </a:r>
            <a:br>
              <a:rPr lang="en-US" sz="1800" b="0" i="1" dirty="0">
                <a:effectLst/>
                <a:latin typeface="urw-din"/>
              </a:rPr>
            </a:br>
            <a:r>
              <a:rPr lang="en-US" sz="1800" b="0" i="1" dirty="0">
                <a:effectLst/>
                <a:latin typeface="urw-din"/>
              </a:rPr>
              <a:t>We need to pick 7 packets. We pick 40, 41, 42, 44, 48, 43 and 50 to minimize difference between maximum and minimum. </a:t>
            </a:r>
          </a:p>
          <a:p>
            <a:endParaRPr lang="en-IN" sz="1800" dirty="0"/>
          </a:p>
        </p:txBody>
      </p:sp>
    </p:spTree>
    <p:extLst>
      <p:ext uri="{BB962C8B-B14F-4D97-AF65-F5344CB8AC3E}">
        <p14:creationId xmlns:p14="http://schemas.microsoft.com/office/powerpoint/2010/main" val="271481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DC6E-220E-4647-835D-5FA6EF604B3B}"/>
              </a:ext>
            </a:extLst>
          </p:cNvPr>
          <p:cNvSpPr>
            <a:spLocks noGrp="1"/>
          </p:cNvSpPr>
          <p:nvPr>
            <p:ph type="title"/>
          </p:nvPr>
        </p:nvSpPr>
        <p:spPr/>
        <p:txBody>
          <a:bodyPr/>
          <a:lstStyle/>
          <a:p>
            <a:r>
              <a:rPr lang="en-IN" b="1" i="0" dirty="0">
                <a:solidFill>
                  <a:srgbClr val="262932"/>
                </a:solidFill>
                <a:effectLst/>
                <a:latin typeface="sofia-pro"/>
              </a:rPr>
              <a:t>Maximize Toys</a:t>
            </a:r>
            <a:endParaRPr lang="en-IN" dirty="0"/>
          </a:p>
        </p:txBody>
      </p:sp>
      <p:sp>
        <p:nvSpPr>
          <p:cNvPr id="3" name="Content Placeholder 2">
            <a:extLst>
              <a:ext uri="{FF2B5EF4-FFF2-40B4-BE49-F238E27FC236}">
                <a16:creationId xmlns:a16="http://schemas.microsoft.com/office/drawing/2014/main" id="{FB547720-0982-4EA2-A5F0-997D0A126EEA}"/>
              </a:ext>
            </a:extLst>
          </p:cNvPr>
          <p:cNvSpPr>
            <a:spLocks noGrp="1"/>
          </p:cNvSpPr>
          <p:nvPr>
            <p:ph idx="1"/>
          </p:nvPr>
        </p:nvSpPr>
        <p:spPr/>
        <p:txBody>
          <a:bodyPr/>
          <a:lstStyle/>
          <a:p>
            <a:r>
              <a:rPr lang="en-US" b="0" i="0" dirty="0">
                <a:solidFill>
                  <a:srgbClr val="333333"/>
                </a:solidFill>
                <a:effectLst/>
                <a:latin typeface="urw-din"/>
              </a:rPr>
              <a:t>Given an array </a:t>
            </a:r>
            <a:r>
              <a:rPr lang="en-US" b="1" i="0" dirty="0" err="1">
                <a:solidFill>
                  <a:srgbClr val="333333"/>
                </a:solidFill>
                <a:effectLst/>
                <a:latin typeface="urw-din"/>
              </a:rPr>
              <a:t>arr</a:t>
            </a:r>
            <a:r>
              <a:rPr lang="en-US" b="1" i="0" dirty="0">
                <a:solidFill>
                  <a:srgbClr val="333333"/>
                </a:solidFill>
                <a:effectLst/>
                <a:latin typeface="urw-din"/>
              </a:rPr>
              <a:t>[ ]</a:t>
            </a:r>
            <a:r>
              <a:rPr lang="en-US" b="0" i="0" dirty="0">
                <a:solidFill>
                  <a:srgbClr val="333333"/>
                </a:solidFill>
                <a:effectLst/>
                <a:latin typeface="urw-din"/>
              </a:rPr>
              <a:t> of length </a:t>
            </a:r>
            <a:r>
              <a:rPr lang="en-US" b="1" i="0" dirty="0">
                <a:solidFill>
                  <a:srgbClr val="333333"/>
                </a:solidFill>
                <a:effectLst/>
                <a:latin typeface="urw-din"/>
              </a:rPr>
              <a:t>N</a:t>
            </a:r>
            <a:r>
              <a:rPr lang="en-US" b="0" i="0" dirty="0">
                <a:solidFill>
                  <a:srgbClr val="333333"/>
                </a:solidFill>
                <a:effectLst/>
                <a:latin typeface="urw-din"/>
              </a:rPr>
              <a:t> consisting cost of </a:t>
            </a:r>
            <a:r>
              <a:rPr lang="en-US" b="1" i="0" dirty="0">
                <a:solidFill>
                  <a:srgbClr val="333333"/>
                </a:solidFill>
                <a:effectLst/>
                <a:latin typeface="urw-din"/>
              </a:rPr>
              <a:t>N</a:t>
            </a:r>
            <a:r>
              <a:rPr lang="en-US" b="0" i="0" dirty="0">
                <a:solidFill>
                  <a:srgbClr val="333333"/>
                </a:solidFill>
                <a:effectLst/>
                <a:latin typeface="urw-din"/>
              </a:rPr>
              <a:t> toys and an integer </a:t>
            </a:r>
            <a:r>
              <a:rPr lang="en-US" b="1" i="0" dirty="0">
                <a:solidFill>
                  <a:srgbClr val="333333"/>
                </a:solidFill>
                <a:effectLst/>
                <a:latin typeface="urw-din"/>
              </a:rPr>
              <a:t>K</a:t>
            </a:r>
            <a:r>
              <a:rPr lang="en-US" b="0" i="0" dirty="0">
                <a:solidFill>
                  <a:srgbClr val="333333"/>
                </a:solidFill>
                <a:effectLst/>
                <a:latin typeface="urw-din"/>
              </a:rPr>
              <a:t> depicting the amount with you. Your task is to find maximum number of toys you can buy with </a:t>
            </a:r>
            <a:r>
              <a:rPr lang="en-US" b="1" i="0" dirty="0">
                <a:solidFill>
                  <a:srgbClr val="333333"/>
                </a:solidFill>
                <a:effectLst/>
                <a:latin typeface="urw-din"/>
              </a:rPr>
              <a:t>K</a:t>
            </a:r>
            <a:r>
              <a:rPr lang="en-US" b="0" i="0" dirty="0">
                <a:solidFill>
                  <a:srgbClr val="333333"/>
                </a:solidFill>
                <a:effectLst/>
                <a:latin typeface="urw-din"/>
              </a:rPr>
              <a:t> amount. </a:t>
            </a:r>
          </a:p>
          <a:p>
            <a:endParaRPr lang="en-IN" dirty="0"/>
          </a:p>
        </p:txBody>
      </p:sp>
      <p:sp>
        <p:nvSpPr>
          <p:cNvPr id="4" name="Rectangle 1">
            <a:extLst>
              <a:ext uri="{FF2B5EF4-FFF2-40B4-BE49-F238E27FC236}">
                <a16:creationId xmlns:a16="http://schemas.microsoft.com/office/drawing/2014/main" id="{BD3A60A3-F818-4722-B575-C383FD678545}"/>
              </a:ext>
            </a:extLst>
          </p:cNvPr>
          <p:cNvSpPr>
            <a:spLocks noChangeArrowheads="1"/>
          </p:cNvSpPr>
          <p:nvPr/>
        </p:nvSpPr>
        <p:spPr bwMode="auto">
          <a:xfrm>
            <a:off x="1145219" y="3243289"/>
            <a:ext cx="10413507" cy="33880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urw-din"/>
              </a:rPr>
              <a:t>Example 1:</a:t>
            </a:r>
            <a:endParaRPr kumimoji="0" lang="en-US" altLang="en-US" b="1"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Input:</a:t>
            </a:r>
            <a:r>
              <a:rPr kumimoji="0" lang="en-US" altLang="en-US" b="0" i="0" u="none" strike="noStrike" cap="none" normalizeH="0" baseline="0" dirty="0">
                <a:ln>
                  <a:noFill/>
                </a:ln>
                <a:solidFill>
                  <a:srgbClr val="333333"/>
                </a:solidFill>
                <a:effectLst/>
                <a:latin typeface="Menlo"/>
              </a:rPr>
              <a:t> N = 7 K = 50 </a:t>
            </a:r>
            <a:r>
              <a:rPr kumimoji="0" lang="en-US" altLang="en-US" b="0" i="0" u="none" strike="noStrike" cap="none" normalizeH="0" baseline="0" dirty="0" err="1">
                <a:ln>
                  <a:noFill/>
                </a:ln>
                <a:solidFill>
                  <a:srgbClr val="333333"/>
                </a:solidFill>
                <a:effectLst/>
                <a:latin typeface="Menlo"/>
              </a:rPr>
              <a:t>arr</a:t>
            </a:r>
            <a:r>
              <a:rPr kumimoji="0" lang="en-US" altLang="en-US" b="0" i="0" u="none" strike="noStrike" cap="none" normalizeH="0" baseline="0" dirty="0">
                <a:ln>
                  <a:noFill/>
                </a:ln>
                <a:solidFill>
                  <a:srgbClr val="333333"/>
                </a:solidFill>
                <a:effectLst/>
                <a:latin typeface="Menlo"/>
              </a:rPr>
              <a:t>[] = {1, 12, 5, 111, 200, 1000,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Output:</a:t>
            </a:r>
            <a:r>
              <a:rPr kumimoji="0" lang="en-US" altLang="en-US" b="0" i="0" u="none" strike="noStrike" cap="none" normalizeH="0" baseline="0" dirty="0">
                <a:ln>
                  <a:noFill/>
                </a:ln>
                <a:solidFill>
                  <a:srgbClr val="333333"/>
                </a:solidFill>
                <a:effectLst/>
                <a:latin typeface="Menlo"/>
              </a:rPr>
              <a: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333333"/>
                </a:solidFill>
                <a:effectLst/>
                <a:latin typeface="Menlo"/>
              </a:rPr>
              <a:t>Explaination</a:t>
            </a:r>
            <a:r>
              <a:rPr kumimoji="0" lang="en-US" altLang="en-US" b="1" i="0" u="none" strike="noStrike" cap="none" normalizeH="0" baseline="0" dirty="0">
                <a:ln>
                  <a:noFill/>
                </a:ln>
                <a:solidFill>
                  <a:srgbClr val="333333"/>
                </a:solidFill>
                <a:effectLst/>
                <a:latin typeface="Menlo"/>
              </a:rPr>
              <a:t>:</a:t>
            </a:r>
            <a:r>
              <a:rPr kumimoji="0" lang="en-US" altLang="en-US" b="0" i="0" u="none" strike="noStrike" cap="none" normalizeH="0" baseline="0" dirty="0">
                <a:ln>
                  <a:noFill/>
                </a:ln>
                <a:solidFill>
                  <a:srgbClr val="333333"/>
                </a:solidFill>
                <a:effectLst/>
                <a:latin typeface="Menlo"/>
              </a:rPr>
              <a:t> The costs of the toys you can buy are 1, 12, 5 and 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urw-din"/>
              </a:rPr>
              <a:t>Example 2:</a:t>
            </a:r>
            <a:endParaRPr kumimoji="0" lang="en-US" altLang="en-US" b="1"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Input:</a:t>
            </a:r>
            <a:r>
              <a:rPr kumimoji="0" lang="en-US" altLang="en-US" b="0" i="0" u="none" strike="noStrike" cap="none" normalizeH="0" baseline="0" dirty="0">
                <a:ln>
                  <a:noFill/>
                </a:ln>
                <a:solidFill>
                  <a:srgbClr val="333333"/>
                </a:solidFill>
                <a:effectLst/>
                <a:latin typeface="Menlo"/>
              </a:rPr>
              <a:t> N = 3 K = 100 </a:t>
            </a:r>
            <a:r>
              <a:rPr kumimoji="0" lang="en-US" altLang="en-US" b="0" i="0" u="none" strike="noStrike" cap="none" normalizeH="0" baseline="0" dirty="0" err="1">
                <a:ln>
                  <a:noFill/>
                </a:ln>
                <a:solidFill>
                  <a:srgbClr val="333333"/>
                </a:solidFill>
                <a:effectLst/>
                <a:latin typeface="Menlo"/>
              </a:rPr>
              <a:t>arr</a:t>
            </a:r>
            <a:r>
              <a:rPr kumimoji="0" lang="en-US" altLang="en-US" b="0" i="0" u="none" strike="noStrike" cap="none" normalizeH="0" baseline="0" dirty="0">
                <a:ln>
                  <a:noFill/>
                </a:ln>
                <a:solidFill>
                  <a:srgbClr val="333333"/>
                </a:solidFill>
                <a:effectLst/>
                <a:latin typeface="Menlo"/>
              </a:rPr>
              <a:t>[] = {20, 30,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Output:</a:t>
            </a:r>
            <a:r>
              <a:rPr kumimoji="0" lang="en-US" altLang="en-US" b="0" i="0" u="none" strike="noStrike" cap="none" normalizeH="0" baseline="0" dirty="0">
                <a:ln>
                  <a:noFill/>
                </a:ln>
                <a:solidFill>
                  <a:srgbClr val="333333"/>
                </a:solidFill>
                <a:effectLst/>
                <a:latin typeface="Menlo"/>
              </a:rPr>
              <a:t>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333333"/>
                </a:solidFill>
                <a:effectLst/>
                <a:latin typeface="Menlo"/>
              </a:rPr>
              <a:t>Explaination</a:t>
            </a:r>
            <a:r>
              <a:rPr kumimoji="0" lang="en-US" altLang="en-US" b="1" i="0" u="none" strike="noStrike" cap="none" normalizeH="0" baseline="0" dirty="0">
                <a:ln>
                  <a:noFill/>
                </a:ln>
                <a:solidFill>
                  <a:srgbClr val="333333"/>
                </a:solidFill>
                <a:effectLst/>
                <a:latin typeface="Menlo"/>
              </a:rPr>
              <a:t>:</a:t>
            </a:r>
            <a:r>
              <a:rPr kumimoji="0" lang="en-US" altLang="en-US" b="0" i="0" u="none" strike="noStrike" cap="none" normalizeH="0" baseline="0" dirty="0">
                <a:ln>
                  <a:noFill/>
                </a:ln>
                <a:solidFill>
                  <a:srgbClr val="333333"/>
                </a:solidFill>
                <a:effectLst/>
                <a:latin typeface="Menlo"/>
              </a:rPr>
              <a:t> You can buy all toys.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3847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9CCA-80D7-4ABF-98F1-1B3BE83BC3AC}"/>
              </a:ext>
            </a:extLst>
          </p:cNvPr>
          <p:cNvSpPr>
            <a:spLocks noGrp="1"/>
          </p:cNvSpPr>
          <p:nvPr>
            <p:ph type="title"/>
          </p:nvPr>
        </p:nvSpPr>
        <p:spPr/>
        <p:txBody>
          <a:bodyPr/>
          <a:lstStyle/>
          <a:p>
            <a:r>
              <a:rPr lang="en-US" b="1" i="0" dirty="0">
                <a:solidFill>
                  <a:srgbClr val="262932"/>
                </a:solidFill>
                <a:effectLst/>
                <a:latin typeface="sofia-pro"/>
              </a:rPr>
              <a:t>Largest number with given sum</a:t>
            </a:r>
            <a:endParaRPr lang="en-IN" dirty="0"/>
          </a:p>
        </p:txBody>
      </p:sp>
      <p:sp>
        <p:nvSpPr>
          <p:cNvPr id="3" name="Content Placeholder 2">
            <a:extLst>
              <a:ext uri="{FF2B5EF4-FFF2-40B4-BE49-F238E27FC236}">
                <a16:creationId xmlns:a16="http://schemas.microsoft.com/office/drawing/2014/main" id="{8F0DFDCC-1457-41CD-9499-4607C2089872}"/>
              </a:ext>
            </a:extLst>
          </p:cNvPr>
          <p:cNvSpPr>
            <a:spLocks noGrp="1"/>
          </p:cNvSpPr>
          <p:nvPr>
            <p:ph idx="1"/>
          </p:nvPr>
        </p:nvSpPr>
        <p:spPr/>
        <p:txBody>
          <a:bodyPr>
            <a:normAutofit/>
          </a:bodyPr>
          <a:lstStyle/>
          <a:p>
            <a:r>
              <a:rPr lang="en-US" sz="2000" b="0" i="0" dirty="0">
                <a:solidFill>
                  <a:srgbClr val="333333"/>
                </a:solidFill>
                <a:effectLst/>
                <a:latin typeface="urw-din"/>
              </a:rPr>
              <a:t>Geek lost the password of his super locker. He remembers the number of digits </a:t>
            </a:r>
            <a:r>
              <a:rPr lang="en-US" sz="2000" b="1" i="0" dirty="0">
                <a:solidFill>
                  <a:srgbClr val="333333"/>
                </a:solidFill>
                <a:effectLst/>
                <a:latin typeface="urw-din"/>
              </a:rPr>
              <a:t>N</a:t>
            </a:r>
            <a:r>
              <a:rPr lang="en-US" sz="2000" b="0" i="0" dirty="0">
                <a:solidFill>
                  <a:srgbClr val="333333"/>
                </a:solidFill>
                <a:effectLst/>
                <a:latin typeface="urw-din"/>
              </a:rPr>
              <a:t> as well as the sum </a:t>
            </a:r>
            <a:r>
              <a:rPr lang="en-US" sz="2000" b="1" i="0" dirty="0">
                <a:solidFill>
                  <a:srgbClr val="333333"/>
                </a:solidFill>
                <a:effectLst/>
                <a:latin typeface="urw-din"/>
              </a:rPr>
              <a:t>S</a:t>
            </a:r>
            <a:r>
              <a:rPr lang="en-US" sz="2000" b="0" i="0" dirty="0">
                <a:solidFill>
                  <a:srgbClr val="333333"/>
                </a:solidFill>
                <a:effectLst/>
                <a:latin typeface="urw-din"/>
              </a:rPr>
              <a:t> of all the digits of his password. He know that his password is the largest number of </a:t>
            </a:r>
            <a:r>
              <a:rPr lang="en-US" sz="2000" b="1" i="0" dirty="0">
                <a:solidFill>
                  <a:srgbClr val="333333"/>
                </a:solidFill>
                <a:effectLst/>
                <a:latin typeface="urw-din"/>
              </a:rPr>
              <a:t>N</a:t>
            </a:r>
            <a:r>
              <a:rPr lang="en-US" sz="2000" b="0" i="0" dirty="0">
                <a:solidFill>
                  <a:srgbClr val="333333"/>
                </a:solidFill>
                <a:effectLst/>
                <a:latin typeface="urw-din"/>
              </a:rPr>
              <a:t> digits that can be made with given sum </a:t>
            </a:r>
            <a:r>
              <a:rPr lang="en-US" sz="2000" b="1" i="0" dirty="0">
                <a:solidFill>
                  <a:srgbClr val="333333"/>
                </a:solidFill>
                <a:effectLst/>
                <a:latin typeface="urw-din"/>
              </a:rPr>
              <a:t>S</a:t>
            </a:r>
            <a:r>
              <a:rPr lang="en-US" sz="2000" b="0" i="0" dirty="0">
                <a:solidFill>
                  <a:srgbClr val="333333"/>
                </a:solidFill>
                <a:effectLst/>
                <a:latin typeface="urw-din"/>
              </a:rPr>
              <a:t>. As he is busy doing his homework, help him retrieving his password.</a:t>
            </a:r>
          </a:p>
          <a:p>
            <a:endParaRPr lang="en-IN" sz="2000" dirty="0"/>
          </a:p>
        </p:txBody>
      </p:sp>
      <p:sp>
        <p:nvSpPr>
          <p:cNvPr id="4" name="Rectangle 1">
            <a:extLst>
              <a:ext uri="{FF2B5EF4-FFF2-40B4-BE49-F238E27FC236}">
                <a16:creationId xmlns:a16="http://schemas.microsoft.com/office/drawing/2014/main" id="{54A08DED-7084-4B80-BF5C-DF92EC956BB6}"/>
              </a:ext>
            </a:extLst>
          </p:cNvPr>
          <p:cNvSpPr>
            <a:spLocks noChangeArrowheads="1"/>
          </p:cNvSpPr>
          <p:nvPr/>
        </p:nvSpPr>
        <p:spPr bwMode="auto">
          <a:xfrm>
            <a:off x="1148179" y="3193426"/>
            <a:ext cx="8963487" cy="228009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Input: </a:t>
            </a:r>
            <a:r>
              <a:rPr kumimoji="0" lang="en-US" altLang="en-US" b="0" i="0" u="none" strike="noStrike" cap="none" normalizeH="0" baseline="0" dirty="0">
                <a:ln>
                  <a:noFill/>
                </a:ln>
                <a:solidFill>
                  <a:srgbClr val="333333"/>
                </a:solidFill>
                <a:effectLst/>
                <a:latin typeface="Menlo"/>
              </a:rPr>
              <a:t>N = 5, S =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Output: </a:t>
            </a:r>
            <a:r>
              <a:rPr kumimoji="0" lang="en-US" altLang="en-US" b="0" i="0" u="none" strike="noStrike" cap="none" normalizeH="0" baseline="0" dirty="0">
                <a:ln>
                  <a:noFill/>
                </a:ln>
                <a:solidFill>
                  <a:srgbClr val="333333"/>
                </a:solidFill>
                <a:effectLst/>
                <a:latin typeface="Menlo"/>
              </a:rPr>
              <a:t>93000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Explanation: </a:t>
            </a:r>
            <a:r>
              <a:rPr kumimoji="0" lang="en-US" altLang="en-US" b="0" i="0" u="none" strike="noStrike" cap="none" normalizeH="0" baseline="0" dirty="0">
                <a:ln>
                  <a:noFill/>
                </a:ln>
                <a:solidFill>
                  <a:srgbClr val="333333"/>
                </a:solidFill>
                <a:effectLst/>
                <a:latin typeface="Menlo"/>
              </a:rPr>
              <a:t>Sum of elements is 12. Largest possible 5 digit number is 93000 with sum 12.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urw-din"/>
              </a:rPr>
              <a:t>Example 2:</a:t>
            </a:r>
            <a:endParaRPr kumimoji="0" lang="en-US" altLang="en-US" b="1"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Input: </a:t>
            </a:r>
            <a:r>
              <a:rPr kumimoji="0" lang="en-US" altLang="en-US" b="0" i="0" u="none" strike="noStrike" cap="none" normalizeH="0" baseline="0" dirty="0">
                <a:ln>
                  <a:noFill/>
                </a:ln>
                <a:solidFill>
                  <a:srgbClr val="333333"/>
                </a:solidFill>
                <a:effectLst/>
                <a:latin typeface="Menlo"/>
              </a:rPr>
              <a:t>N = 3, S = 29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Output: </a:t>
            </a:r>
            <a:r>
              <a:rPr kumimoji="0" lang="en-US" altLang="en-US" b="0" i="0" u="none" strike="noStrike" cap="none" normalizeH="0" baseline="0" dirty="0">
                <a:ln>
                  <a:noFill/>
                </a:ln>
                <a:solidFill>
                  <a:srgbClr val="333333"/>
                </a:solidFill>
                <a:effectLst/>
                <a:latin typeface="Menlo"/>
              </a:rPr>
              <a:t>-1</a:t>
            </a:r>
            <a:r>
              <a:rPr kumimoji="0" lang="en-US" altLang="en-US" b="1"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enlo"/>
              </a:rPr>
              <a:t>Explanation: </a:t>
            </a:r>
            <a:r>
              <a:rPr kumimoji="0" lang="en-US" altLang="en-US" b="0" i="0" u="none" strike="noStrike" cap="none" normalizeH="0" baseline="0" dirty="0">
                <a:ln>
                  <a:noFill/>
                </a:ln>
                <a:solidFill>
                  <a:srgbClr val="333333"/>
                </a:solidFill>
                <a:effectLst/>
                <a:latin typeface="Menlo"/>
              </a:rPr>
              <a:t>There is no such three digit number whose sum is 29.</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200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E84-2F73-4BAB-8DC7-CE9F34A776F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B1D404D-668B-43B3-8303-4D18B2F653B5}"/>
              </a:ext>
            </a:extLst>
          </p:cNvPr>
          <p:cNvSpPr>
            <a:spLocks noGrp="1"/>
          </p:cNvSpPr>
          <p:nvPr>
            <p:ph idx="1"/>
          </p:nvPr>
        </p:nvSpPr>
        <p:spPr/>
        <p:txBody>
          <a:bodyPr/>
          <a:lstStyle/>
          <a:p>
            <a:r>
              <a:rPr lang="en-US" b="0" i="0" dirty="0">
                <a:effectLst/>
                <a:latin typeface="euclid_circular_a"/>
              </a:rPr>
              <a:t>A greedy algorithm is an approach for solving a problem by selecting the best option available at the moment. It doesn't worry whether the current best result will bring the overall optimal result.</a:t>
            </a:r>
          </a:p>
          <a:p>
            <a:pPr algn="l"/>
            <a:r>
              <a:rPr lang="en-US" b="0" i="0" dirty="0">
                <a:effectLst/>
                <a:latin typeface="euclid_circular_a"/>
              </a:rPr>
              <a:t>The algorithm never reverses the earlier decision even if the choice is wrong. It works in a top-down approach.</a:t>
            </a:r>
          </a:p>
          <a:p>
            <a:pPr algn="l"/>
            <a:r>
              <a:rPr lang="en-US" b="0" i="0" dirty="0">
                <a:effectLst/>
                <a:latin typeface="euclid_circular_a"/>
              </a:rPr>
              <a:t>This algorithm may not produce the best result for all the problems. It's because it always goes for the local best choice to produce the global best result.</a:t>
            </a:r>
          </a:p>
          <a:p>
            <a:pPr algn="l"/>
            <a:endParaRPr lang="en-US" b="0" i="0" dirty="0">
              <a:effectLst/>
              <a:latin typeface="euclid_circular_a"/>
            </a:endParaRPr>
          </a:p>
          <a:p>
            <a:endParaRPr lang="en-IN" dirty="0"/>
          </a:p>
        </p:txBody>
      </p:sp>
    </p:spTree>
    <p:extLst>
      <p:ext uri="{BB962C8B-B14F-4D97-AF65-F5344CB8AC3E}">
        <p14:creationId xmlns:p14="http://schemas.microsoft.com/office/powerpoint/2010/main" val="88834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761C-4AA7-4DBD-8B1A-F94C271F39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F20765-0796-404B-88CE-715986FC3894}"/>
              </a:ext>
            </a:extLst>
          </p:cNvPr>
          <p:cNvSpPr>
            <a:spLocks noGrp="1"/>
          </p:cNvSpPr>
          <p:nvPr>
            <p:ph idx="1"/>
          </p:nvPr>
        </p:nvSpPr>
        <p:spPr/>
        <p:txBody>
          <a:bodyPr>
            <a:normAutofit fontScale="92500" lnSpcReduction="10000"/>
          </a:bodyPr>
          <a:lstStyle/>
          <a:p>
            <a:r>
              <a:rPr lang="en-US" b="0" i="0" dirty="0">
                <a:effectLst/>
                <a:latin typeface="euclid_circular_a"/>
              </a:rPr>
              <a:t>However, we can determine if the algorithm can be used with any problem if the problem has the following properties:</a:t>
            </a:r>
          </a:p>
          <a:p>
            <a:pPr algn="l"/>
            <a:r>
              <a:rPr lang="en-US" b="1" i="0" dirty="0">
                <a:effectLst/>
                <a:latin typeface="euclid_circular_a"/>
              </a:rPr>
              <a:t>1. Greedy Choice Property</a:t>
            </a:r>
            <a:endParaRPr lang="en-US" b="0" i="0" dirty="0">
              <a:effectLst/>
              <a:latin typeface="euclid_circular_a"/>
            </a:endParaRPr>
          </a:p>
          <a:p>
            <a:pPr algn="l"/>
            <a:r>
              <a:rPr lang="en-US" b="0" i="0" dirty="0">
                <a:effectLst/>
                <a:latin typeface="euclid_circular_a"/>
              </a:rPr>
              <a:t>If an optimal solution to the problem can be found by choosing the best choice at each step without reconsidering the previous steps once chosen, the problem can be solved using a greedy approach. This property is called greedy choice property.</a:t>
            </a:r>
          </a:p>
          <a:p>
            <a:pPr algn="l"/>
            <a:r>
              <a:rPr lang="en-US" b="1" i="0" dirty="0">
                <a:effectLst/>
                <a:latin typeface="euclid_circular_a"/>
              </a:rPr>
              <a:t>2. Optimal Substructure</a:t>
            </a:r>
            <a:endParaRPr lang="en-US" b="0" i="0" dirty="0">
              <a:effectLst/>
              <a:latin typeface="euclid_circular_a"/>
            </a:endParaRPr>
          </a:p>
          <a:p>
            <a:pPr algn="l"/>
            <a:r>
              <a:rPr lang="en-US" b="0" i="0" dirty="0">
                <a:effectLst/>
                <a:latin typeface="euclid_circular_a"/>
              </a:rPr>
              <a:t>If the optimal overall solution to the problem corresponds to the optimal solution to its subproblems, then the problem can be solved using a greedy approach. This property is called optimal substructure.</a:t>
            </a:r>
          </a:p>
          <a:p>
            <a:endParaRPr lang="en-IN" dirty="0"/>
          </a:p>
        </p:txBody>
      </p:sp>
    </p:spTree>
    <p:extLst>
      <p:ext uri="{BB962C8B-B14F-4D97-AF65-F5344CB8AC3E}">
        <p14:creationId xmlns:p14="http://schemas.microsoft.com/office/powerpoint/2010/main" val="1213576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F9BD-0D02-4390-91A4-72485B316616}"/>
              </a:ext>
            </a:extLst>
          </p:cNvPr>
          <p:cNvSpPr>
            <a:spLocks noGrp="1"/>
          </p:cNvSpPr>
          <p:nvPr>
            <p:ph type="title"/>
          </p:nvPr>
        </p:nvSpPr>
        <p:spPr/>
        <p:txBody>
          <a:bodyPr/>
          <a:lstStyle/>
          <a:p>
            <a:r>
              <a:rPr lang="en-US" b="1" i="0" dirty="0">
                <a:solidFill>
                  <a:srgbClr val="303030"/>
                </a:solidFill>
                <a:effectLst/>
                <a:latin typeface="var(--title-font)"/>
              </a:rPr>
              <a:t>N meetings in one room</a:t>
            </a:r>
            <a:endParaRPr lang="en-IN" dirty="0"/>
          </a:p>
        </p:txBody>
      </p:sp>
      <p:sp>
        <p:nvSpPr>
          <p:cNvPr id="4" name="Rectangle 1">
            <a:extLst>
              <a:ext uri="{FF2B5EF4-FFF2-40B4-BE49-F238E27FC236}">
                <a16:creationId xmlns:a16="http://schemas.microsoft.com/office/drawing/2014/main" id="{5D159458-4868-44A3-87C9-AE88AA3A6407}"/>
              </a:ext>
            </a:extLst>
          </p:cNvPr>
          <p:cNvSpPr>
            <a:spLocks noChangeArrowheads="1"/>
          </p:cNvSpPr>
          <p:nvPr/>
        </p:nvSpPr>
        <p:spPr bwMode="auto">
          <a:xfrm>
            <a:off x="918099" y="1582035"/>
            <a:ext cx="10081334" cy="2779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b="0" i="0" u="none" strike="noStrike" cap="none" normalizeH="0" baseline="0" dirty="0">
                <a:ln>
                  <a:noFill/>
                </a:ln>
                <a:solidFill>
                  <a:srgbClr val="303030"/>
                </a:solidFill>
                <a:effectLst/>
                <a:latin typeface="Titillium Web" panose="00000500000000000000" pitchFamily="2" charset="0"/>
              </a:rPr>
              <a:t> There is </a:t>
            </a:r>
            <a:r>
              <a:rPr kumimoji="0" lang="en-US" altLang="en-US" b="1" i="0" u="none" strike="noStrike" cap="none" normalizeH="0" baseline="0" dirty="0">
                <a:ln>
                  <a:noFill/>
                </a:ln>
                <a:solidFill>
                  <a:srgbClr val="303030"/>
                </a:solidFill>
                <a:effectLst/>
                <a:latin typeface="Titillium Web" panose="00000500000000000000" pitchFamily="2" charset="0"/>
              </a:rPr>
              <a:t>one </a:t>
            </a:r>
            <a:r>
              <a:rPr kumimoji="0" lang="en-US" altLang="en-US" b="0" i="0" u="none" strike="noStrike" cap="none" normalizeH="0" baseline="0" dirty="0">
                <a:ln>
                  <a:noFill/>
                </a:ln>
                <a:solidFill>
                  <a:srgbClr val="303030"/>
                </a:solidFill>
                <a:effectLst/>
                <a:latin typeface="Titillium Web" panose="00000500000000000000" pitchFamily="2" charset="0"/>
              </a:rPr>
              <a:t>meeting room in a firm. You are given two arrays, start and end each of size </a:t>
            </a:r>
            <a:r>
              <a:rPr kumimoji="0" lang="en-US" altLang="en-US" b="0" i="0" u="none" strike="noStrike" cap="none" normalizeH="0" baseline="0" dirty="0" err="1">
                <a:ln>
                  <a:noFill/>
                </a:ln>
                <a:solidFill>
                  <a:srgbClr val="303030"/>
                </a:solidFill>
                <a:effectLst/>
                <a:latin typeface="Titillium Web" panose="00000500000000000000" pitchFamily="2" charset="0"/>
              </a:rPr>
              <a:t>N.For</a:t>
            </a:r>
            <a:r>
              <a:rPr kumimoji="0" lang="en-US" altLang="en-US" b="0" i="0" u="none" strike="noStrike" cap="none" normalizeH="0" baseline="0" dirty="0">
                <a:ln>
                  <a:noFill/>
                </a:ln>
                <a:solidFill>
                  <a:srgbClr val="303030"/>
                </a:solidFill>
                <a:effectLst/>
                <a:latin typeface="Titillium Web" panose="00000500000000000000" pitchFamily="2" charset="0"/>
              </a:rPr>
              <a:t> an index ‘</a:t>
            </a:r>
            <a:r>
              <a:rPr kumimoji="0" lang="en-US" altLang="en-US" b="0" i="0" u="none" strike="noStrike" cap="none" normalizeH="0" baseline="0" dirty="0" err="1">
                <a:ln>
                  <a:noFill/>
                </a:ln>
                <a:solidFill>
                  <a:srgbClr val="303030"/>
                </a:solidFill>
                <a:effectLst/>
                <a:latin typeface="Titillium Web" panose="00000500000000000000" pitchFamily="2" charset="0"/>
              </a:rPr>
              <a:t>i</a:t>
            </a:r>
            <a:r>
              <a:rPr kumimoji="0" lang="en-US" altLang="en-US" b="0" i="0" u="none" strike="noStrike" cap="none" normalizeH="0" baseline="0" dirty="0">
                <a:ln>
                  <a:noFill/>
                </a:ln>
                <a:solidFill>
                  <a:srgbClr val="303030"/>
                </a:solidFill>
                <a:effectLst/>
                <a:latin typeface="Titillium Web" panose="00000500000000000000" pitchFamily="2" charset="0"/>
              </a:rPr>
              <a:t>’, start[</a:t>
            </a:r>
            <a:r>
              <a:rPr kumimoji="0" lang="en-US" altLang="en-US" b="0" i="0" u="none" strike="noStrike" cap="none" normalizeH="0" baseline="0" dirty="0" err="1">
                <a:ln>
                  <a:noFill/>
                </a:ln>
                <a:solidFill>
                  <a:srgbClr val="303030"/>
                </a:solidFill>
                <a:effectLst/>
                <a:latin typeface="Titillium Web" panose="00000500000000000000" pitchFamily="2" charset="0"/>
              </a:rPr>
              <a:t>i</a:t>
            </a:r>
            <a:r>
              <a:rPr kumimoji="0" lang="en-US" altLang="en-US" b="0" i="0" u="none" strike="noStrike" cap="none" normalizeH="0" baseline="0" dirty="0">
                <a:ln>
                  <a:noFill/>
                </a:ln>
                <a:solidFill>
                  <a:srgbClr val="303030"/>
                </a:solidFill>
                <a:effectLst/>
                <a:latin typeface="Titillium Web" panose="00000500000000000000" pitchFamily="2" charset="0"/>
              </a:rPr>
              <a:t>] denotes the starting time of the </a:t>
            </a:r>
            <a:r>
              <a:rPr kumimoji="0" lang="en-US" altLang="en-US" b="0" i="0" u="none" strike="noStrike" cap="none" normalizeH="0" baseline="0" dirty="0" err="1">
                <a:ln>
                  <a:noFill/>
                </a:ln>
                <a:solidFill>
                  <a:srgbClr val="303030"/>
                </a:solidFill>
                <a:effectLst/>
                <a:latin typeface="Titillium Web" panose="00000500000000000000" pitchFamily="2" charset="0"/>
              </a:rPr>
              <a:t>ith</a:t>
            </a:r>
            <a:r>
              <a:rPr kumimoji="0" lang="en-US" altLang="en-US" b="0" i="0" u="none" strike="noStrike" cap="none" normalizeH="0" baseline="0" dirty="0">
                <a:ln>
                  <a:noFill/>
                </a:ln>
                <a:solidFill>
                  <a:srgbClr val="303030"/>
                </a:solidFill>
                <a:effectLst/>
                <a:latin typeface="Titillium Web" panose="00000500000000000000" pitchFamily="2" charset="0"/>
              </a:rPr>
              <a:t> meeting while end[</a:t>
            </a:r>
            <a:r>
              <a:rPr kumimoji="0" lang="en-US" altLang="en-US" b="0" i="0" u="none" strike="noStrike" cap="none" normalizeH="0" baseline="0" dirty="0" err="1">
                <a:ln>
                  <a:noFill/>
                </a:ln>
                <a:solidFill>
                  <a:srgbClr val="303030"/>
                </a:solidFill>
                <a:effectLst/>
                <a:latin typeface="Titillium Web" panose="00000500000000000000" pitchFamily="2" charset="0"/>
              </a:rPr>
              <a:t>i</a:t>
            </a:r>
            <a:r>
              <a:rPr kumimoji="0" lang="en-US" altLang="en-US" b="0" i="0" u="none" strike="noStrike" cap="none" normalizeH="0" baseline="0" dirty="0">
                <a:ln>
                  <a:noFill/>
                </a:ln>
                <a:solidFill>
                  <a:srgbClr val="303030"/>
                </a:solidFill>
                <a:effectLst/>
                <a:latin typeface="Titillium Web" panose="00000500000000000000" pitchFamily="2" charset="0"/>
              </a:rPr>
              <a:t>]  will denote the ending time of the </a:t>
            </a:r>
            <a:r>
              <a:rPr kumimoji="0" lang="en-US" altLang="en-US" b="0" i="0" u="none" strike="noStrike" cap="none" normalizeH="0" baseline="0" dirty="0" err="1">
                <a:ln>
                  <a:noFill/>
                </a:ln>
                <a:solidFill>
                  <a:srgbClr val="303030"/>
                </a:solidFill>
                <a:effectLst/>
                <a:latin typeface="Titillium Web" panose="00000500000000000000" pitchFamily="2" charset="0"/>
              </a:rPr>
              <a:t>ith</a:t>
            </a:r>
            <a:r>
              <a:rPr kumimoji="0" lang="en-US" altLang="en-US" b="0" i="0" u="none" strike="noStrike" cap="none" normalizeH="0" baseline="0" dirty="0">
                <a:ln>
                  <a:noFill/>
                </a:ln>
                <a:solidFill>
                  <a:srgbClr val="303030"/>
                </a:solidFill>
                <a:effectLst/>
                <a:latin typeface="Titillium Web" panose="00000500000000000000" pitchFamily="2" charset="0"/>
              </a:rPr>
              <a:t> meeting. Find the maximum number of meetings that can be accommodated if only one meeting can happen in the room at a  particular time. Print the order in which these meetings will be performed.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Example:</a:t>
            </a:r>
            <a:r>
              <a:rPr kumimoji="0" lang="en-US" altLang="en-US" b="0" i="0" u="none" strike="noStrike" cap="none" normalizeH="0" baseline="0" dirty="0">
                <a:ln>
                  <a:noFill/>
                </a:ln>
                <a:solidFill>
                  <a:srgbClr val="303030"/>
                </a:solidFill>
                <a:effectLst/>
                <a:latin typeface="courier 10 pitch"/>
              </a:rPr>
              <a:t> </a:t>
            </a:r>
            <a:r>
              <a:rPr kumimoji="0" lang="en-US" altLang="en-US" b="1" i="0" u="none" strike="noStrike" cap="none" normalizeH="0" baseline="0" dirty="0">
                <a:ln>
                  <a:noFill/>
                </a:ln>
                <a:solidFill>
                  <a:srgbClr val="303030"/>
                </a:solidFill>
                <a:effectLst/>
                <a:latin typeface="courier 10 pitch"/>
              </a:rPr>
              <a:t>Input:</a:t>
            </a:r>
            <a:r>
              <a:rPr kumimoji="0" lang="en-US" altLang="en-US" b="0" i="0" u="none" strike="noStrike" cap="none" normalizeH="0" baseline="0" dirty="0">
                <a:ln>
                  <a:noFill/>
                </a:ln>
                <a:solidFill>
                  <a:srgbClr val="303030"/>
                </a:solidFill>
                <a:effectLst/>
                <a:latin typeface="courier 10 pitch"/>
              </a:rPr>
              <a:t> N = 6, start[] = {1,3,0,5,8,5}, end[] = {2,4,5,7,9,9} </a:t>
            </a:r>
            <a:r>
              <a:rPr kumimoji="0" lang="en-US" altLang="en-US" b="1" i="0" u="none" strike="noStrike" cap="none" normalizeH="0" baseline="0" dirty="0">
                <a:ln>
                  <a:noFill/>
                </a:ln>
                <a:solidFill>
                  <a:srgbClr val="303030"/>
                </a:solidFill>
                <a:effectLst/>
                <a:latin typeface="courier 10 pitch"/>
              </a:rPr>
              <a:t>Output:</a:t>
            </a:r>
            <a:r>
              <a:rPr kumimoji="0" lang="en-US" altLang="en-US" b="0" i="0" u="none" strike="noStrike" cap="none" normalizeH="0" baseline="0" dirty="0">
                <a:ln>
                  <a:noFill/>
                </a:ln>
                <a:solidFill>
                  <a:srgbClr val="303030"/>
                </a:solidFill>
                <a:effectLst/>
                <a:latin typeface="courier 10 pitch"/>
              </a:rPr>
              <a:t> 1 2 4 5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Explanation:</a:t>
            </a:r>
            <a:r>
              <a:rPr kumimoji="0" lang="en-US" altLang="en-US" b="0" i="0" u="none" strike="noStrike" cap="none" normalizeH="0" baseline="0" dirty="0">
                <a:ln>
                  <a:noFill/>
                </a:ln>
                <a:solidFill>
                  <a:srgbClr val="303030"/>
                </a:solidFill>
                <a:effectLst/>
                <a:latin typeface="courier 10 pitch"/>
              </a:rPr>
              <a:t> See the figure for a better understanding.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2D58626C-128F-4560-B08F-BCB291493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728" y="4796981"/>
            <a:ext cx="58578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25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17DA-5D05-46F8-B010-771035A16AAE}"/>
              </a:ext>
            </a:extLst>
          </p:cNvPr>
          <p:cNvSpPr>
            <a:spLocks noGrp="1"/>
          </p:cNvSpPr>
          <p:nvPr>
            <p:ph type="title"/>
          </p:nvPr>
        </p:nvSpPr>
        <p:spPr/>
        <p:txBody>
          <a:bodyPr>
            <a:normAutofit/>
          </a:bodyPr>
          <a:lstStyle/>
          <a:p>
            <a:r>
              <a:rPr lang="en-US" b="1" i="0" dirty="0">
                <a:solidFill>
                  <a:srgbClr val="303030"/>
                </a:solidFill>
                <a:effectLst/>
                <a:latin typeface="var(--title-font)"/>
              </a:rPr>
              <a:t>Minimum number of platforms required for a railway</a:t>
            </a:r>
            <a:endParaRPr lang="en-IN" dirty="0"/>
          </a:p>
        </p:txBody>
      </p:sp>
      <p:sp>
        <p:nvSpPr>
          <p:cNvPr id="4" name="Rectangle 1">
            <a:extLst>
              <a:ext uri="{FF2B5EF4-FFF2-40B4-BE49-F238E27FC236}">
                <a16:creationId xmlns:a16="http://schemas.microsoft.com/office/drawing/2014/main" id="{46326854-C479-46D2-B7E5-DADF1FEC6310}"/>
              </a:ext>
            </a:extLst>
          </p:cNvPr>
          <p:cNvSpPr>
            <a:spLocks noGrp="1" noChangeArrowheads="1"/>
          </p:cNvSpPr>
          <p:nvPr>
            <p:ph idx="1"/>
          </p:nvPr>
        </p:nvSpPr>
        <p:spPr bwMode="auto">
          <a:xfrm>
            <a:off x="923544" y="1987726"/>
            <a:ext cx="10344912" cy="27487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Titillium Web" panose="00000500000000000000" pitchFamily="2" charset="0"/>
              </a:rPr>
              <a:t>Problem Statement: </a:t>
            </a:r>
            <a:r>
              <a:rPr kumimoji="0" lang="en-US" altLang="en-US" sz="2000" b="0" i="0" u="none" strike="noStrike" cap="none" normalizeH="0" baseline="0" dirty="0">
                <a:ln>
                  <a:noFill/>
                </a:ln>
                <a:solidFill>
                  <a:srgbClr val="303030"/>
                </a:solidFill>
                <a:effectLst/>
                <a:latin typeface="Titillium Web" panose="00000500000000000000" pitchFamily="2" charset="0"/>
              </a:rPr>
              <a:t>We are given two arrays that represent the arrival and departure times of trains that stop at the platform. We need to find the minimum number of platforms needed at the railway station so that no train has to wait.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Titillium Web" panose="00000500000000000000" pitchFamily="2" charset="0"/>
              </a:rPr>
              <a:t>Examples 1:</a:t>
            </a:r>
            <a:endParaRPr kumimoji="0" lang="en-US" altLang="en-US" sz="20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Input:</a:t>
            </a:r>
            <a:r>
              <a:rPr kumimoji="0" lang="en-US" altLang="en-US" sz="2000" b="0" i="0" u="none" strike="noStrike" cap="none" normalizeH="0" baseline="0" dirty="0">
                <a:ln>
                  <a:noFill/>
                </a:ln>
                <a:solidFill>
                  <a:srgbClr val="303030"/>
                </a:solidFill>
                <a:effectLst/>
                <a:latin typeface="courier 10 pitch"/>
              </a:rPr>
              <a:t> N=6,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03030"/>
                </a:solidFill>
                <a:effectLst/>
                <a:latin typeface="courier 10 pitch"/>
              </a:rPr>
              <a:t>arr</a:t>
            </a:r>
            <a:r>
              <a:rPr kumimoji="0" lang="en-US" altLang="en-US" sz="2000" b="0" i="0" u="none" strike="noStrike" cap="none" normalizeH="0" baseline="0" dirty="0">
                <a:ln>
                  <a:noFill/>
                </a:ln>
                <a:solidFill>
                  <a:srgbClr val="303030"/>
                </a:solidFill>
                <a:effectLst/>
                <a:latin typeface="courier 10 pitch"/>
              </a:rPr>
              <a:t>[] = {9:00, 9:45, 9:55, 11:00, 15:00, 18:00}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030"/>
                </a:solidFill>
                <a:effectLst/>
                <a:latin typeface="courier 10 pitch"/>
              </a:rPr>
              <a:t>dep[] = {9:20, 12:00, 11:30, 11:50, 19:00, 20:00}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3</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151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19542-2986-4233-85A5-D3F8FF0ED47F}"/>
              </a:ext>
            </a:extLst>
          </p:cNvPr>
          <p:cNvSpPr>
            <a:spLocks noGrp="1"/>
          </p:cNvSpPr>
          <p:nvPr>
            <p:ph type="title"/>
          </p:nvPr>
        </p:nvSpPr>
        <p:spPr/>
        <p:txBody>
          <a:bodyPr/>
          <a:lstStyle/>
          <a:p>
            <a:r>
              <a:rPr lang="en-IN" b="1" i="0" dirty="0">
                <a:solidFill>
                  <a:srgbClr val="303030"/>
                </a:solidFill>
                <a:effectLst/>
                <a:latin typeface="var(--title-font)"/>
              </a:rPr>
              <a:t>Job Sequencing Problem</a:t>
            </a:r>
            <a:endParaRPr lang="en-IN" dirty="0"/>
          </a:p>
        </p:txBody>
      </p:sp>
      <p:sp>
        <p:nvSpPr>
          <p:cNvPr id="4" name="Rectangle 1">
            <a:extLst>
              <a:ext uri="{FF2B5EF4-FFF2-40B4-BE49-F238E27FC236}">
                <a16:creationId xmlns:a16="http://schemas.microsoft.com/office/drawing/2014/main" id="{D6FF1B48-6667-4C3E-BF9C-2A91DFFBB581}"/>
              </a:ext>
            </a:extLst>
          </p:cNvPr>
          <p:cNvSpPr>
            <a:spLocks noGrp="1" noChangeArrowheads="1"/>
          </p:cNvSpPr>
          <p:nvPr>
            <p:ph idx="1"/>
          </p:nvPr>
        </p:nvSpPr>
        <p:spPr bwMode="auto">
          <a:xfrm>
            <a:off x="838200" y="1365036"/>
            <a:ext cx="10152888" cy="52725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1800" b="0" i="0" u="none" strike="noStrike" cap="none" normalizeH="0" baseline="0" dirty="0">
                <a:ln>
                  <a:noFill/>
                </a:ln>
                <a:solidFill>
                  <a:srgbClr val="303030"/>
                </a:solidFill>
                <a:effectLst/>
                <a:latin typeface="Titillium Web" panose="00000500000000000000" pitchFamily="2" charset="0"/>
              </a:rPr>
              <a:t> You are given a set of N jobs where each job comes with a</a:t>
            </a:r>
            <a:r>
              <a:rPr kumimoji="0" lang="en-US" altLang="en-US" sz="1800" b="1" i="0" u="none" strike="noStrike" cap="none" normalizeH="0" baseline="0" dirty="0">
                <a:ln>
                  <a:noFill/>
                </a:ln>
                <a:solidFill>
                  <a:srgbClr val="303030"/>
                </a:solidFill>
                <a:effectLst/>
                <a:latin typeface="Titillium Web" panose="00000500000000000000" pitchFamily="2" charset="0"/>
              </a:rPr>
              <a:t> deadline</a:t>
            </a:r>
            <a:r>
              <a:rPr kumimoji="0" lang="en-US" altLang="en-US" sz="1800" b="0" i="0" u="none" strike="noStrike" cap="none" normalizeH="0" baseline="0" dirty="0">
                <a:ln>
                  <a:noFill/>
                </a:ln>
                <a:solidFill>
                  <a:srgbClr val="303030"/>
                </a:solidFill>
                <a:effectLst/>
                <a:latin typeface="Titillium Web" panose="00000500000000000000" pitchFamily="2" charset="0"/>
              </a:rPr>
              <a:t> and </a:t>
            </a:r>
            <a:r>
              <a:rPr kumimoji="0" lang="en-US" altLang="en-US" sz="1800" b="1" i="0" u="none" strike="noStrike" cap="none" normalizeH="0" baseline="0" dirty="0">
                <a:ln>
                  <a:noFill/>
                </a:ln>
                <a:solidFill>
                  <a:srgbClr val="303030"/>
                </a:solidFill>
                <a:effectLst/>
                <a:latin typeface="Titillium Web" panose="00000500000000000000" pitchFamily="2" charset="0"/>
              </a:rPr>
              <a:t>profit</a:t>
            </a:r>
            <a:r>
              <a:rPr kumimoji="0" lang="en-US" altLang="en-US" sz="1800" b="0" i="0" u="none" strike="noStrike" cap="none" normalizeH="0" baseline="0" dirty="0">
                <a:ln>
                  <a:noFill/>
                </a:ln>
                <a:solidFill>
                  <a:srgbClr val="303030"/>
                </a:solidFill>
                <a:effectLst/>
                <a:latin typeface="Titillium Web" panose="00000500000000000000" pitchFamily="2" charset="0"/>
              </a:rPr>
              <a:t>. The profit can only be earned upon completing the job within its deadline. Find the </a:t>
            </a:r>
            <a:r>
              <a:rPr kumimoji="0" lang="en-US" altLang="en-US" sz="1800" b="1" i="0" u="none" strike="noStrike" cap="none" normalizeH="0" baseline="0" dirty="0">
                <a:ln>
                  <a:noFill/>
                </a:ln>
                <a:solidFill>
                  <a:srgbClr val="303030"/>
                </a:solidFill>
                <a:effectLst/>
                <a:latin typeface="Titillium Web" panose="00000500000000000000" pitchFamily="2" charset="0"/>
              </a:rPr>
              <a:t>number of jobs</a:t>
            </a:r>
            <a:r>
              <a:rPr kumimoji="0" lang="en-US" altLang="en-US" sz="1800" b="0" i="0" u="none" strike="noStrike" cap="none" normalizeH="0" baseline="0" dirty="0">
                <a:ln>
                  <a:noFill/>
                </a:ln>
                <a:solidFill>
                  <a:srgbClr val="303030"/>
                </a:solidFill>
                <a:effectLst/>
                <a:latin typeface="Titillium Web" panose="00000500000000000000" pitchFamily="2" charset="0"/>
              </a:rPr>
              <a:t> done and the </a:t>
            </a:r>
            <a:r>
              <a:rPr kumimoji="0" lang="en-US" altLang="en-US" sz="1800" b="1" i="0" u="none" strike="noStrike" cap="none" normalizeH="0" baseline="0" dirty="0">
                <a:ln>
                  <a:noFill/>
                </a:ln>
                <a:solidFill>
                  <a:srgbClr val="303030"/>
                </a:solidFill>
                <a:effectLst/>
                <a:latin typeface="Titillium Web" panose="00000500000000000000" pitchFamily="2" charset="0"/>
              </a:rPr>
              <a:t>maximum profit</a:t>
            </a:r>
            <a:r>
              <a:rPr kumimoji="0" lang="en-US" altLang="en-US" sz="1800" b="0" i="0" u="none" strike="noStrike" cap="none" normalizeH="0" baseline="0" dirty="0">
                <a:ln>
                  <a:noFill/>
                </a:ln>
                <a:solidFill>
                  <a:srgbClr val="303030"/>
                </a:solidFill>
                <a:effectLst/>
                <a:latin typeface="Titillium Web" panose="00000500000000000000" pitchFamily="2" charset="0"/>
              </a:rPr>
              <a:t> that can be obtained. Each job takes a </a:t>
            </a:r>
            <a:r>
              <a:rPr kumimoji="0" lang="en-US" altLang="en-US" sz="1800" b="1" i="0" u="none" strike="noStrike" cap="none" normalizeH="0" baseline="0" dirty="0">
                <a:ln>
                  <a:noFill/>
                </a:ln>
                <a:solidFill>
                  <a:srgbClr val="303030"/>
                </a:solidFill>
                <a:effectLst/>
                <a:latin typeface="Titillium Web" panose="00000500000000000000" pitchFamily="2" charset="0"/>
              </a:rPr>
              <a:t>single unit </a:t>
            </a:r>
            <a:r>
              <a:rPr kumimoji="0" lang="en-US" altLang="en-US" sz="1800" b="0" i="0" u="none" strike="noStrike" cap="none" normalizeH="0" baseline="0" dirty="0">
                <a:ln>
                  <a:noFill/>
                </a:ln>
                <a:solidFill>
                  <a:srgbClr val="303030"/>
                </a:solidFill>
                <a:effectLst/>
                <a:latin typeface="Titillium Web" panose="00000500000000000000" pitchFamily="2" charset="0"/>
              </a:rPr>
              <a:t>of time and only </a:t>
            </a:r>
            <a:r>
              <a:rPr kumimoji="0" lang="en-US" altLang="en-US" sz="1800" b="1" i="0" u="none" strike="noStrike" cap="none" normalizeH="0" baseline="0" dirty="0">
                <a:ln>
                  <a:noFill/>
                </a:ln>
                <a:solidFill>
                  <a:srgbClr val="303030"/>
                </a:solidFill>
                <a:effectLst/>
                <a:latin typeface="Titillium Web" panose="00000500000000000000" pitchFamily="2" charset="0"/>
              </a:rPr>
              <a:t>one job</a:t>
            </a:r>
            <a:r>
              <a:rPr kumimoji="0" lang="en-US" altLang="en-US" sz="1800" b="0" i="0" u="none" strike="noStrike" cap="none" normalizeH="0" baseline="0" dirty="0">
                <a:ln>
                  <a:noFill/>
                </a:ln>
                <a:solidFill>
                  <a:srgbClr val="303030"/>
                </a:solidFill>
                <a:effectLst/>
                <a:latin typeface="Titillium Web" panose="00000500000000000000" pitchFamily="2" charset="0"/>
              </a:rPr>
              <a:t> can be performed at a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Examples</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1:</a:t>
            </a:r>
            <a:r>
              <a:rPr kumimoji="0" lang="en-US" altLang="en-US" sz="1800" b="0" i="0" u="none" strike="noStrike" cap="none" normalizeH="0" baseline="0" dirty="0">
                <a:ln>
                  <a:noFill/>
                </a:ln>
                <a:solidFill>
                  <a:srgbClr val="303030"/>
                </a:solidFill>
                <a:effectLst/>
                <a:latin typeface="courier 10 pitch"/>
              </a:rPr>
              <a:t> </a:t>
            </a: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N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03030"/>
                </a:solidFill>
                <a:effectLst/>
                <a:latin typeface="courier 10 pitch"/>
              </a:rPr>
              <a:t>Jobs = {(1,4,20),(2,1,10),(3,1,40),(4,1,30)}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2 60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The 3rd job with a deadline 1 is performed during the first unit of time .The 1st job is performed during the second unit of time as its deadline is 4. Profit = 40 + 20 = 60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2:</a:t>
            </a:r>
            <a:r>
              <a:rPr kumimoji="0" lang="en-US" altLang="en-US" sz="1800" b="0" i="0" u="none" strike="noStrike" cap="none" normalizeH="0" baseline="0" dirty="0">
                <a:ln>
                  <a:noFill/>
                </a:ln>
                <a:solidFill>
                  <a:srgbClr val="303030"/>
                </a:solidFill>
                <a:effectLst/>
                <a:latin typeface="courier 10 pitch"/>
              </a:rPr>
              <a:t> </a:t>
            </a: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N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03030"/>
                </a:solidFill>
                <a:effectLst/>
                <a:latin typeface="courier 10 pitch"/>
              </a:rPr>
              <a:t>Jobs = {(1,2,100),(2,1,19),(3,2,27),(4,1,25),(5,1,15)}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2 127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The first and third job both having a deadline 2 give the highest profit. Profit = 100 + 27 = 127</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352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13E1-35E1-48A2-9294-32B6C3C1F0E8}"/>
              </a:ext>
            </a:extLst>
          </p:cNvPr>
          <p:cNvSpPr>
            <a:spLocks noGrp="1"/>
          </p:cNvSpPr>
          <p:nvPr>
            <p:ph type="title"/>
          </p:nvPr>
        </p:nvSpPr>
        <p:spPr>
          <a:xfrm>
            <a:off x="838200" y="338492"/>
            <a:ext cx="10515600" cy="1325563"/>
          </a:xfrm>
        </p:spPr>
        <p:txBody>
          <a:bodyPr>
            <a:normAutofit/>
          </a:bodyPr>
          <a:lstStyle/>
          <a:p>
            <a:r>
              <a:rPr lang="en-US" b="1" i="0" dirty="0">
                <a:solidFill>
                  <a:srgbClr val="303030"/>
                </a:solidFill>
                <a:effectLst/>
                <a:latin typeface="var(--title-font)"/>
              </a:rPr>
              <a:t>Fractional Knapsack Problem : Greedy Approach</a:t>
            </a:r>
            <a:endParaRPr lang="en-IN" dirty="0"/>
          </a:p>
        </p:txBody>
      </p:sp>
      <p:sp>
        <p:nvSpPr>
          <p:cNvPr id="4" name="Rectangle 1">
            <a:extLst>
              <a:ext uri="{FF2B5EF4-FFF2-40B4-BE49-F238E27FC236}">
                <a16:creationId xmlns:a16="http://schemas.microsoft.com/office/drawing/2014/main" id="{87ECCCE2-F5CC-4F99-850E-5F6715E7B99C}"/>
              </a:ext>
            </a:extLst>
          </p:cNvPr>
          <p:cNvSpPr>
            <a:spLocks noGrp="1" noChangeArrowheads="1"/>
          </p:cNvSpPr>
          <p:nvPr>
            <p:ph idx="1"/>
          </p:nvPr>
        </p:nvSpPr>
        <p:spPr bwMode="auto">
          <a:xfrm>
            <a:off x="935855" y="2076477"/>
            <a:ext cx="10088880" cy="36720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Titillium Web" panose="00000500000000000000" pitchFamily="2" charset="0"/>
              </a:rPr>
              <a:t>Problem Statement: </a:t>
            </a:r>
            <a:r>
              <a:rPr kumimoji="0" lang="en-US" altLang="en-US" sz="2000" b="0" i="0" u="none" strike="noStrike" cap="none" normalizeH="0" baseline="0" dirty="0">
                <a:ln>
                  <a:noFill/>
                </a:ln>
                <a:solidFill>
                  <a:srgbClr val="303030"/>
                </a:solidFill>
                <a:effectLst/>
                <a:latin typeface="Titillium Web" panose="00000500000000000000" pitchFamily="2" charset="0"/>
              </a:rPr>
              <a:t>The weight of </a:t>
            </a:r>
            <a:r>
              <a:rPr kumimoji="0" lang="en-US" altLang="en-US" sz="2000" b="1" i="0" u="none" strike="noStrike" cap="none" normalizeH="0" baseline="0" dirty="0">
                <a:ln>
                  <a:noFill/>
                </a:ln>
                <a:solidFill>
                  <a:srgbClr val="303030"/>
                </a:solidFill>
                <a:effectLst/>
                <a:latin typeface="Titillium Web" panose="00000500000000000000" pitchFamily="2" charset="0"/>
              </a:rPr>
              <a:t>N</a:t>
            </a:r>
            <a:r>
              <a:rPr kumimoji="0" lang="en-US" altLang="en-US" sz="2000" b="0" i="0" u="none" strike="noStrike" cap="none" normalizeH="0" baseline="0" dirty="0">
                <a:ln>
                  <a:noFill/>
                </a:ln>
                <a:solidFill>
                  <a:srgbClr val="303030"/>
                </a:solidFill>
                <a:effectLst/>
                <a:latin typeface="Titillium Web" panose="00000500000000000000" pitchFamily="2" charset="0"/>
              </a:rPr>
              <a:t> items and their corresponding values are given. We have to put these items in a knapsack of weight</a:t>
            </a:r>
            <a:r>
              <a:rPr kumimoji="0" lang="en-US" altLang="en-US" sz="2000" b="1" i="0" u="none" strike="noStrike" cap="none" normalizeH="0" baseline="0" dirty="0">
                <a:ln>
                  <a:noFill/>
                </a:ln>
                <a:solidFill>
                  <a:srgbClr val="303030"/>
                </a:solidFill>
                <a:effectLst/>
                <a:latin typeface="Titillium Web" panose="00000500000000000000" pitchFamily="2" charset="0"/>
              </a:rPr>
              <a:t> W</a:t>
            </a:r>
            <a:r>
              <a:rPr kumimoji="0" lang="en-US" altLang="en-US" sz="2000" b="0" i="0" u="none" strike="noStrike" cap="none" normalizeH="0" baseline="0" dirty="0">
                <a:ln>
                  <a:noFill/>
                </a:ln>
                <a:solidFill>
                  <a:srgbClr val="303030"/>
                </a:solidFill>
                <a:effectLst/>
                <a:latin typeface="Titillium Web" panose="00000500000000000000" pitchFamily="2" charset="0"/>
              </a:rPr>
              <a:t> such that the </a:t>
            </a:r>
            <a:r>
              <a:rPr kumimoji="0" lang="en-US" altLang="en-US" sz="2000" b="1" i="0" u="none" strike="noStrike" cap="none" normalizeH="0" baseline="0" dirty="0">
                <a:ln>
                  <a:noFill/>
                </a:ln>
                <a:solidFill>
                  <a:srgbClr val="303030"/>
                </a:solidFill>
                <a:effectLst/>
                <a:latin typeface="Titillium Web" panose="00000500000000000000" pitchFamily="2" charset="0"/>
              </a:rPr>
              <a:t>total value</a:t>
            </a:r>
            <a:r>
              <a:rPr kumimoji="0" lang="en-US" altLang="en-US" sz="2000" b="0" i="0" u="none" strike="noStrike" cap="none" normalizeH="0" baseline="0" dirty="0">
                <a:ln>
                  <a:noFill/>
                </a:ln>
                <a:solidFill>
                  <a:srgbClr val="303030"/>
                </a:solidFill>
                <a:effectLst/>
                <a:latin typeface="Titillium Web" panose="00000500000000000000" pitchFamily="2" charset="0"/>
              </a:rPr>
              <a:t> obtained is</a:t>
            </a:r>
            <a:r>
              <a:rPr kumimoji="0" lang="en-US" altLang="en-US" sz="2000" b="1" i="0" u="none" strike="noStrike" cap="none" normalizeH="0" baseline="0" dirty="0">
                <a:ln>
                  <a:noFill/>
                </a:ln>
                <a:solidFill>
                  <a:srgbClr val="303030"/>
                </a:solidFill>
                <a:effectLst/>
                <a:latin typeface="Titillium Web" panose="00000500000000000000" pitchFamily="2" charset="0"/>
              </a:rPr>
              <a:t> maximized.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Titillium Web" panose="00000500000000000000" pitchFamily="2" charset="0"/>
              </a:rPr>
              <a:t>Note: </a:t>
            </a:r>
            <a:r>
              <a:rPr kumimoji="0" lang="en-US" altLang="en-US" sz="2000" b="0" i="0" u="none" strike="noStrike" cap="none" normalizeH="0" baseline="0" dirty="0">
                <a:ln>
                  <a:noFill/>
                </a:ln>
                <a:solidFill>
                  <a:srgbClr val="303030"/>
                </a:solidFill>
                <a:effectLst/>
                <a:latin typeface="Titillium Web" panose="00000500000000000000" pitchFamily="2" charset="0"/>
              </a:rPr>
              <a:t>We can either take the item as a whole or break it into smaller units.</a:t>
            </a:r>
            <a:endParaRPr kumimoji="0" lang="en-US" altLang="en-US" sz="20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Example</a:t>
            </a:r>
            <a:r>
              <a:rPr kumimoji="0" lang="en-US" altLang="en-US" sz="2000" b="0" i="0" u="none" strike="noStrike" cap="none" normalizeH="0" baseline="0" dirty="0">
                <a:ln>
                  <a:noFill/>
                </a:ln>
                <a:solidFill>
                  <a:srgbClr val="303030"/>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Input:</a:t>
            </a:r>
            <a:r>
              <a:rPr kumimoji="0" lang="en-US" altLang="en-US" sz="2000" b="0" i="0" u="none" strike="noStrike" cap="none" normalizeH="0" baseline="0" dirty="0">
                <a:ln>
                  <a:noFill/>
                </a:ln>
                <a:solidFill>
                  <a:srgbClr val="303030"/>
                </a:solidFill>
                <a:effectLst/>
                <a:latin typeface="courier 10 pitch"/>
              </a:rPr>
              <a:t> N = 3, W = 50, values[] = {100,60,120}, weight[] = {20,10,30}.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240.00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Explanation:</a:t>
            </a:r>
            <a:r>
              <a:rPr kumimoji="0" lang="en-US" altLang="en-US" sz="2000" b="0" i="0" u="none" strike="noStrike" cap="none" normalizeH="0" baseline="0" dirty="0">
                <a:ln>
                  <a:noFill/>
                </a:ln>
                <a:solidFill>
                  <a:srgbClr val="303030"/>
                </a:solidFill>
                <a:effectLst/>
                <a:latin typeface="courier 10 pitch"/>
              </a:rPr>
              <a:t> The first and second items are taken as a whole while only 20 units of the third item is taken. Total value = 100 + 60 + 80 = 240.00</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665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82E4-E904-4447-BEAB-3796D6F73D44}"/>
              </a:ext>
            </a:extLst>
          </p:cNvPr>
          <p:cNvSpPr>
            <a:spLocks noGrp="1"/>
          </p:cNvSpPr>
          <p:nvPr>
            <p:ph type="title"/>
          </p:nvPr>
        </p:nvSpPr>
        <p:spPr/>
        <p:txBody>
          <a:bodyPr/>
          <a:lstStyle/>
          <a:p>
            <a:r>
              <a:rPr lang="en-US" b="1" i="0" dirty="0">
                <a:solidFill>
                  <a:srgbClr val="303030"/>
                </a:solidFill>
                <a:effectLst/>
                <a:latin typeface="var(--title-font)"/>
              </a:rPr>
              <a:t>Find minimum number of coins</a:t>
            </a:r>
            <a:endParaRPr lang="en-IN" dirty="0"/>
          </a:p>
        </p:txBody>
      </p:sp>
      <p:sp>
        <p:nvSpPr>
          <p:cNvPr id="4" name="Rectangle 1">
            <a:extLst>
              <a:ext uri="{FF2B5EF4-FFF2-40B4-BE49-F238E27FC236}">
                <a16:creationId xmlns:a16="http://schemas.microsoft.com/office/drawing/2014/main" id="{6F817B45-7B32-43DD-AFE3-969849FC9F88}"/>
              </a:ext>
            </a:extLst>
          </p:cNvPr>
          <p:cNvSpPr>
            <a:spLocks noGrp="1" noChangeArrowheads="1"/>
          </p:cNvSpPr>
          <p:nvPr>
            <p:ph idx="1"/>
          </p:nvPr>
        </p:nvSpPr>
        <p:spPr bwMode="auto">
          <a:xfrm>
            <a:off x="838200" y="2257588"/>
            <a:ext cx="10515600" cy="34874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1600" b="0" i="0" u="none" strike="noStrike" cap="none" normalizeH="0" baseline="0" dirty="0">
                <a:ln>
                  <a:noFill/>
                </a:ln>
                <a:solidFill>
                  <a:srgbClr val="303030"/>
                </a:solidFill>
                <a:effectLst/>
                <a:latin typeface="Titillium Web" panose="00000500000000000000" pitchFamily="2" charset="0"/>
              </a:rPr>
              <a:t>: Given a value V, if we want to make a change for V Rs, and we have an infinite supply of each of the denominations in Indian currency, i.e., we have an infinite supply of { 1, 2, 5, 10, 20, 50, 100, 500, 1000} valued coins/notes, what is the minimum number of coins and/or notes needed to make the change.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Examples:</a:t>
            </a:r>
            <a:endParaRPr kumimoji="0" lang="en-US" altLang="en-US" sz="16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Example 1:</a:t>
            </a:r>
            <a:r>
              <a:rPr kumimoji="0" lang="en-US" altLang="en-US" sz="1600" b="0" i="0" u="none" strike="noStrike" cap="none" normalizeH="0" baseline="0" dirty="0">
                <a:ln>
                  <a:noFill/>
                </a:ln>
                <a:solidFill>
                  <a:srgbClr val="303030"/>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Input:</a:t>
            </a:r>
            <a:r>
              <a:rPr kumimoji="0" lang="en-US" altLang="en-US" sz="1600" b="0" i="0" u="none" strike="noStrike" cap="none" normalizeH="0" baseline="0" dirty="0">
                <a:ln>
                  <a:noFill/>
                </a:ln>
                <a:solidFill>
                  <a:srgbClr val="303030"/>
                </a:solidFill>
                <a:effectLst/>
                <a:latin typeface="courier 10 pitch"/>
              </a:rPr>
              <a:t> V = 70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Output:</a:t>
            </a:r>
            <a:r>
              <a:rPr kumimoji="0" lang="en-US" altLang="en-US" sz="1600" b="0" i="0" u="none" strike="noStrike" cap="none" normalizeH="0" baseline="0" dirty="0">
                <a:ln>
                  <a:noFill/>
                </a:ln>
                <a:solidFill>
                  <a:srgbClr val="303030"/>
                </a:solidFill>
                <a:effectLst/>
                <a:latin typeface="courier 10 pitch"/>
              </a:rPr>
              <a:t>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303030"/>
                </a:solidFill>
                <a:effectLst/>
                <a:latin typeface="courier 10 pitch"/>
              </a:rPr>
              <a:t>Explaination</a:t>
            </a:r>
            <a:r>
              <a:rPr kumimoji="0" lang="en-US" altLang="en-US" sz="1600" b="1" i="0" u="none" strike="noStrike" cap="none" normalizeH="0" baseline="0" dirty="0">
                <a:ln>
                  <a:noFill/>
                </a:ln>
                <a:solidFill>
                  <a:srgbClr val="303030"/>
                </a:solidFill>
                <a:effectLst/>
                <a:latin typeface="courier 10 pitch"/>
              </a:rPr>
              <a:t>: </a:t>
            </a:r>
            <a:r>
              <a:rPr kumimoji="0" lang="en-US" altLang="en-US" sz="1600" b="0" i="0" u="none" strike="noStrike" cap="none" normalizeH="0" baseline="0" dirty="0">
                <a:ln>
                  <a:noFill/>
                </a:ln>
                <a:solidFill>
                  <a:srgbClr val="303030"/>
                </a:solidFill>
                <a:effectLst/>
                <a:latin typeface="courier 10 pitch"/>
              </a:rPr>
              <a:t>We need a 50 Rs note and a 20 Rs note.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Example 2:</a:t>
            </a:r>
            <a:r>
              <a:rPr kumimoji="0" lang="en-US" altLang="en-US" sz="1600" b="0" i="0" u="none" strike="noStrike" cap="none" normalizeH="0" baseline="0" dirty="0">
                <a:ln>
                  <a:noFill/>
                </a:ln>
                <a:solidFill>
                  <a:srgbClr val="303030"/>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Input:</a:t>
            </a:r>
            <a:r>
              <a:rPr kumimoji="0" lang="en-US" altLang="en-US" sz="1600" b="0" i="0" u="none" strike="noStrike" cap="none" normalizeH="0" baseline="0" dirty="0">
                <a:ln>
                  <a:noFill/>
                </a:ln>
                <a:solidFill>
                  <a:srgbClr val="303030"/>
                </a:solidFill>
                <a:effectLst/>
                <a:latin typeface="courier 10 pitch"/>
              </a:rPr>
              <a:t> V = 121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Output:</a:t>
            </a:r>
            <a:r>
              <a:rPr kumimoji="0" lang="en-US" altLang="en-US" sz="1600" b="0" i="0" u="none" strike="noStrike" cap="none" normalizeH="0" baseline="0" dirty="0">
                <a:ln>
                  <a:noFill/>
                </a:ln>
                <a:solidFill>
                  <a:srgbClr val="303030"/>
                </a:solidFill>
                <a:effectLst/>
                <a:latin typeface="courier 10 pitch"/>
              </a:rPr>
              <a:t>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303030"/>
                </a:solidFill>
                <a:effectLst/>
                <a:latin typeface="courier 10 pitch"/>
              </a:rPr>
              <a:t>Explaination</a:t>
            </a:r>
            <a:r>
              <a:rPr kumimoji="0" lang="en-US" altLang="en-US" sz="1600" b="1" i="0" u="none" strike="noStrike" cap="none" normalizeH="0" baseline="0" dirty="0">
                <a:ln>
                  <a:noFill/>
                </a:ln>
                <a:solidFill>
                  <a:srgbClr val="303030"/>
                </a:solidFill>
                <a:effectLst/>
                <a:latin typeface="courier 10 pitch"/>
              </a:rPr>
              <a:t>:</a:t>
            </a:r>
            <a:r>
              <a:rPr kumimoji="0" lang="en-US" altLang="en-US" sz="1600" b="0" i="0" u="none" strike="noStrike" cap="none" normalizeH="0" baseline="0" dirty="0">
                <a:ln>
                  <a:noFill/>
                </a:ln>
                <a:solidFill>
                  <a:srgbClr val="303030"/>
                </a:solidFill>
                <a:effectLst/>
                <a:latin typeface="courier 10 pitch"/>
              </a:rPr>
              <a:t> We need a 100 Rs note, a 20 Rs note and a 1 Rs coin.</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52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A19D-9FBF-45FA-9B6B-AAEAE6A01DBB}"/>
              </a:ext>
            </a:extLst>
          </p:cNvPr>
          <p:cNvSpPr>
            <a:spLocks noGrp="1"/>
          </p:cNvSpPr>
          <p:nvPr>
            <p:ph type="title"/>
          </p:nvPr>
        </p:nvSpPr>
        <p:spPr/>
        <p:txBody>
          <a:bodyPr/>
          <a:lstStyle/>
          <a:p>
            <a:r>
              <a:rPr lang="en-IN" b="1" i="0" dirty="0">
                <a:effectLst/>
                <a:latin typeface="sofia-pro"/>
              </a:rPr>
              <a:t>Chocolate Distribution Problem</a:t>
            </a:r>
            <a:endParaRPr lang="en-IN" dirty="0"/>
          </a:p>
        </p:txBody>
      </p:sp>
      <p:sp>
        <p:nvSpPr>
          <p:cNvPr id="3" name="Content Placeholder 2">
            <a:extLst>
              <a:ext uri="{FF2B5EF4-FFF2-40B4-BE49-F238E27FC236}">
                <a16:creationId xmlns:a16="http://schemas.microsoft.com/office/drawing/2014/main" id="{B62FEE17-CC05-468D-A702-439D4936F3B5}"/>
              </a:ext>
            </a:extLst>
          </p:cNvPr>
          <p:cNvSpPr>
            <a:spLocks noGrp="1"/>
          </p:cNvSpPr>
          <p:nvPr>
            <p:ph idx="1"/>
          </p:nvPr>
        </p:nvSpPr>
        <p:spPr/>
        <p:txBody>
          <a:bodyPr/>
          <a:lstStyle/>
          <a:p>
            <a:pPr algn="l" fontAlgn="base"/>
            <a:r>
              <a:rPr lang="en-US" b="0" i="0" dirty="0">
                <a:effectLst/>
                <a:latin typeface="urw-din"/>
              </a:rPr>
              <a:t>Given an array of n integers where each value represents the number of chocolates in a packet. Each packet can have a variable number of chocolates. There are m students, the task is to distribute chocolate packets such that: </a:t>
            </a:r>
          </a:p>
          <a:p>
            <a:pPr algn="l" fontAlgn="base">
              <a:buFont typeface="+mj-lt"/>
              <a:buAutoNum type="arabicPeriod"/>
            </a:pPr>
            <a:r>
              <a:rPr lang="en-US" b="0" i="0" dirty="0">
                <a:effectLst/>
                <a:latin typeface="urw-din"/>
              </a:rPr>
              <a:t>Each student gets one packet.</a:t>
            </a:r>
          </a:p>
          <a:p>
            <a:pPr algn="l" fontAlgn="base">
              <a:buFont typeface="+mj-lt"/>
              <a:buAutoNum type="arabicPeriod"/>
            </a:pPr>
            <a:r>
              <a:rPr lang="en-US" b="0" i="0" dirty="0">
                <a:effectLst/>
                <a:latin typeface="urw-din"/>
              </a:rPr>
              <a:t>The difference between the number of chocolates in the packet with maximum chocolates and packet with minimum chocolates given to the students is minimum.</a:t>
            </a:r>
          </a:p>
          <a:p>
            <a:endParaRPr lang="en-IN" dirty="0"/>
          </a:p>
        </p:txBody>
      </p:sp>
    </p:spTree>
    <p:extLst>
      <p:ext uri="{BB962C8B-B14F-4D97-AF65-F5344CB8AC3E}">
        <p14:creationId xmlns:p14="http://schemas.microsoft.com/office/powerpoint/2010/main" val="165493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1429</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Calibri Light</vt:lpstr>
      <vt:lpstr>courier 10 pitch</vt:lpstr>
      <vt:lpstr>euclid_circular_a</vt:lpstr>
      <vt:lpstr>Menlo</vt:lpstr>
      <vt:lpstr>sofia-pro</vt:lpstr>
      <vt:lpstr>Titillium Web</vt:lpstr>
      <vt:lpstr>urw-din</vt:lpstr>
      <vt:lpstr>var(--title-font)</vt:lpstr>
      <vt:lpstr>Office Theme</vt:lpstr>
      <vt:lpstr>Greedy Technique</vt:lpstr>
      <vt:lpstr>Introduction</vt:lpstr>
      <vt:lpstr>PowerPoint Presentation</vt:lpstr>
      <vt:lpstr>N meetings in one room</vt:lpstr>
      <vt:lpstr>Minimum number of platforms required for a railway</vt:lpstr>
      <vt:lpstr>Job Sequencing Problem</vt:lpstr>
      <vt:lpstr>Fractional Knapsack Problem : Greedy Approach</vt:lpstr>
      <vt:lpstr>Find minimum number of coins</vt:lpstr>
      <vt:lpstr>Chocolate Distribution Problem</vt:lpstr>
      <vt:lpstr>PowerPoint Presentation</vt:lpstr>
      <vt:lpstr>Maximize Toys</vt:lpstr>
      <vt:lpstr>Largest number with given 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Technique</dc:title>
  <dc:creator>Upasana Singh</dc:creator>
  <cp:lastModifiedBy>Upasana Singh</cp:lastModifiedBy>
  <cp:revision>3</cp:revision>
  <dcterms:created xsi:type="dcterms:W3CDTF">2022-04-02T11:00:34Z</dcterms:created>
  <dcterms:modified xsi:type="dcterms:W3CDTF">2022-04-04T06:41:43Z</dcterms:modified>
</cp:coreProperties>
</file>