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6C7-C08C-4408-BC3E-02356DB85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671FE7-2090-4F12-9817-C5230986B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C0D64E-412B-4F94-B194-9AF86FA43D31}"/>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5" name="Footer Placeholder 4">
            <a:extLst>
              <a:ext uri="{FF2B5EF4-FFF2-40B4-BE49-F238E27FC236}">
                <a16:creationId xmlns:a16="http://schemas.microsoft.com/office/drawing/2014/main" id="{7887D081-0FD0-4244-B4C6-90678E36D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BD3A5-D153-4429-AEC6-FE5C41F3E930}"/>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262188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5BC0-968C-43DD-AC9C-054CBFAF19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21E5D-AE6C-442F-91C8-A336FEEA1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63DE6-8262-4363-B627-65DD5D373873}"/>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5" name="Footer Placeholder 4">
            <a:extLst>
              <a:ext uri="{FF2B5EF4-FFF2-40B4-BE49-F238E27FC236}">
                <a16:creationId xmlns:a16="http://schemas.microsoft.com/office/drawing/2014/main" id="{8876A2AA-0C35-4ABC-922E-8A1BDC559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E0D18-BF47-47E1-8E4C-597DF724AC76}"/>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35030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20424-04F0-4491-B13C-BC9E36CBF7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790737-3095-4A8C-8A38-0E6A3E2793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DE9B57-0452-4EFF-B70A-80EC2FB56B88}"/>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5" name="Footer Placeholder 4">
            <a:extLst>
              <a:ext uri="{FF2B5EF4-FFF2-40B4-BE49-F238E27FC236}">
                <a16:creationId xmlns:a16="http://schemas.microsoft.com/office/drawing/2014/main" id="{1C06C619-11F0-4320-B94F-DD9F875516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1F7BB-57F2-4202-A80A-F4CA80F1A001}"/>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95345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7D39-F0F7-484C-B47A-4354F78A5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34FDE7-2121-49F7-9511-519DE3C94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B919B-3631-43DD-9382-1E4CA05CC346}"/>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5" name="Footer Placeholder 4">
            <a:extLst>
              <a:ext uri="{FF2B5EF4-FFF2-40B4-BE49-F238E27FC236}">
                <a16:creationId xmlns:a16="http://schemas.microsoft.com/office/drawing/2014/main" id="{079BD007-FFEE-4C51-B182-D1AD47DE8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D6E65-AE34-4F9F-859A-5EB30B66D262}"/>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224222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E9BB-4123-4818-9082-B4D8B2E9D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A4A09F-C9CF-4332-9606-378A78897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8D4FB7-2D83-4080-A81E-B407AC51F6B8}"/>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5" name="Footer Placeholder 4">
            <a:extLst>
              <a:ext uri="{FF2B5EF4-FFF2-40B4-BE49-F238E27FC236}">
                <a16:creationId xmlns:a16="http://schemas.microsoft.com/office/drawing/2014/main" id="{F631ED24-0B70-4DB8-8FD2-A66D3615ED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DF947-F103-4DA3-8DB3-6022EE7887C9}"/>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311948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B606-5FDC-4D0F-854A-F8DA8AFE0A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70F8A-140C-45DD-A860-C5FFF87C86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F36344-2208-4C79-8EF3-EC58A13C1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21829D-A6B9-4901-BE24-EDCB75282A2D}"/>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6" name="Footer Placeholder 5">
            <a:extLst>
              <a:ext uri="{FF2B5EF4-FFF2-40B4-BE49-F238E27FC236}">
                <a16:creationId xmlns:a16="http://schemas.microsoft.com/office/drawing/2014/main" id="{CA5F4CF4-8021-4676-BAC6-53C82C392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427AF7-EED5-45FD-851A-007E72C593D3}"/>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133205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EDE9-0BD8-4084-94FA-0D62C7A905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09FC14-209B-4341-995B-EA45F6BEF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15BDF-269C-4876-921F-4A7A4C35E8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0A623D-1841-472D-9E5C-ABD22F572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7F22C-2D7C-4ED6-9B6D-C18A2C006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C815BE-ADE5-4330-9D25-4CA481ECC9BE}"/>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8" name="Footer Placeholder 7">
            <a:extLst>
              <a:ext uri="{FF2B5EF4-FFF2-40B4-BE49-F238E27FC236}">
                <a16:creationId xmlns:a16="http://schemas.microsoft.com/office/drawing/2014/main" id="{CD218001-C6A6-41B7-BA76-40B01E1194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8194F-4EA4-4A91-9309-5FFABF02A2F8}"/>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296492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FEB-A237-496F-98C0-FC947F58E2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AA194B-A9FF-4C55-8C30-3971ECDBB22D}"/>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4" name="Footer Placeholder 3">
            <a:extLst>
              <a:ext uri="{FF2B5EF4-FFF2-40B4-BE49-F238E27FC236}">
                <a16:creationId xmlns:a16="http://schemas.microsoft.com/office/drawing/2014/main" id="{422D5829-0703-4C47-8F3B-878425DCFD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A07564-5CD7-4758-9D14-43C62214961C}"/>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87418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544DF-E507-4985-A4E0-8C803A9BC464}"/>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3" name="Footer Placeholder 2">
            <a:extLst>
              <a:ext uri="{FF2B5EF4-FFF2-40B4-BE49-F238E27FC236}">
                <a16:creationId xmlns:a16="http://schemas.microsoft.com/office/drawing/2014/main" id="{65573553-24F6-43CE-BA87-D1375CA934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CEE282-D1AD-40AF-B1F4-60612B83063D}"/>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58297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807B-BB20-4CFE-ABAB-29AD635ED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079BF9-7709-410F-98D4-359A8BD03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DFD054-75C0-49A3-BC1A-1CA2E06D4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7AFFA-CB75-4D4C-AF38-168ACF1FDC36}"/>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6" name="Footer Placeholder 5">
            <a:extLst>
              <a:ext uri="{FF2B5EF4-FFF2-40B4-BE49-F238E27FC236}">
                <a16:creationId xmlns:a16="http://schemas.microsoft.com/office/drawing/2014/main" id="{32680818-DF94-415D-8359-D2FD2193D2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26AAC1-3B37-492B-AB52-A8E4253A5887}"/>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11505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B1AF-7047-4C1A-A757-C36384FBB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A5DA63-DD17-45D8-B609-4EDEEC4A0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F3DC44-404D-44DB-883F-DCD0294A7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95B62-5B71-400D-89DF-40328D3C4FB4}"/>
              </a:ext>
            </a:extLst>
          </p:cNvPr>
          <p:cNvSpPr>
            <a:spLocks noGrp="1"/>
          </p:cNvSpPr>
          <p:nvPr>
            <p:ph type="dt" sz="half" idx="10"/>
          </p:nvPr>
        </p:nvSpPr>
        <p:spPr/>
        <p:txBody>
          <a:bodyPr/>
          <a:lstStyle/>
          <a:p>
            <a:fld id="{D60F919D-0842-4D8F-B0A4-AD2F70959ABE}" type="datetimeFigureOut">
              <a:rPr lang="en-IN" smtClean="0"/>
              <a:t>29-03-2022</a:t>
            </a:fld>
            <a:endParaRPr lang="en-IN"/>
          </a:p>
        </p:txBody>
      </p:sp>
      <p:sp>
        <p:nvSpPr>
          <p:cNvPr id="6" name="Footer Placeholder 5">
            <a:extLst>
              <a:ext uri="{FF2B5EF4-FFF2-40B4-BE49-F238E27FC236}">
                <a16:creationId xmlns:a16="http://schemas.microsoft.com/office/drawing/2014/main" id="{BDA0B72C-A7FD-4201-9B49-80B131D8F1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D13580-2B0D-4960-AA36-F63FE12F1965}"/>
              </a:ext>
            </a:extLst>
          </p:cNvPr>
          <p:cNvSpPr>
            <a:spLocks noGrp="1"/>
          </p:cNvSpPr>
          <p:nvPr>
            <p:ph type="sldNum" sz="quarter" idx="12"/>
          </p:nvPr>
        </p:nvSpPr>
        <p:spPr/>
        <p:txBody>
          <a:bodyPr/>
          <a:lstStyle/>
          <a:p>
            <a:fld id="{81BDB41C-A63C-418F-AF93-B1B28C6A3AB7}" type="slidenum">
              <a:rPr lang="en-IN" smtClean="0"/>
              <a:t>‹#›</a:t>
            </a:fld>
            <a:endParaRPr lang="en-IN"/>
          </a:p>
        </p:txBody>
      </p:sp>
    </p:spTree>
    <p:extLst>
      <p:ext uri="{BB962C8B-B14F-4D97-AF65-F5344CB8AC3E}">
        <p14:creationId xmlns:p14="http://schemas.microsoft.com/office/powerpoint/2010/main" val="198797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4727F-D4A4-4261-9D2D-4451EDB3A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C1D712-9706-47AE-9BA5-84E7FC5FC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618ED-44F7-4C6C-BC9C-0D87A6CB5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F919D-0842-4D8F-B0A4-AD2F70959ABE}" type="datetimeFigureOut">
              <a:rPr lang="en-IN" smtClean="0"/>
              <a:t>29-03-2022</a:t>
            </a:fld>
            <a:endParaRPr lang="en-IN"/>
          </a:p>
        </p:txBody>
      </p:sp>
      <p:sp>
        <p:nvSpPr>
          <p:cNvPr id="5" name="Footer Placeholder 4">
            <a:extLst>
              <a:ext uri="{FF2B5EF4-FFF2-40B4-BE49-F238E27FC236}">
                <a16:creationId xmlns:a16="http://schemas.microsoft.com/office/drawing/2014/main" id="{73ECD95B-0E00-4E07-A721-86DE67EE5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523A71-05F4-44EA-BD12-31495FD1F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DB41C-A63C-418F-AF93-B1B28C6A3AB7}" type="slidenum">
              <a:rPr lang="en-IN" smtClean="0"/>
              <a:t>‹#›</a:t>
            </a:fld>
            <a:endParaRPr lang="en-IN"/>
          </a:p>
        </p:txBody>
      </p:sp>
    </p:spTree>
    <p:extLst>
      <p:ext uri="{BB962C8B-B14F-4D97-AF65-F5344CB8AC3E}">
        <p14:creationId xmlns:p14="http://schemas.microsoft.com/office/powerpoint/2010/main" val="891335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5005-F0BB-440B-BD89-0BC897925679}"/>
              </a:ext>
            </a:extLst>
          </p:cNvPr>
          <p:cNvSpPr>
            <a:spLocks noGrp="1"/>
          </p:cNvSpPr>
          <p:nvPr>
            <p:ph type="ctrTitle"/>
          </p:nvPr>
        </p:nvSpPr>
        <p:spPr/>
        <p:txBody>
          <a:bodyPr/>
          <a:lstStyle/>
          <a:p>
            <a:r>
              <a:rPr lang="en-IN" b="0" i="0" dirty="0">
                <a:effectLst/>
                <a:latin typeface="sofia-pro"/>
              </a:rPr>
              <a:t>Hashing Data Structure</a:t>
            </a:r>
            <a:endParaRPr lang="en-IN" dirty="0"/>
          </a:p>
        </p:txBody>
      </p:sp>
      <p:sp>
        <p:nvSpPr>
          <p:cNvPr id="3" name="Subtitle 2">
            <a:extLst>
              <a:ext uri="{FF2B5EF4-FFF2-40B4-BE49-F238E27FC236}">
                <a16:creationId xmlns:a16="http://schemas.microsoft.com/office/drawing/2014/main" id="{C198B8A3-C09C-40B0-A56E-888BAA36F80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2115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36A4-72D7-40D5-B160-1DA07609D441}"/>
              </a:ext>
            </a:extLst>
          </p:cNvPr>
          <p:cNvSpPr>
            <a:spLocks noGrp="1"/>
          </p:cNvSpPr>
          <p:nvPr>
            <p:ph type="title"/>
          </p:nvPr>
        </p:nvSpPr>
        <p:spPr/>
        <p:txBody>
          <a:bodyPr>
            <a:normAutofit/>
          </a:bodyPr>
          <a:lstStyle/>
          <a:p>
            <a:r>
              <a:rPr lang="en-US" b="1" i="0" dirty="0">
                <a:solidFill>
                  <a:srgbClr val="303030"/>
                </a:solidFill>
                <a:effectLst/>
                <a:latin typeface="var(--title-font)"/>
              </a:rPr>
              <a:t>Length of Longest Substring without any Repeating Character</a:t>
            </a:r>
            <a:endParaRPr lang="en-IN" dirty="0"/>
          </a:p>
        </p:txBody>
      </p:sp>
      <p:sp>
        <p:nvSpPr>
          <p:cNvPr id="4" name="Rectangle 1">
            <a:extLst>
              <a:ext uri="{FF2B5EF4-FFF2-40B4-BE49-F238E27FC236}">
                <a16:creationId xmlns:a16="http://schemas.microsoft.com/office/drawing/2014/main" id="{F65A6703-1A7E-4FE6-9B1C-76A6D47CEB07}"/>
              </a:ext>
            </a:extLst>
          </p:cNvPr>
          <p:cNvSpPr>
            <a:spLocks noGrp="1" noChangeArrowheads="1"/>
          </p:cNvSpPr>
          <p:nvPr>
            <p:ph idx="1"/>
          </p:nvPr>
        </p:nvSpPr>
        <p:spPr bwMode="auto">
          <a:xfrm>
            <a:off x="838200" y="2196032"/>
            <a:ext cx="10299192" cy="3610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800" b="0" i="0" u="none" strike="noStrike" cap="none" normalizeH="0" baseline="0" dirty="0">
                <a:ln>
                  <a:noFill/>
                </a:ln>
                <a:solidFill>
                  <a:srgbClr val="303030"/>
                </a:solidFill>
                <a:effectLst/>
                <a:latin typeface="Titillium Web" panose="00000500000000000000" pitchFamily="2" charset="0"/>
              </a:rPr>
              <a:t> Given a String, find the length of longest substring without any repeating character.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s = ”</a:t>
            </a:r>
            <a:r>
              <a:rPr kumimoji="0" lang="en-US" altLang="en-US" sz="1800" b="0" i="0" u="none" strike="noStrike" cap="none" normalizeH="0" baseline="0" dirty="0" err="1">
                <a:ln>
                  <a:noFill/>
                </a:ln>
                <a:solidFill>
                  <a:srgbClr val="303030"/>
                </a:solidFill>
                <a:effectLst/>
                <a:latin typeface="courier 10 pitch"/>
              </a:rPr>
              <a:t>abcabcbb</a:t>
            </a:r>
            <a:r>
              <a:rPr kumimoji="0" lang="en-US" altLang="en-US" sz="18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 answer is </a:t>
            </a:r>
            <a:r>
              <a:rPr kumimoji="0" lang="en-US" altLang="en-US" sz="1800" b="0" i="0" u="none" strike="noStrike" cap="none" normalizeH="0" baseline="0" dirty="0" err="1">
                <a:ln>
                  <a:noFill/>
                </a:ln>
                <a:solidFill>
                  <a:srgbClr val="303030"/>
                </a:solidFill>
                <a:effectLst/>
                <a:latin typeface="courier 10 pitch"/>
              </a:rPr>
              <a:t>abc</a:t>
            </a:r>
            <a:r>
              <a:rPr kumimoji="0" lang="en-US" altLang="en-US" sz="1800" b="0" i="0" u="none" strike="noStrike" cap="none" normalizeH="0" baseline="0" dirty="0">
                <a:ln>
                  <a:noFill/>
                </a:ln>
                <a:solidFill>
                  <a:srgbClr val="303030"/>
                </a:solidFill>
                <a:effectLst/>
                <a:latin typeface="courier 10 pitch"/>
              </a:rPr>
              <a:t> with length of 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2:</a:t>
            </a:r>
            <a:r>
              <a:rPr kumimoji="0" lang="en-US" altLang="en-US" sz="18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s = ”</a:t>
            </a:r>
            <a:r>
              <a:rPr kumimoji="0" lang="en-US" altLang="en-US" sz="1800" b="0" i="0" u="none" strike="noStrike" cap="none" normalizeH="0" baseline="0" dirty="0" err="1">
                <a:ln>
                  <a:noFill/>
                </a:ln>
                <a:solidFill>
                  <a:srgbClr val="303030"/>
                </a:solidFill>
                <a:effectLst/>
                <a:latin typeface="courier 10 pitch"/>
              </a:rPr>
              <a:t>bbbbb</a:t>
            </a:r>
            <a:r>
              <a:rPr kumimoji="0" lang="en-US" altLang="en-US" sz="18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1 </a:t>
            </a: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 answer is b with length of 1 units.</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88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F87-8465-4AD4-84A8-A131D1874203}"/>
              </a:ext>
            </a:extLst>
          </p:cNvPr>
          <p:cNvSpPr>
            <a:spLocks noGrp="1"/>
          </p:cNvSpPr>
          <p:nvPr>
            <p:ph type="title"/>
          </p:nvPr>
        </p:nvSpPr>
        <p:spPr/>
        <p:txBody>
          <a:bodyPr/>
          <a:lstStyle/>
          <a:p>
            <a:r>
              <a:rPr lang="en-IN" dirty="0"/>
              <a:t>Hashing</a:t>
            </a:r>
          </a:p>
        </p:txBody>
      </p:sp>
      <p:sp>
        <p:nvSpPr>
          <p:cNvPr id="3" name="Content Placeholder 2">
            <a:extLst>
              <a:ext uri="{FF2B5EF4-FFF2-40B4-BE49-F238E27FC236}">
                <a16:creationId xmlns:a16="http://schemas.microsoft.com/office/drawing/2014/main" id="{E38DC76D-0158-42EF-BB92-9181DD6B09F5}"/>
              </a:ext>
            </a:extLst>
          </p:cNvPr>
          <p:cNvSpPr>
            <a:spLocks noGrp="1"/>
          </p:cNvSpPr>
          <p:nvPr>
            <p:ph idx="1"/>
          </p:nvPr>
        </p:nvSpPr>
        <p:spPr/>
        <p:txBody>
          <a:bodyPr/>
          <a:lstStyle/>
          <a:p>
            <a:r>
              <a:rPr lang="en-US" b="0" i="0" dirty="0">
                <a:effectLst/>
                <a:latin typeface="urw-din"/>
              </a:rPr>
              <a:t>Hashing is a technique or process of mapping keys, values into the hash table by using a hash function. It is done for faster access to elements. The efficiency of mapping depends on the efficiency of the hash function used.</a:t>
            </a:r>
          </a:p>
          <a:p>
            <a:endParaRPr lang="en-US" dirty="0">
              <a:latin typeface="urw-din"/>
            </a:endParaRPr>
          </a:p>
          <a:p>
            <a:endParaRPr lang="en-IN" dirty="0"/>
          </a:p>
        </p:txBody>
      </p:sp>
      <p:sp>
        <p:nvSpPr>
          <p:cNvPr id="4" name="Rectangle 1">
            <a:extLst>
              <a:ext uri="{FF2B5EF4-FFF2-40B4-BE49-F238E27FC236}">
                <a16:creationId xmlns:a16="http://schemas.microsoft.com/office/drawing/2014/main" id="{07F2C575-90E9-4F41-A214-37A039992424}"/>
              </a:ext>
            </a:extLst>
          </p:cNvPr>
          <p:cNvSpPr>
            <a:spLocks noChangeArrowheads="1"/>
          </p:cNvSpPr>
          <p:nvPr/>
        </p:nvSpPr>
        <p:spPr bwMode="auto">
          <a:xfrm>
            <a:off x="1113408" y="3539629"/>
            <a:ext cx="8882849" cy="923330"/>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urw-din"/>
              </a:rPr>
              <a:t>Let a hash function H(x) maps the value at the index </a:t>
            </a:r>
            <a:r>
              <a:rPr kumimoji="0" lang="en-US" altLang="en-US" sz="2000" b="1" i="0" u="none" strike="noStrike" cap="none" normalizeH="0" baseline="0" dirty="0">
                <a:ln>
                  <a:noFill/>
                </a:ln>
                <a:effectLst/>
                <a:latin typeface="urw-din"/>
              </a:rPr>
              <a:t>x%10</a:t>
            </a:r>
            <a:r>
              <a:rPr kumimoji="0" lang="en-US" altLang="en-US" sz="2000" b="0" i="0" u="none" strike="noStrike" cap="none" normalizeH="0" baseline="0" dirty="0">
                <a:ln>
                  <a:noFill/>
                </a:ln>
                <a:effectLst/>
                <a:latin typeface="urw-din"/>
              </a:rPr>
              <a:t> in an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urw-din"/>
              </a:rPr>
              <a:t> For example if the list of values is [11,12,13,14,15] it will be stored at positions {1,2,3,4,5} in the array or Hash table respectively.</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pic>
        <p:nvPicPr>
          <p:cNvPr id="1026" name="Picture 2" descr="x">
            <a:extLst>
              <a:ext uri="{FF2B5EF4-FFF2-40B4-BE49-F238E27FC236}">
                <a16:creationId xmlns:a16="http://schemas.microsoft.com/office/drawing/2014/main" id="{5E97587E-14F6-4DA5-87E2-9FB58271B10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35238" y="-92075"/>
            <a:ext cx="13335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03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B387-1B05-461A-A52D-4851D811AFD9}"/>
              </a:ext>
            </a:extLst>
          </p:cNvPr>
          <p:cNvSpPr>
            <a:spLocks noGrp="1"/>
          </p:cNvSpPr>
          <p:nvPr>
            <p:ph type="title"/>
          </p:nvPr>
        </p:nvSpPr>
        <p:spPr/>
        <p:txBody>
          <a:bodyPr/>
          <a:lstStyle/>
          <a:p>
            <a:endParaRPr lang="en-IN"/>
          </a:p>
        </p:txBody>
      </p:sp>
      <p:pic>
        <p:nvPicPr>
          <p:cNvPr id="2050" name="Picture 2" descr="Lightbox">
            <a:extLst>
              <a:ext uri="{FF2B5EF4-FFF2-40B4-BE49-F238E27FC236}">
                <a16:creationId xmlns:a16="http://schemas.microsoft.com/office/drawing/2014/main" id="{4685536E-FC71-478F-92AC-C8BAE0AF4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77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067B-1C91-440F-BB81-966A3D85F820}"/>
              </a:ext>
            </a:extLst>
          </p:cNvPr>
          <p:cNvSpPr>
            <a:spLocks noGrp="1"/>
          </p:cNvSpPr>
          <p:nvPr>
            <p:ph type="title"/>
          </p:nvPr>
        </p:nvSpPr>
        <p:spPr/>
        <p:txBody>
          <a:bodyPr/>
          <a:lstStyle/>
          <a:p>
            <a:r>
              <a:rPr lang="en-IN" b="1" i="0" dirty="0">
                <a:solidFill>
                  <a:srgbClr val="262932"/>
                </a:solidFill>
                <a:effectLst/>
                <a:latin typeface="sofia-pro"/>
              </a:rPr>
              <a:t>Key Pair</a:t>
            </a:r>
            <a:endParaRPr lang="en-IN" dirty="0"/>
          </a:p>
        </p:txBody>
      </p:sp>
      <p:sp>
        <p:nvSpPr>
          <p:cNvPr id="3" name="Content Placeholder 2">
            <a:extLst>
              <a:ext uri="{FF2B5EF4-FFF2-40B4-BE49-F238E27FC236}">
                <a16:creationId xmlns:a16="http://schemas.microsoft.com/office/drawing/2014/main" id="{F714BCF6-FA14-49FE-A7BA-D5F4A4AC3E3A}"/>
              </a:ext>
            </a:extLst>
          </p:cNvPr>
          <p:cNvSpPr>
            <a:spLocks noGrp="1"/>
          </p:cNvSpPr>
          <p:nvPr>
            <p:ph idx="1"/>
          </p:nvPr>
        </p:nvSpPr>
        <p:spPr/>
        <p:txBody>
          <a:bodyPr/>
          <a:lstStyle/>
          <a:p>
            <a:r>
              <a:rPr lang="en-US" b="0" i="0" dirty="0">
                <a:solidFill>
                  <a:srgbClr val="333333"/>
                </a:solidFill>
                <a:effectLst/>
                <a:latin typeface="urw-din"/>
              </a:rPr>
              <a:t>Given an array </a:t>
            </a:r>
            <a:r>
              <a:rPr lang="en-US" b="1" i="0" dirty="0" err="1">
                <a:solidFill>
                  <a:srgbClr val="333333"/>
                </a:solidFill>
                <a:effectLst/>
                <a:latin typeface="urw-din"/>
              </a:rPr>
              <a:t>Arr</a:t>
            </a:r>
            <a:r>
              <a:rPr lang="en-US" b="0" i="0" dirty="0">
                <a:solidFill>
                  <a:srgbClr val="333333"/>
                </a:solidFill>
                <a:effectLst/>
                <a:latin typeface="urw-din"/>
              </a:rPr>
              <a:t> of </a:t>
            </a:r>
            <a:r>
              <a:rPr lang="en-US" b="1" i="0" dirty="0">
                <a:solidFill>
                  <a:srgbClr val="333333"/>
                </a:solidFill>
                <a:effectLst/>
                <a:latin typeface="urw-din"/>
              </a:rPr>
              <a:t>N</a:t>
            </a:r>
            <a:r>
              <a:rPr lang="en-US" b="0" i="0" dirty="0">
                <a:solidFill>
                  <a:srgbClr val="333333"/>
                </a:solidFill>
                <a:effectLst/>
                <a:latin typeface="urw-din"/>
              </a:rPr>
              <a:t> positive integers and another number </a:t>
            </a:r>
            <a:r>
              <a:rPr lang="en-US" b="1" i="0" dirty="0">
                <a:solidFill>
                  <a:srgbClr val="333333"/>
                </a:solidFill>
                <a:effectLst/>
                <a:latin typeface="urw-din"/>
              </a:rPr>
              <a:t>X</a:t>
            </a:r>
            <a:r>
              <a:rPr lang="en-US" b="0" i="0" dirty="0">
                <a:solidFill>
                  <a:srgbClr val="333333"/>
                </a:solidFill>
                <a:effectLst/>
                <a:latin typeface="urw-din"/>
              </a:rPr>
              <a:t>. Determine whether or not there exist two elements in </a:t>
            </a:r>
            <a:r>
              <a:rPr lang="en-US" b="1" i="0" dirty="0" err="1">
                <a:solidFill>
                  <a:srgbClr val="333333"/>
                </a:solidFill>
                <a:effectLst/>
                <a:latin typeface="urw-din"/>
              </a:rPr>
              <a:t>Arr</a:t>
            </a:r>
            <a:r>
              <a:rPr lang="en-US" b="0" i="0" dirty="0">
                <a:solidFill>
                  <a:srgbClr val="333333"/>
                </a:solidFill>
                <a:effectLst/>
                <a:latin typeface="urw-din"/>
              </a:rPr>
              <a:t> whose sum is exactly </a:t>
            </a:r>
            <a:r>
              <a:rPr lang="en-US" b="1" i="0" dirty="0">
                <a:solidFill>
                  <a:srgbClr val="333333"/>
                </a:solidFill>
                <a:effectLst/>
                <a:latin typeface="urw-din"/>
              </a:rPr>
              <a:t>X</a:t>
            </a:r>
            <a:r>
              <a:rPr lang="en-US" b="0" i="0" dirty="0">
                <a:solidFill>
                  <a:srgbClr val="333333"/>
                </a:solidFill>
                <a:effectLst/>
                <a:latin typeface="urw-din"/>
              </a:rPr>
              <a:t>.</a:t>
            </a:r>
          </a:p>
          <a:p>
            <a:endParaRPr lang="en-IN" dirty="0"/>
          </a:p>
        </p:txBody>
      </p:sp>
      <p:sp>
        <p:nvSpPr>
          <p:cNvPr id="4" name="Rectangle 1">
            <a:extLst>
              <a:ext uri="{FF2B5EF4-FFF2-40B4-BE49-F238E27FC236}">
                <a16:creationId xmlns:a16="http://schemas.microsoft.com/office/drawing/2014/main" id="{61D4B7E9-6962-4CBD-BA43-BE470D717F91}"/>
              </a:ext>
            </a:extLst>
          </p:cNvPr>
          <p:cNvSpPr>
            <a:spLocks noChangeArrowheads="1"/>
          </p:cNvSpPr>
          <p:nvPr/>
        </p:nvSpPr>
        <p:spPr bwMode="auto">
          <a:xfrm>
            <a:off x="1109708" y="3346295"/>
            <a:ext cx="9827581" cy="200309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urw-din"/>
              </a:rPr>
              <a:t>Example 1:</a:t>
            </a:r>
            <a:endParaRPr kumimoji="0" lang="en-US" altLang="en-US" b="1"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Input: </a:t>
            </a:r>
            <a:r>
              <a:rPr kumimoji="0" lang="en-US" altLang="en-US" b="0" i="0" u="none" strike="noStrike" cap="none" normalizeH="0" baseline="0" dirty="0">
                <a:ln>
                  <a:noFill/>
                </a:ln>
                <a:solidFill>
                  <a:srgbClr val="333333"/>
                </a:solidFill>
                <a:effectLst/>
                <a:latin typeface="Menlo"/>
              </a:rPr>
              <a:t>N = 6, X = 16 </a:t>
            </a:r>
            <a:r>
              <a:rPr kumimoji="0" lang="en-US" altLang="en-US" b="0" i="0" u="none" strike="noStrike" cap="none" normalizeH="0" baseline="0" dirty="0" err="1">
                <a:ln>
                  <a:noFill/>
                </a:ln>
                <a:solidFill>
                  <a:srgbClr val="333333"/>
                </a:solidFill>
                <a:effectLst/>
                <a:latin typeface="Menlo"/>
              </a:rPr>
              <a:t>Arr</a:t>
            </a:r>
            <a:r>
              <a:rPr kumimoji="0" lang="en-US" altLang="en-US" b="0" i="0" u="none" strike="noStrike" cap="none" normalizeH="0" baseline="0" dirty="0">
                <a:ln>
                  <a:noFill/>
                </a:ln>
                <a:solidFill>
                  <a:srgbClr val="333333"/>
                </a:solidFill>
                <a:effectLst/>
                <a:latin typeface="Menlo"/>
              </a:rPr>
              <a:t>[] = {1, 4, 45, 6, 10,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Output: </a:t>
            </a:r>
            <a:r>
              <a:rPr kumimoji="0" lang="en-US" altLang="en-US" b="0" i="0" u="none" strike="noStrike" cap="none" normalizeH="0" baseline="0" dirty="0">
                <a:ln>
                  <a:noFill/>
                </a:ln>
                <a:solidFill>
                  <a:srgbClr val="333333"/>
                </a:solidFill>
                <a:effectLst/>
                <a:latin typeface="Menlo"/>
              </a:rPr>
              <a:t>Yes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Explanation:</a:t>
            </a:r>
            <a:r>
              <a:rPr kumimoji="0" lang="en-US" altLang="en-US" b="0" i="0" u="none" strike="noStrike" cap="none" normalizeH="0" baseline="0" dirty="0">
                <a:ln>
                  <a:noFill/>
                </a:ln>
                <a:solidFill>
                  <a:srgbClr val="333333"/>
                </a:solidFill>
                <a:effectLst/>
                <a:latin typeface="Menlo"/>
              </a:rPr>
              <a:t> </a:t>
            </a:r>
            <a:r>
              <a:rPr kumimoji="0" lang="en-US" altLang="en-US" b="0" i="0" u="none" strike="noStrike" cap="none" normalizeH="0" baseline="0" dirty="0" err="1">
                <a:ln>
                  <a:noFill/>
                </a:ln>
                <a:solidFill>
                  <a:srgbClr val="333333"/>
                </a:solidFill>
                <a:effectLst/>
                <a:latin typeface="Menlo"/>
              </a:rPr>
              <a:t>Arr</a:t>
            </a:r>
            <a:r>
              <a:rPr kumimoji="0" lang="en-US" altLang="en-US" b="0" i="0" u="none" strike="noStrike" cap="none" normalizeH="0" baseline="0" dirty="0">
                <a:ln>
                  <a:noFill/>
                </a:ln>
                <a:solidFill>
                  <a:srgbClr val="333333"/>
                </a:solidFill>
                <a:effectLst/>
                <a:latin typeface="Menlo"/>
              </a:rPr>
              <a:t>[3] + </a:t>
            </a:r>
            <a:r>
              <a:rPr kumimoji="0" lang="en-US" altLang="en-US" b="0" i="0" u="none" strike="noStrike" cap="none" normalizeH="0" baseline="0" dirty="0" err="1">
                <a:ln>
                  <a:noFill/>
                </a:ln>
                <a:solidFill>
                  <a:srgbClr val="333333"/>
                </a:solidFill>
                <a:effectLst/>
                <a:latin typeface="Menlo"/>
              </a:rPr>
              <a:t>Arr</a:t>
            </a:r>
            <a:r>
              <a:rPr kumimoji="0" lang="en-US" altLang="en-US" b="0" i="0" u="none" strike="noStrike" cap="none" normalizeH="0" baseline="0" dirty="0">
                <a:ln>
                  <a:noFill/>
                </a:ln>
                <a:solidFill>
                  <a:srgbClr val="333333"/>
                </a:solidFill>
                <a:effectLst/>
                <a:latin typeface="Menlo"/>
              </a:rPr>
              <a:t>[4] = 6 + 10 = 16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urw-din"/>
              </a:rPr>
              <a:t>Example 2:</a:t>
            </a:r>
            <a:endParaRPr kumimoji="0" lang="en-US" altLang="en-US" b="1"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Input: </a:t>
            </a:r>
            <a:r>
              <a:rPr kumimoji="0" lang="en-US" altLang="en-US" b="0" i="0" u="none" strike="noStrike" cap="none" normalizeH="0" baseline="0" dirty="0">
                <a:ln>
                  <a:noFill/>
                </a:ln>
                <a:solidFill>
                  <a:srgbClr val="333333"/>
                </a:solidFill>
                <a:effectLst/>
                <a:latin typeface="Menlo"/>
              </a:rPr>
              <a:t>N = 5, X = 10 </a:t>
            </a:r>
            <a:r>
              <a:rPr kumimoji="0" lang="en-US" altLang="en-US" b="0" i="0" u="none" strike="noStrike" cap="none" normalizeH="0" baseline="0" dirty="0" err="1">
                <a:ln>
                  <a:noFill/>
                </a:ln>
                <a:solidFill>
                  <a:srgbClr val="333333"/>
                </a:solidFill>
                <a:effectLst/>
                <a:latin typeface="Menlo"/>
              </a:rPr>
              <a:t>Arr</a:t>
            </a:r>
            <a:r>
              <a:rPr kumimoji="0" lang="en-US" altLang="en-US" b="0" i="0" u="none" strike="noStrike" cap="none" normalizeH="0" baseline="0" dirty="0">
                <a:ln>
                  <a:noFill/>
                </a:ln>
                <a:solidFill>
                  <a:srgbClr val="333333"/>
                </a:solidFill>
                <a:effectLst/>
                <a:latin typeface="Menlo"/>
              </a:rPr>
              <a:t>[] = {1, 2, 4, 3, 6} </a:t>
            </a:r>
            <a:r>
              <a:rPr kumimoji="0" lang="en-US" altLang="en-US" b="1" i="0" u="none" strike="noStrike" cap="none" normalizeH="0" baseline="0" dirty="0">
                <a:ln>
                  <a:noFill/>
                </a:ln>
                <a:solidFill>
                  <a:srgbClr val="333333"/>
                </a:solidFill>
                <a:effectLst/>
                <a:latin typeface="Menlo"/>
              </a:rPr>
              <a:t>Output:</a:t>
            </a:r>
            <a:r>
              <a:rPr kumimoji="0" lang="en-US" altLang="en-US" b="0" i="0" u="none" strike="noStrike" cap="none" normalizeH="0" baseline="0" dirty="0">
                <a:ln>
                  <a:noFill/>
                </a:ln>
                <a:solidFill>
                  <a:srgbClr val="333333"/>
                </a:solidFill>
                <a:effectLst/>
                <a:latin typeface="Menlo"/>
              </a:rPr>
              <a:t> Yes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075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C3B8-57DE-4B54-9252-9F9EB2D6F8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8AB27E-284E-4BA8-8398-B729F3AF641E}"/>
              </a:ext>
            </a:extLst>
          </p:cNvPr>
          <p:cNvSpPr>
            <a:spLocks noGrp="1"/>
          </p:cNvSpPr>
          <p:nvPr>
            <p:ph idx="1"/>
          </p:nvPr>
        </p:nvSpPr>
        <p:spPr/>
        <p:txBody>
          <a:bodyPr/>
          <a:lstStyle/>
          <a:p>
            <a:r>
              <a:rPr lang="en-IN" dirty="0"/>
              <a:t>Hashing</a:t>
            </a:r>
          </a:p>
          <a:p>
            <a:r>
              <a:rPr lang="en-IN" dirty="0"/>
              <a:t>Recursion and Backtracking</a:t>
            </a:r>
          </a:p>
          <a:p>
            <a:r>
              <a:rPr lang="en-IN" dirty="0" err="1"/>
              <a:t>DnC</a:t>
            </a:r>
            <a:r>
              <a:rPr lang="en-IN" dirty="0"/>
              <a:t> -&gt; quick sort, merge sort, binary search</a:t>
            </a:r>
          </a:p>
          <a:p>
            <a:r>
              <a:rPr lang="en-IN" dirty="0"/>
              <a:t>Greedy</a:t>
            </a:r>
          </a:p>
          <a:p>
            <a:r>
              <a:rPr lang="en-IN" dirty="0"/>
              <a:t>Tree</a:t>
            </a:r>
          </a:p>
          <a:p>
            <a:r>
              <a:rPr lang="en-IN" dirty="0"/>
              <a:t>Graph</a:t>
            </a:r>
          </a:p>
          <a:p>
            <a:r>
              <a:rPr lang="en-IN"/>
              <a:t>Dynamic Program</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42092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C22F-8DEE-4092-A1DC-9FD6E0F3A006}"/>
              </a:ext>
            </a:extLst>
          </p:cNvPr>
          <p:cNvSpPr>
            <a:spLocks noGrp="1"/>
          </p:cNvSpPr>
          <p:nvPr>
            <p:ph type="title"/>
          </p:nvPr>
        </p:nvSpPr>
        <p:spPr/>
        <p:txBody>
          <a:bodyPr>
            <a:normAutofit/>
          </a:bodyPr>
          <a:lstStyle/>
          <a:p>
            <a:r>
              <a:rPr lang="en-US" b="1" i="0" dirty="0">
                <a:solidFill>
                  <a:srgbClr val="303030"/>
                </a:solidFill>
                <a:effectLst/>
                <a:latin typeface="var(--title-font)"/>
              </a:rPr>
              <a:t>Length of the longest subarray with zero Sum</a:t>
            </a:r>
            <a:endParaRPr lang="en-IN" dirty="0"/>
          </a:p>
        </p:txBody>
      </p:sp>
      <p:sp>
        <p:nvSpPr>
          <p:cNvPr id="4" name="Rectangle 1">
            <a:extLst>
              <a:ext uri="{FF2B5EF4-FFF2-40B4-BE49-F238E27FC236}">
                <a16:creationId xmlns:a16="http://schemas.microsoft.com/office/drawing/2014/main" id="{7D6FBB1A-6808-4914-AB39-FF5E667A50A7}"/>
              </a:ext>
            </a:extLst>
          </p:cNvPr>
          <p:cNvSpPr>
            <a:spLocks noGrp="1" noChangeArrowheads="1"/>
          </p:cNvSpPr>
          <p:nvPr>
            <p:ph idx="1"/>
          </p:nvPr>
        </p:nvSpPr>
        <p:spPr bwMode="auto">
          <a:xfrm>
            <a:off x="838200" y="1780534"/>
            <a:ext cx="10216896" cy="4441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800" b="0" i="0" u="none" strike="noStrike" cap="none" normalizeH="0" baseline="0" dirty="0">
                <a:ln>
                  <a:noFill/>
                </a:ln>
                <a:solidFill>
                  <a:srgbClr val="303030"/>
                </a:solidFill>
                <a:effectLst/>
                <a:latin typeface="Titillium Web" panose="00000500000000000000" pitchFamily="2" charset="0"/>
              </a:rPr>
              <a:t> Given an array containing both positive and negative integers, we have to find the length of the longest subarray with the sum of all elements equal to zero.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 1:</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 Format</a:t>
            </a:r>
            <a:r>
              <a:rPr kumimoji="0" lang="en-US" altLang="en-US" sz="1800" b="0" i="0" u="none" strike="noStrike" cap="none" normalizeH="0" baseline="0" dirty="0">
                <a:ln>
                  <a:noFill/>
                </a:ln>
                <a:solidFill>
                  <a:srgbClr val="303030"/>
                </a:solidFill>
                <a:effectLst/>
                <a:latin typeface="courier 10 pitch"/>
              </a:rPr>
              <a:t>: N = 6, array[] = {9, -3, 3, -1, 6,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Result</a:t>
            </a:r>
            <a:r>
              <a:rPr kumimoji="0" lang="en-US" altLang="en-US" sz="1800" b="0" i="0" u="none" strike="noStrike" cap="none" normalizeH="0" baseline="0" dirty="0">
                <a:ln>
                  <a:noFill/>
                </a:ln>
                <a:solidFill>
                  <a:srgbClr val="303030"/>
                </a:solidFill>
                <a:effectLst/>
                <a:latin typeface="courier 10 pitch"/>
              </a:rPr>
              <a:t>: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 2:</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 Format:</a:t>
            </a:r>
            <a:r>
              <a:rPr kumimoji="0" lang="en-US" altLang="en-US" sz="1800" b="0" i="0" u="none" strike="noStrike" cap="none" normalizeH="0" baseline="0" dirty="0">
                <a:ln>
                  <a:noFill/>
                </a:ln>
                <a:solidFill>
                  <a:srgbClr val="303030"/>
                </a:solidFill>
                <a:effectLst/>
                <a:latin typeface="courier 10 pitch"/>
              </a:rPr>
              <a:t> N = 8, array[] = {6, -2, 2, -8, 1, 7, 4,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Result</a:t>
            </a:r>
            <a:r>
              <a:rPr kumimoji="0" lang="en-US" altLang="en-US" sz="1800" b="0" i="0" u="none" strike="noStrike" cap="none" normalizeH="0" baseline="0" dirty="0">
                <a:ln>
                  <a:noFill/>
                </a:ln>
                <a:solidFill>
                  <a:srgbClr val="303030"/>
                </a:solidFill>
                <a:effectLst/>
                <a:latin typeface="courier 10 pitch"/>
              </a:rPr>
              <a:t>: 8 Subarrays with sum 0 : {-2, 2}, {-8, 1, 7}, {-2, 2, -8, 1, 7}, {6, -2, 2, -8, 1, 7, 4, -10} Length of longest subarray = 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 3:</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 Format:</a:t>
            </a:r>
            <a:r>
              <a:rPr kumimoji="0" lang="en-US" altLang="en-US" sz="1800" b="0" i="0" u="none" strike="noStrike" cap="none" normalizeH="0" baseline="0" dirty="0">
                <a:ln>
                  <a:noFill/>
                </a:ln>
                <a:solidFill>
                  <a:srgbClr val="303030"/>
                </a:solidFill>
                <a:effectLst/>
                <a:latin typeface="courier 10 pitch"/>
              </a:rPr>
              <a:t> N = 3, array[] = {1, 0, -5} </a:t>
            </a:r>
            <a:r>
              <a:rPr kumimoji="0" lang="en-US" altLang="en-US" sz="1800" b="1" i="0" u="none" strike="noStrike" cap="none" normalizeH="0" baseline="0" dirty="0">
                <a:ln>
                  <a:noFill/>
                </a:ln>
                <a:solidFill>
                  <a:srgbClr val="303030"/>
                </a:solidFill>
                <a:effectLst/>
                <a:latin typeface="courier 10 pitch"/>
              </a:rPr>
              <a:t>Result</a:t>
            </a:r>
            <a:r>
              <a:rPr kumimoji="0" lang="en-US" altLang="en-US" sz="1800" b="0" i="0" u="none" strike="noStrike" cap="none" normalizeH="0" baseline="0" dirty="0">
                <a:ln>
                  <a:noFill/>
                </a:ln>
                <a:solidFill>
                  <a:srgbClr val="303030"/>
                </a:solidFill>
                <a:effectLst/>
                <a:latin typeface="courier 10 pitch"/>
              </a:rPr>
              <a:t>: 1 Subarray : {0} Length of longest subarray = 1</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18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233-3A1A-4119-9136-38063B89603A}"/>
              </a:ext>
            </a:extLst>
          </p:cNvPr>
          <p:cNvSpPr>
            <a:spLocks noGrp="1"/>
          </p:cNvSpPr>
          <p:nvPr>
            <p:ph type="title"/>
          </p:nvPr>
        </p:nvSpPr>
        <p:spPr/>
        <p:txBody>
          <a:bodyPr>
            <a:normAutofit/>
          </a:bodyPr>
          <a:lstStyle/>
          <a:p>
            <a:r>
              <a:rPr lang="en-US" b="1" i="0" dirty="0">
                <a:solidFill>
                  <a:srgbClr val="303030"/>
                </a:solidFill>
                <a:effectLst/>
                <a:latin typeface="var(--title-font)"/>
              </a:rPr>
              <a:t>Two Sum : Check if a pair with given sum exists in Array</a:t>
            </a:r>
            <a:endParaRPr lang="en-IN" dirty="0"/>
          </a:p>
        </p:txBody>
      </p:sp>
      <p:sp>
        <p:nvSpPr>
          <p:cNvPr id="4" name="Rectangle 1">
            <a:extLst>
              <a:ext uri="{FF2B5EF4-FFF2-40B4-BE49-F238E27FC236}">
                <a16:creationId xmlns:a16="http://schemas.microsoft.com/office/drawing/2014/main" id="{035D6C7F-A730-4041-B5FE-C16BE5D89B7F}"/>
              </a:ext>
            </a:extLst>
          </p:cNvPr>
          <p:cNvSpPr>
            <a:spLocks noGrp="1" noChangeArrowheads="1"/>
          </p:cNvSpPr>
          <p:nvPr>
            <p:ph idx="1"/>
          </p:nvPr>
        </p:nvSpPr>
        <p:spPr bwMode="auto">
          <a:xfrm>
            <a:off x="838200" y="2196031"/>
            <a:ext cx="10399776" cy="3610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800" b="0" i="0" u="none" strike="noStrike" cap="none" normalizeH="0" baseline="0" dirty="0">
                <a:ln>
                  <a:noFill/>
                </a:ln>
                <a:solidFill>
                  <a:srgbClr val="303030"/>
                </a:solidFill>
                <a:effectLst/>
                <a:latin typeface="Titillium Web" panose="00000500000000000000" pitchFamily="2" charset="0"/>
              </a:rPr>
              <a:t> Given an array of integers </a:t>
            </a:r>
            <a:r>
              <a:rPr kumimoji="0" lang="en-US" altLang="en-US" sz="1800" b="0" i="0" u="none" strike="noStrike" cap="none" normalizeH="0" baseline="0" dirty="0" err="1">
                <a:ln>
                  <a:noFill/>
                </a:ln>
                <a:solidFill>
                  <a:srgbClr val="303030"/>
                </a:solidFill>
                <a:effectLst/>
                <a:latin typeface="Titillium Web" panose="00000500000000000000" pitchFamily="2" charset="0"/>
              </a:rPr>
              <a:t>nums</a:t>
            </a:r>
            <a:r>
              <a:rPr kumimoji="0" lang="en-US" altLang="en-US" sz="1800" b="0" i="0" u="none" strike="noStrike" cap="none" normalizeH="0" baseline="0" dirty="0">
                <a:ln>
                  <a:noFill/>
                </a:ln>
                <a:solidFill>
                  <a:srgbClr val="303030"/>
                </a:solidFill>
                <a:effectLst/>
                <a:latin typeface="Titillium Web" panose="00000500000000000000" pitchFamily="2" charset="0"/>
              </a:rPr>
              <a:t>[] and an integer target, return </a:t>
            </a:r>
            <a:r>
              <a:rPr kumimoji="0" lang="en-US" altLang="en-US" sz="1800" b="0" i="1" u="none" strike="noStrike" cap="none" normalizeH="0" baseline="0" dirty="0">
                <a:ln>
                  <a:noFill/>
                </a:ln>
                <a:solidFill>
                  <a:srgbClr val="303030"/>
                </a:solidFill>
                <a:effectLst/>
                <a:latin typeface="Titillium Web" panose="00000500000000000000" pitchFamily="2" charset="0"/>
              </a:rPr>
              <a:t>indices of the two numbers such that their sum is equal to the target</a:t>
            </a:r>
            <a:r>
              <a:rPr kumimoji="0" lang="en-US" altLang="en-US" sz="1800" b="0" i="0" u="none" strike="noStrike" cap="none" normalizeH="0" baseline="0" dirty="0">
                <a:ln>
                  <a:noFill/>
                </a:ln>
                <a:solidFill>
                  <a:srgbClr val="303030"/>
                </a:solidFill>
                <a:effectLst/>
                <a:latin typeface="Titillium Web" panose="00000500000000000000" pitchFamily="2"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Note</a:t>
            </a:r>
            <a:r>
              <a:rPr kumimoji="0" lang="en-US" altLang="en-US" sz="1800" b="0" i="0" u="none" strike="noStrike" cap="none" normalizeH="0" baseline="0" dirty="0">
                <a:ln>
                  <a:noFill/>
                </a:ln>
                <a:solidFill>
                  <a:srgbClr val="303030"/>
                </a:solidFill>
                <a:effectLst/>
                <a:latin typeface="Titillium Web" panose="00000500000000000000" pitchFamily="2" charset="0"/>
              </a:rPr>
              <a:t>: Assume that there is </a:t>
            </a:r>
            <a:r>
              <a:rPr kumimoji="0" lang="en-US" altLang="en-US" sz="1800" b="1" i="1" u="none" strike="noStrike" cap="none" normalizeH="0" baseline="0" dirty="0">
                <a:ln>
                  <a:noFill/>
                </a:ln>
                <a:solidFill>
                  <a:srgbClr val="303030"/>
                </a:solidFill>
                <a:effectLst/>
                <a:latin typeface="Titillium Web" panose="00000500000000000000" pitchFamily="2" charset="0"/>
              </a:rPr>
              <a:t>exactly</a:t>
            </a:r>
            <a:r>
              <a:rPr kumimoji="0" lang="en-US" altLang="en-US" sz="1800" b="1" i="0" u="none" strike="noStrike" cap="none" normalizeH="0" baseline="0" dirty="0">
                <a:ln>
                  <a:noFill/>
                </a:ln>
                <a:solidFill>
                  <a:srgbClr val="303030"/>
                </a:solidFill>
                <a:effectLst/>
                <a:latin typeface="Titillium Web" panose="00000500000000000000" pitchFamily="2" charset="0"/>
              </a:rPr>
              <a:t> one solution</a:t>
            </a:r>
            <a:r>
              <a:rPr kumimoji="0" lang="en-US" altLang="en-US" sz="1800" b="0" i="0" u="none" strike="noStrike" cap="none" normalizeH="0" baseline="0" dirty="0">
                <a:ln>
                  <a:noFill/>
                </a:ln>
                <a:solidFill>
                  <a:srgbClr val="303030"/>
                </a:solidFill>
                <a:effectLst/>
                <a:latin typeface="Titillium Web" panose="00000500000000000000" pitchFamily="2" charset="0"/>
              </a:rPr>
              <a:t>, and you are not allowed to use the </a:t>
            </a:r>
            <a:r>
              <a:rPr kumimoji="0" lang="en-US" altLang="en-US" sz="1800" b="0" i="1" u="none" strike="noStrike" cap="none" normalizeH="0" baseline="0" dirty="0">
                <a:ln>
                  <a:noFill/>
                </a:ln>
                <a:solidFill>
                  <a:srgbClr val="303030"/>
                </a:solidFill>
                <a:effectLst/>
                <a:latin typeface="Titillium Web" panose="00000500000000000000" pitchFamily="2" charset="0"/>
              </a:rPr>
              <a:t>same</a:t>
            </a:r>
            <a:r>
              <a:rPr kumimoji="0" lang="en-US" altLang="en-US" sz="1800" b="0" i="0" u="none" strike="noStrike" cap="none" normalizeH="0" baseline="0" dirty="0">
                <a:ln>
                  <a:noFill/>
                </a:ln>
                <a:solidFill>
                  <a:srgbClr val="303030"/>
                </a:solidFill>
                <a:effectLst/>
                <a:latin typeface="Titillium Web" panose="00000500000000000000" pitchFamily="2" charset="0"/>
              </a:rPr>
              <a:t> element twice. Example: If target is equal to 6 and num[1] = 3, then </a:t>
            </a:r>
            <a:r>
              <a:rPr kumimoji="0" lang="en-US" altLang="en-US" sz="1800" b="0" i="0" u="none" strike="noStrike" cap="none" normalizeH="0" baseline="0" dirty="0" err="1">
                <a:ln>
                  <a:noFill/>
                </a:ln>
                <a:solidFill>
                  <a:srgbClr val="303030"/>
                </a:solidFill>
                <a:effectLst/>
                <a:latin typeface="Titillium Web" panose="00000500000000000000" pitchFamily="2" charset="0"/>
              </a:rPr>
              <a:t>nums</a:t>
            </a:r>
            <a:r>
              <a:rPr kumimoji="0" lang="en-US" altLang="en-US" sz="1800" b="0" i="0" u="none" strike="noStrike" cap="none" normalizeH="0" baseline="0" dirty="0">
                <a:ln>
                  <a:noFill/>
                </a:ln>
                <a:solidFill>
                  <a:srgbClr val="303030"/>
                </a:solidFill>
                <a:effectLst/>
                <a:latin typeface="Titillium Web" panose="00000500000000000000" pitchFamily="2" charset="0"/>
              </a:rPr>
              <a:t>[1] + </a:t>
            </a:r>
            <a:r>
              <a:rPr kumimoji="0" lang="en-US" altLang="en-US" sz="1800" b="0" i="0" u="none" strike="noStrike" cap="none" normalizeH="0" baseline="0" dirty="0" err="1">
                <a:ln>
                  <a:noFill/>
                </a:ln>
                <a:solidFill>
                  <a:srgbClr val="303030"/>
                </a:solidFill>
                <a:effectLst/>
                <a:latin typeface="Titillium Web" panose="00000500000000000000" pitchFamily="2" charset="0"/>
              </a:rPr>
              <a:t>nums</a:t>
            </a:r>
            <a:r>
              <a:rPr kumimoji="0" lang="en-US" altLang="en-US" sz="1800" b="0" i="0" u="none" strike="noStrike" cap="none" normalizeH="0" baseline="0" dirty="0">
                <a:ln>
                  <a:noFill/>
                </a:ln>
                <a:solidFill>
                  <a:srgbClr val="303030"/>
                </a:solidFill>
                <a:effectLst/>
                <a:latin typeface="Titillium Web" panose="00000500000000000000" pitchFamily="2" charset="0"/>
              </a:rPr>
              <a:t>[1] = target is not a solution.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a:t>
            </a:r>
            <a:r>
              <a:rPr kumimoji="0" lang="en-US" altLang="en-US" sz="1800" b="0" i="0" u="none" strike="noStrike" cap="none" normalizeH="0" baseline="0" dirty="0">
                <a:ln>
                  <a:noFill/>
                </a:ln>
                <a:solidFill>
                  <a:srgbClr val="303030"/>
                </a:solidFill>
                <a:effectLst/>
                <a:latin typeface="Titillium Web" panose="00000500000000000000" pitchFamily="2" charset="0"/>
              </a:rPr>
              <a:t> 1:</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a:t>
            </a:r>
            <a:r>
              <a:rPr kumimoji="0" lang="en-US" altLang="en-US" sz="1800" b="0" i="0" u="none" strike="noStrike" cap="none" normalizeH="0" baseline="0" dirty="0" err="1">
                <a:ln>
                  <a:noFill/>
                </a:ln>
                <a:solidFill>
                  <a:srgbClr val="303030"/>
                </a:solidFill>
                <a:effectLst/>
                <a:latin typeface="courier 10 pitch"/>
              </a:rPr>
              <a:t>nums</a:t>
            </a:r>
            <a:r>
              <a:rPr kumimoji="0" lang="en-US" altLang="en-US" sz="1800" b="0" i="0" u="none" strike="noStrike" cap="none" normalizeH="0" baseline="0" dirty="0">
                <a:ln>
                  <a:noFill/>
                </a:ln>
                <a:solidFill>
                  <a:srgbClr val="303030"/>
                </a:solidFill>
                <a:effectLst/>
                <a:latin typeface="courier 10 pitch"/>
              </a:rPr>
              <a:t> = [2,7,11,15], target = 9 </a:t>
            </a: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[0,1] </a:t>
            </a: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Because </a:t>
            </a:r>
            <a:r>
              <a:rPr kumimoji="0" lang="en-US" altLang="en-US" sz="1800" b="0" i="0" u="none" strike="noStrike" cap="none" normalizeH="0" baseline="0" dirty="0" err="1">
                <a:ln>
                  <a:noFill/>
                </a:ln>
                <a:solidFill>
                  <a:srgbClr val="303030"/>
                </a:solidFill>
                <a:effectLst/>
                <a:latin typeface="courier 10 pitch"/>
              </a:rPr>
              <a:t>nums</a:t>
            </a:r>
            <a:r>
              <a:rPr kumimoji="0" lang="en-US" altLang="en-US" sz="1800" b="0" i="0" u="none" strike="noStrike" cap="none" normalizeH="0" baseline="0" dirty="0">
                <a:ln>
                  <a:noFill/>
                </a:ln>
                <a:solidFill>
                  <a:srgbClr val="303030"/>
                </a:solidFill>
                <a:effectLst/>
                <a:latin typeface="courier 10 pitch"/>
              </a:rPr>
              <a:t>[0] + </a:t>
            </a:r>
            <a:r>
              <a:rPr kumimoji="0" lang="en-US" altLang="en-US" sz="1800" b="0" i="0" u="none" strike="noStrike" cap="none" normalizeH="0" baseline="0" dirty="0" err="1">
                <a:ln>
                  <a:noFill/>
                </a:ln>
                <a:solidFill>
                  <a:srgbClr val="303030"/>
                </a:solidFill>
                <a:effectLst/>
                <a:latin typeface="courier 10 pitch"/>
              </a:rPr>
              <a:t>nums</a:t>
            </a:r>
            <a:r>
              <a:rPr kumimoji="0" lang="en-US" altLang="en-US" sz="1800" b="0" i="0" u="none" strike="noStrike" cap="none" normalizeH="0" baseline="0" dirty="0">
                <a:ln>
                  <a:noFill/>
                </a:ln>
                <a:solidFill>
                  <a:srgbClr val="303030"/>
                </a:solidFill>
                <a:effectLst/>
                <a:latin typeface="courier 10 pitch"/>
              </a:rPr>
              <a:t>[1] == 9, which is the required target, we return indexes [0,1]. (0-based indexing)</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 2</a:t>
            </a:r>
            <a:r>
              <a:rPr kumimoji="0" lang="en-US" altLang="en-US" sz="1800" b="0" i="0" u="none" strike="noStrike" cap="none" normalizeH="0" baseline="0" dirty="0">
                <a:ln>
                  <a:noFill/>
                </a:ln>
                <a:solidFill>
                  <a:srgbClr val="303030"/>
                </a:solidFill>
                <a:effectLst/>
                <a:latin typeface="Titillium Web" panose="00000500000000000000" pitchFamily="2" charset="0"/>
              </a:rPr>
              <a:t>:</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 Format:</a:t>
            </a:r>
            <a:r>
              <a:rPr kumimoji="0" lang="en-US" altLang="en-US" sz="1800" b="0" i="0" u="none" strike="noStrike" cap="none" normalizeH="0" baseline="0" dirty="0">
                <a:ln>
                  <a:noFill/>
                </a:ln>
                <a:solidFill>
                  <a:srgbClr val="303030"/>
                </a:solidFill>
                <a:effectLst/>
                <a:latin typeface="courier 10 pitch"/>
              </a:rPr>
              <a:t> </a:t>
            </a:r>
            <a:r>
              <a:rPr kumimoji="0" lang="en-US" altLang="en-US" sz="1800" b="0" i="0" u="none" strike="noStrike" cap="none" normalizeH="0" baseline="0" dirty="0" err="1">
                <a:ln>
                  <a:noFill/>
                </a:ln>
                <a:solidFill>
                  <a:srgbClr val="303030"/>
                </a:solidFill>
                <a:effectLst/>
                <a:latin typeface="courier 10 pitch"/>
              </a:rPr>
              <a:t>nums</a:t>
            </a:r>
            <a:r>
              <a:rPr kumimoji="0" lang="en-US" altLang="en-US" sz="1800" b="0" i="0" u="none" strike="noStrike" cap="none" normalizeH="0" baseline="0" dirty="0">
                <a:ln>
                  <a:noFill/>
                </a:ln>
                <a:solidFill>
                  <a:srgbClr val="303030"/>
                </a:solidFill>
                <a:effectLst/>
                <a:latin typeface="courier 10 pitch"/>
              </a:rPr>
              <a:t> = [3,2,4,6], target = 6 </a:t>
            </a: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[1,2] </a:t>
            </a: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Because </a:t>
            </a:r>
            <a:r>
              <a:rPr kumimoji="0" lang="en-US" altLang="en-US" sz="1800" b="0" i="0" u="none" strike="noStrike" cap="none" normalizeH="0" baseline="0" dirty="0" err="1">
                <a:ln>
                  <a:noFill/>
                </a:ln>
                <a:solidFill>
                  <a:srgbClr val="303030"/>
                </a:solidFill>
                <a:effectLst/>
                <a:latin typeface="courier 10 pitch"/>
              </a:rPr>
              <a:t>nums</a:t>
            </a:r>
            <a:r>
              <a:rPr kumimoji="0" lang="en-US" altLang="en-US" sz="1800" b="0" i="0" u="none" strike="noStrike" cap="none" normalizeH="0" baseline="0" dirty="0">
                <a:ln>
                  <a:noFill/>
                </a:ln>
                <a:solidFill>
                  <a:srgbClr val="303030"/>
                </a:solidFill>
                <a:effectLst/>
                <a:latin typeface="courier 10 pitch"/>
              </a:rPr>
              <a:t>[1] + </a:t>
            </a:r>
            <a:r>
              <a:rPr kumimoji="0" lang="en-US" altLang="en-US" sz="1800" b="0" i="0" u="none" strike="noStrike" cap="none" normalizeH="0" baseline="0" dirty="0" err="1">
                <a:ln>
                  <a:noFill/>
                </a:ln>
                <a:solidFill>
                  <a:srgbClr val="303030"/>
                </a:solidFill>
                <a:effectLst/>
                <a:latin typeface="courier 10 pitch"/>
              </a:rPr>
              <a:t>nums</a:t>
            </a:r>
            <a:r>
              <a:rPr kumimoji="0" lang="en-US" altLang="en-US" sz="1800" b="0" i="0" u="none" strike="noStrike" cap="none" normalizeH="0" baseline="0" dirty="0">
                <a:ln>
                  <a:noFill/>
                </a:ln>
                <a:solidFill>
                  <a:srgbClr val="303030"/>
                </a:solidFill>
                <a:effectLst/>
                <a:latin typeface="courier 10 pitch"/>
              </a:rPr>
              <a:t>[2] == 6, which is the required target, we return indexes [1,2].</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20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D39F-AC88-43DE-89BE-5E9EE2C727B4}"/>
              </a:ext>
            </a:extLst>
          </p:cNvPr>
          <p:cNvSpPr>
            <a:spLocks noGrp="1"/>
          </p:cNvSpPr>
          <p:nvPr>
            <p:ph type="title"/>
          </p:nvPr>
        </p:nvSpPr>
        <p:spPr/>
        <p:txBody>
          <a:bodyPr>
            <a:normAutofit/>
          </a:bodyPr>
          <a:lstStyle/>
          <a:p>
            <a:r>
              <a:rPr lang="en-US" b="1" i="0" dirty="0">
                <a:solidFill>
                  <a:srgbClr val="303030"/>
                </a:solidFill>
                <a:effectLst/>
                <a:latin typeface="var(--title-font)"/>
              </a:rPr>
              <a:t>4 Sum | Find Quads that add up to a target value</a:t>
            </a:r>
            <a:endParaRPr lang="en-IN" dirty="0"/>
          </a:p>
        </p:txBody>
      </p:sp>
      <p:sp>
        <p:nvSpPr>
          <p:cNvPr id="4" name="Rectangle 1">
            <a:extLst>
              <a:ext uri="{FF2B5EF4-FFF2-40B4-BE49-F238E27FC236}">
                <a16:creationId xmlns:a16="http://schemas.microsoft.com/office/drawing/2014/main" id="{A0DE897D-89B1-441F-BDD2-C6C541DDA290}"/>
              </a:ext>
            </a:extLst>
          </p:cNvPr>
          <p:cNvSpPr>
            <a:spLocks noGrp="1" noChangeArrowheads="1"/>
          </p:cNvSpPr>
          <p:nvPr>
            <p:ph idx="1"/>
          </p:nvPr>
        </p:nvSpPr>
        <p:spPr bwMode="auto">
          <a:xfrm>
            <a:off x="838200" y="1668039"/>
            <a:ext cx="10235184" cy="4666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600" b="0" i="0" u="none" strike="noStrike" cap="none" normalizeH="0" baseline="0" dirty="0">
                <a:ln>
                  <a:noFill/>
                </a:ln>
                <a:solidFill>
                  <a:srgbClr val="303030"/>
                </a:solidFill>
                <a:effectLst/>
                <a:latin typeface="Titillium Web" panose="00000500000000000000" pitchFamily="2" charset="0"/>
              </a:rPr>
              <a:t> Given an array of N integers, your task is to find unique quads that add up to give a target value. In short, you need to return </a:t>
            </a:r>
            <a:r>
              <a:rPr kumimoji="0" lang="en-US" altLang="en-US" sz="1600" b="0" i="1" u="none" strike="noStrike" cap="none" normalizeH="0" baseline="0" dirty="0">
                <a:ln>
                  <a:noFill/>
                </a:ln>
                <a:solidFill>
                  <a:srgbClr val="303030"/>
                </a:solidFill>
                <a:effectLst/>
                <a:latin typeface="Titillium Web" panose="00000500000000000000" pitchFamily="2" charset="0"/>
              </a:rPr>
              <a:t>an array of all the unique quadruplets</a:t>
            </a:r>
            <a:r>
              <a:rPr kumimoji="0" lang="en-US" altLang="en-US" sz="1600" b="0" i="0" u="none" strike="noStrike" cap="none" normalizeH="0" baseline="0" dirty="0">
                <a:ln>
                  <a:noFill/>
                </a:ln>
                <a:solidFill>
                  <a:srgbClr val="303030"/>
                </a:solidFill>
                <a:effectLst/>
                <a:latin typeface="Titillium Web" panose="00000500000000000000" pitchFamily="2" charset="0"/>
              </a:rPr>
              <a:t> [</a:t>
            </a:r>
            <a:r>
              <a:rPr kumimoji="0" lang="en-US" altLang="en-US" sz="1600" b="0" i="0" u="none" strike="noStrike" cap="none" normalizeH="0" baseline="0" dirty="0" err="1">
                <a:ln>
                  <a:noFill/>
                </a:ln>
                <a:solidFill>
                  <a:srgbClr val="303030"/>
                </a:solidFill>
                <a:effectLst/>
                <a:latin typeface="Titillium Web" panose="00000500000000000000" pitchFamily="2" charset="0"/>
              </a:rPr>
              <a:t>arr</a:t>
            </a:r>
            <a:r>
              <a:rPr kumimoji="0" lang="en-US" altLang="en-US" sz="1600" b="0" i="0" u="none" strike="noStrike" cap="none" normalizeH="0" baseline="0" dirty="0">
                <a:ln>
                  <a:noFill/>
                </a:ln>
                <a:solidFill>
                  <a:srgbClr val="303030"/>
                </a:solidFill>
                <a:effectLst/>
                <a:latin typeface="Titillium Web" panose="00000500000000000000" pitchFamily="2" charset="0"/>
              </a:rPr>
              <a:t>[a], </a:t>
            </a:r>
            <a:r>
              <a:rPr kumimoji="0" lang="en-US" altLang="en-US" sz="1600" b="0" i="0" u="none" strike="noStrike" cap="none" normalizeH="0" baseline="0" dirty="0" err="1">
                <a:ln>
                  <a:noFill/>
                </a:ln>
                <a:solidFill>
                  <a:srgbClr val="303030"/>
                </a:solidFill>
                <a:effectLst/>
                <a:latin typeface="Titillium Web" panose="00000500000000000000" pitchFamily="2" charset="0"/>
              </a:rPr>
              <a:t>arr</a:t>
            </a:r>
            <a:r>
              <a:rPr kumimoji="0" lang="en-US" altLang="en-US" sz="1600" b="0" i="0" u="none" strike="noStrike" cap="none" normalizeH="0" baseline="0" dirty="0">
                <a:ln>
                  <a:noFill/>
                </a:ln>
                <a:solidFill>
                  <a:srgbClr val="303030"/>
                </a:solidFill>
                <a:effectLst/>
                <a:latin typeface="Titillium Web" panose="00000500000000000000" pitchFamily="2" charset="0"/>
              </a:rPr>
              <a:t>[b], </a:t>
            </a:r>
            <a:r>
              <a:rPr kumimoji="0" lang="en-US" altLang="en-US" sz="1600" b="0" i="0" u="none" strike="noStrike" cap="none" normalizeH="0" baseline="0" dirty="0" err="1">
                <a:ln>
                  <a:noFill/>
                </a:ln>
                <a:solidFill>
                  <a:srgbClr val="303030"/>
                </a:solidFill>
                <a:effectLst/>
                <a:latin typeface="Titillium Web" panose="00000500000000000000" pitchFamily="2" charset="0"/>
              </a:rPr>
              <a:t>arr</a:t>
            </a:r>
            <a:r>
              <a:rPr kumimoji="0" lang="en-US" altLang="en-US" sz="1600" b="0" i="0" u="none" strike="noStrike" cap="none" normalizeH="0" baseline="0" dirty="0">
                <a:ln>
                  <a:noFill/>
                </a:ln>
                <a:solidFill>
                  <a:srgbClr val="303030"/>
                </a:solidFill>
                <a:effectLst/>
                <a:latin typeface="Titillium Web" panose="00000500000000000000" pitchFamily="2" charset="0"/>
              </a:rPr>
              <a:t>[c], </a:t>
            </a:r>
            <a:r>
              <a:rPr kumimoji="0" lang="en-US" altLang="en-US" sz="1600" b="0" i="0" u="none" strike="noStrike" cap="none" normalizeH="0" baseline="0" dirty="0" err="1">
                <a:ln>
                  <a:noFill/>
                </a:ln>
                <a:solidFill>
                  <a:srgbClr val="303030"/>
                </a:solidFill>
                <a:effectLst/>
                <a:latin typeface="Titillium Web" panose="00000500000000000000" pitchFamily="2" charset="0"/>
              </a:rPr>
              <a:t>arr</a:t>
            </a:r>
            <a:r>
              <a:rPr kumimoji="0" lang="en-US" altLang="en-US" sz="1600" b="0" i="0" u="none" strike="noStrike" cap="none" normalizeH="0" baseline="0" dirty="0">
                <a:ln>
                  <a:noFill/>
                </a:ln>
                <a:solidFill>
                  <a:srgbClr val="303030"/>
                </a:solidFill>
                <a:effectLst/>
                <a:latin typeface="Titillium Web" panose="00000500000000000000" pitchFamily="2" charset="0"/>
              </a:rPr>
              <a:t>[d]] such that their sum is equal to a given </a:t>
            </a:r>
            <a:r>
              <a:rPr kumimoji="0" lang="en-US" altLang="en-US" sz="1600" b="0" i="1" u="none" strike="noStrike" cap="none" normalizeH="0" baseline="0" dirty="0">
                <a:ln>
                  <a:noFill/>
                </a:ln>
                <a:solidFill>
                  <a:srgbClr val="303030"/>
                </a:solidFill>
                <a:effectLst/>
                <a:latin typeface="Titillium Web" panose="00000500000000000000" pitchFamily="2" charset="0"/>
              </a:rPr>
              <a:t>target</a:t>
            </a:r>
            <a:r>
              <a:rPr kumimoji="0" lang="en-US" altLang="en-US" sz="1600" b="0" i="0" u="none" strike="noStrike" cap="none" normalizeH="0" baseline="0" dirty="0">
                <a:ln>
                  <a:noFill/>
                </a:ln>
                <a:solidFill>
                  <a:srgbClr val="303030"/>
                </a:solidFill>
                <a:effectLst/>
                <a:latin typeface="Titillium Web" panose="00000500000000000000" pitchFamily="2" charset="0"/>
              </a:rPr>
              <a:t>.</a:t>
            </a:r>
            <a:br>
              <a:rPr kumimoji="0" lang="en-US" altLang="en-US" sz="1600" b="0" i="0" u="none" strike="noStrike" cap="none" normalizeH="0" baseline="0" dirty="0">
                <a:ln>
                  <a:noFill/>
                </a:ln>
                <a:solidFill>
                  <a:srgbClr val="303030"/>
                </a:solidFill>
                <a:effectLst/>
                <a:latin typeface="Titillium Web" panose="00000500000000000000" pitchFamily="2" charset="0"/>
              </a:rPr>
            </a:br>
            <a:br>
              <a:rPr kumimoji="0" lang="en-US" altLang="en-US" sz="1600" b="0" i="0" u="none" strike="noStrike" cap="none" normalizeH="0" baseline="0" dirty="0">
                <a:ln>
                  <a:noFill/>
                </a:ln>
                <a:solidFill>
                  <a:srgbClr val="303030"/>
                </a:solidFill>
                <a:effectLst/>
                <a:latin typeface="Titillium Web" panose="00000500000000000000" pitchFamily="2" charset="0"/>
              </a:rPr>
            </a:br>
            <a:r>
              <a:rPr kumimoji="0" lang="en-US" altLang="en-US" sz="1600" b="1" i="0" u="none" strike="noStrike" cap="none" normalizeH="0" baseline="0" dirty="0">
                <a:ln>
                  <a:noFill/>
                </a:ln>
                <a:solidFill>
                  <a:srgbClr val="303030"/>
                </a:solidFill>
                <a:effectLst/>
                <a:latin typeface="Titillium Web" panose="00000500000000000000" pitchFamily="2" charset="0"/>
              </a:rPr>
              <a:t>Pre-req:</a:t>
            </a:r>
            <a:r>
              <a:rPr kumimoji="0" lang="en-US" altLang="en-US" sz="1600" b="0" i="0" u="none" strike="noStrike" cap="none" normalizeH="0" baseline="0" dirty="0">
                <a:ln>
                  <a:noFill/>
                </a:ln>
                <a:solidFill>
                  <a:srgbClr val="303030"/>
                </a:solidFill>
                <a:effectLst/>
                <a:latin typeface="Titillium Web" panose="00000500000000000000" pitchFamily="2" charset="0"/>
              </a:rPr>
              <a:t> Binary Search and 2-sum problem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Note</a:t>
            </a:r>
            <a:r>
              <a:rPr kumimoji="0" lang="en-US" altLang="en-US" sz="1600" b="0" i="0" u="none" strike="noStrike" cap="none" normalizeH="0" baseline="0" dirty="0">
                <a:ln>
                  <a:noFill/>
                </a:ln>
                <a:solidFill>
                  <a:srgbClr val="303030"/>
                </a:solidFill>
                <a:effectLst/>
                <a:latin typeface="Titillium Web" panose="00000500000000000000" pitchFamily="2"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tillium Web" panose="00000500000000000000" pitchFamily="2" charset="0"/>
              </a:rPr>
              <a:t>0 &lt;= a, b, c, d &lt;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tillium Web" panose="00000500000000000000" pitchFamily="2" charset="0"/>
              </a:rPr>
              <a:t>a, b, c, and d are distinct.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303030"/>
                </a:solidFill>
                <a:effectLst/>
                <a:latin typeface="Titillium Web" panose="00000500000000000000" pitchFamily="2" charset="0"/>
              </a:rPr>
              <a:t>arr</a:t>
            </a:r>
            <a:r>
              <a:rPr kumimoji="0" lang="en-US" altLang="en-US" sz="1600" b="0" i="0" u="none" strike="noStrike" cap="none" normalizeH="0" baseline="0" dirty="0">
                <a:ln>
                  <a:noFill/>
                </a:ln>
                <a:solidFill>
                  <a:srgbClr val="303030"/>
                </a:solidFill>
                <a:effectLst/>
                <a:latin typeface="Titillium Web" panose="00000500000000000000" pitchFamily="2" charset="0"/>
              </a:rPr>
              <a:t>[a] + </a:t>
            </a:r>
            <a:r>
              <a:rPr kumimoji="0" lang="en-US" altLang="en-US" sz="1600" b="0" i="0" u="none" strike="noStrike" cap="none" normalizeH="0" baseline="0" dirty="0" err="1">
                <a:ln>
                  <a:noFill/>
                </a:ln>
                <a:solidFill>
                  <a:srgbClr val="303030"/>
                </a:solidFill>
                <a:effectLst/>
                <a:latin typeface="Titillium Web" panose="00000500000000000000" pitchFamily="2" charset="0"/>
              </a:rPr>
              <a:t>arr</a:t>
            </a:r>
            <a:r>
              <a:rPr kumimoji="0" lang="en-US" altLang="en-US" sz="1600" b="0" i="0" u="none" strike="noStrike" cap="none" normalizeH="0" baseline="0" dirty="0">
                <a:ln>
                  <a:noFill/>
                </a:ln>
                <a:solidFill>
                  <a:srgbClr val="303030"/>
                </a:solidFill>
                <a:effectLst/>
                <a:latin typeface="Titillium Web" panose="00000500000000000000" pitchFamily="2" charset="0"/>
              </a:rPr>
              <a:t>[b] + </a:t>
            </a:r>
            <a:r>
              <a:rPr kumimoji="0" lang="en-US" altLang="en-US" sz="1600" b="0" i="0" u="none" strike="noStrike" cap="none" normalizeH="0" baseline="0" dirty="0" err="1">
                <a:ln>
                  <a:noFill/>
                </a:ln>
                <a:solidFill>
                  <a:srgbClr val="303030"/>
                </a:solidFill>
                <a:effectLst/>
                <a:latin typeface="Titillium Web" panose="00000500000000000000" pitchFamily="2" charset="0"/>
              </a:rPr>
              <a:t>arr</a:t>
            </a:r>
            <a:r>
              <a:rPr kumimoji="0" lang="en-US" altLang="en-US" sz="1600" b="0" i="0" u="none" strike="noStrike" cap="none" normalizeH="0" baseline="0" dirty="0">
                <a:ln>
                  <a:noFill/>
                </a:ln>
                <a:solidFill>
                  <a:srgbClr val="303030"/>
                </a:solidFill>
                <a:effectLst/>
                <a:latin typeface="Titillium Web" panose="00000500000000000000" pitchFamily="2" charset="0"/>
              </a:rPr>
              <a:t>[c] + </a:t>
            </a:r>
            <a:r>
              <a:rPr kumimoji="0" lang="en-US" altLang="en-US" sz="1600" b="0" i="0" u="none" strike="noStrike" cap="none" normalizeH="0" baseline="0" dirty="0" err="1">
                <a:ln>
                  <a:noFill/>
                </a:ln>
                <a:solidFill>
                  <a:srgbClr val="303030"/>
                </a:solidFill>
                <a:effectLst/>
                <a:latin typeface="Titillium Web" panose="00000500000000000000" pitchFamily="2" charset="0"/>
              </a:rPr>
              <a:t>arr</a:t>
            </a:r>
            <a:r>
              <a:rPr kumimoji="0" lang="en-US" altLang="en-US" sz="1600" b="0" i="0" u="none" strike="noStrike" cap="none" normalizeH="0" baseline="0" dirty="0">
                <a:ln>
                  <a:noFill/>
                </a:ln>
                <a:solidFill>
                  <a:srgbClr val="303030"/>
                </a:solidFill>
                <a:effectLst/>
                <a:latin typeface="Titillium Web" panose="00000500000000000000" pitchFamily="2" charset="0"/>
              </a:rPr>
              <a:t>[d] == target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 1</a:t>
            </a:r>
            <a:r>
              <a:rPr kumimoji="0" lang="en-US" altLang="en-US" sz="1600" b="0" i="0" u="none" strike="noStrike" cap="none" normalizeH="0" baseline="0" dirty="0">
                <a:ln>
                  <a:noFill/>
                </a:ln>
                <a:solidFill>
                  <a:srgbClr val="303030"/>
                </a:solidFill>
                <a:effectLst/>
                <a:latin typeface="Titillium Web" panose="00000500000000000000" pitchFamily="2" charset="0"/>
              </a:rPr>
              <a:t>:</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Input Format</a:t>
            </a:r>
            <a:r>
              <a:rPr kumimoji="0" lang="en-US" altLang="en-US" sz="1600" b="0" i="0" u="none" strike="noStrike" cap="none" normalizeH="0" baseline="0" dirty="0">
                <a:ln>
                  <a:noFill/>
                </a:ln>
                <a:solidFill>
                  <a:srgbClr val="303030"/>
                </a:solidFill>
                <a:effectLst/>
                <a:latin typeface="courier 10 pitch"/>
              </a:rPr>
              <a:t>: </a:t>
            </a:r>
            <a:r>
              <a:rPr kumimoji="0" lang="en-US" altLang="en-US" sz="1600" b="0" i="0" u="none" strike="noStrike" cap="none" normalizeH="0" baseline="0" dirty="0" err="1">
                <a:ln>
                  <a:noFill/>
                </a:ln>
                <a:solidFill>
                  <a:srgbClr val="303030"/>
                </a:solidFill>
                <a:effectLst/>
                <a:latin typeface="courier 10 pitch"/>
              </a:rPr>
              <a:t>arr</a:t>
            </a:r>
            <a:r>
              <a:rPr kumimoji="0" lang="en-US" altLang="en-US" sz="1600" b="0" i="0" u="none" strike="noStrike" cap="none" normalizeH="0" baseline="0" dirty="0">
                <a:ln>
                  <a:noFill/>
                </a:ln>
                <a:solidFill>
                  <a:srgbClr val="303030"/>
                </a:solidFill>
                <a:effectLst/>
                <a:latin typeface="courier 10 pitch"/>
              </a:rPr>
              <a:t>[] = [1,0,-1,0,-2,2], target = 0 </a:t>
            </a:r>
            <a:r>
              <a:rPr kumimoji="0" lang="en-US" altLang="en-US" sz="1600" b="1" i="0" u="none" strike="noStrike" cap="none" normalizeH="0" baseline="0" dirty="0">
                <a:ln>
                  <a:noFill/>
                </a:ln>
                <a:solidFill>
                  <a:srgbClr val="303030"/>
                </a:solidFill>
                <a:effectLst/>
                <a:latin typeface="courier 10 pitch"/>
              </a:rPr>
              <a:t>Result</a:t>
            </a:r>
            <a:r>
              <a:rPr kumimoji="0" lang="en-US" altLang="en-US" sz="1600" b="0" i="0" u="none" strike="noStrike" cap="none" normalizeH="0" baseline="0" dirty="0">
                <a:ln>
                  <a:noFill/>
                </a:ln>
                <a:solidFill>
                  <a:srgbClr val="303030"/>
                </a:solidFill>
                <a:effectLst/>
                <a:latin typeface="courier 10 pitch"/>
              </a:rPr>
              <a:t>: [[-2,-1,1,2],[-2,0,0,2],[-1,0,0,1]] </a:t>
            </a:r>
            <a:r>
              <a:rPr kumimoji="0" lang="en-US" altLang="en-US" sz="1600" b="1" i="0" u="none" strike="noStrike" cap="none" normalizeH="0" baseline="0" dirty="0">
                <a:ln>
                  <a:noFill/>
                </a:ln>
                <a:solidFill>
                  <a:srgbClr val="303030"/>
                </a:solidFill>
                <a:effectLst/>
                <a:latin typeface="courier 10 pitch"/>
              </a:rPr>
              <a:t>Explanation</a:t>
            </a:r>
            <a:r>
              <a:rPr kumimoji="0" lang="en-US" altLang="en-US" sz="1600" b="0" i="0" u="none" strike="noStrike" cap="none" normalizeH="0" baseline="0" dirty="0">
                <a:ln>
                  <a:noFill/>
                </a:ln>
                <a:solidFill>
                  <a:srgbClr val="303030"/>
                </a:solidFill>
                <a:effectLst/>
                <a:latin typeface="courier 10 pitch"/>
              </a:rPr>
              <a:t>: We have to find unique quadruplets from the array such that the sum of those elements is equal to the target sum given that is 0. The result obtained is such that the sum of the quadruplets yields 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 2</a:t>
            </a:r>
            <a:r>
              <a:rPr kumimoji="0" lang="en-US" altLang="en-US" sz="1600" b="0" i="0" u="none" strike="noStrike" cap="none" normalizeH="0" baseline="0" dirty="0">
                <a:ln>
                  <a:noFill/>
                </a:ln>
                <a:solidFill>
                  <a:srgbClr val="303030"/>
                </a:solidFill>
                <a:effectLst/>
                <a:latin typeface="Titillium Web" panose="00000500000000000000" pitchFamily="2" charset="0"/>
              </a:rPr>
              <a:t>:</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Input Format:</a:t>
            </a:r>
            <a:r>
              <a:rPr kumimoji="0" lang="en-US" altLang="en-US" sz="1600" b="0" i="0" u="none" strike="noStrike" cap="none" normalizeH="0" baseline="0" dirty="0">
                <a:ln>
                  <a:noFill/>
                </a:ln>
                <a:solidFill>
                  <a:srgbClr val="303030"/>
                </a:solidFill>
                <a:effectLst/>
                <a:latin typeface="courier 10 pitch"/>
              </a:rPr>
              <a:t> </a:t>
            </a:r>
            <a:r>
              <a:rPr kumimoji="0" lang="en-US" altLang="en-US" sz="1600" b="0" i="0" u="none" strike="noStrike" cap="none" normalizeH="0" baseline="0" dirty="0" err="1">
                <a:ln>
                  <a:noFill/>
                </a:ln>
                <a:solidFill>
                  <a:srgbClr val="303030"/>
                </a:solidFill>
                <a:effectLst/>
                <a:latin typeface="courier 10 pitch"/>
              </a:rPr>
              <a:t>arr</a:t>
            </a:r>
            <a:r>
              <a:rPr kumimoji="0" lang="en-US" altLang="en-US" sz="1600" b="0" i="0" u="none" strike="noStrike" cap="none" normalizeH="0" baseline="0" dirty="0">
                <a:ln>
                  <a:noFill/>
                </a:ln>
                <a:solidFill>
                  <a:srgbClr val="303030"/>
                </a:solidFill>
                <a:effectLst/>
                <a:latin typeface="courier 10 pitch"/>
              </a:rPr>
              <a:t>[] = [4,3,3,4,4,2,1,2,1,1], target = 9 </a:t>
            </a:r>
            <a:r>
              <a:rPr kumimoji="0" lang="en-US" altLang="en-US" sz="1600" b="1" i="0" u="none" strike="noStrike" cap="none" normalizeH="0" baseline="0" dirty="0">
                <a:ln>
                  <a:noFill/>
                </a:ln>
                <a:solidFill>
                  <a:srgbClr val="303030"/>
                </a:solidFill>
                <a:effectLst/>
                <a:latin typeface="courier 10 pitch"/>
              </a:rPr>
              <a:t>Result</a:t>
            </a:r>
            <a:r>
              <a:rPr kumimoji="0" lang="en-US" altLang="en-US" sz="1600" b="0" i="0" u="none" strike="noStrike" cap="none" normalizeH="0" baseline="0" dirty="0">
                <a:ln>
                  <a:noFill/>
                </a:ln>
                <a:solidFill>
                  <a:srgbClr val="303030"/>
                </a:solidFill>
                <a:effectLst/>
                <a:latin typeface="courier 10 pitch"/>
              </a:rPr>
              <a:t>: [[1,1,3,4],[1,2,2,4],[1,2,3,3]]</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51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A3AB-34C6-4184-93BF-BBA587A868C0}"/>
              </a:ext>
            </a:extLst>
          </p:cNvPr>
          <p:cNvSpPr>
            <a:spLocks noGrp="1"/>
          </p:cNvSpPr>
          <p:nvPr>
            <p:ph type="title"/>
          </p:nvPr>
        </p:nvSpPr>
        <p:spPr/>
        <p:txBody>
          <a:bodyPr/>
          <a:lstStyle/>
          <a:p>
            <a:r>
              <a:rPr lang="en-US" b="1" i="0" dirty="0">
                <a:solidFill>
                  <a:srgbClr val="303030"/>
                </a:solidFill>
                <a:effectLst/>
                <a:latin typeface="var(--title-font)"/>
              </a:rPr>
              <a:t>Longest Consecutive Sequence in an Array</a:t>
            </a:r>
            <a:endParaRPr lang="en-IN" dirty="0"/>
          </a:p>
        </p:txBody>
      </p:sp>
      <p:sp>
        <p:nvSpPr>
          <p:cNvPr id="4" name="Rectangle 1">
            <a:extLst>
              <a:ext uri="{FF2B5EF4-FFF2-40B4-BE49-F238E27FC236}">
                <a16:creationId xmlns:a16="http://schemas.microsoft.com/office/drawing/2014/main" id="{D955DD3A-900A-4CC3-989B-9C1853213092}"/>
              </a:ext>
            </a:extLst>
          </p:cNvPr>
          <p:cNvSpPr>
            <a:spLocks noGrp="1" noChangeArrowheads="1"/>
          </p:cNvSpPr>
          <p:nvPr>
            <p:ph idx="1"/>
          </p:nvPr>
        </p:nvSpPr>
        <p:spPr bwMode="auto">
          <a:xfrm>
            <a:off x="980243" y="2126801"/>
            <a:ext cx="10436352" cy="3056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 </a:t>
            </a:r>
            <a:r>
              <a:rPr kumimoji="0" lang="en-US" altLang="en-US" sz="1800" b="0" i="0" u="none" strike="noStrike" cap="none" normalizeH="0" baseline="0" dirty="0">
                <a:ln>
                  <a:noFill/>
                </a:ln>
                <a:solidFill>
                  <a:srgbClr val="303030"/>
                </a:solidFill>
                <a:effectLst/>
                <a:latin typeface="Titillium Web" panose="00000500000000000000" pitchFamily="2" charset="0"/>
              </a:rPr>
              <a:t>You are given an array of ‘N’ integers. You need to find the length of the longest sequence which contains the consecutive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[100, 200, 1, 3, 2, 4] </a:t>
            </a: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 longest consecutive subsequence is 1, 2, 3, and 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[3, 8, 5, 7, 6] </a:t>
            </a: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 longest consecutive subsequence is 5, 6, 7, and 8.</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892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1035</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courier 10 pitch</vt:lpstr>
      <vt:lpstr>Menlo</vt:lpstr>
      <vt:lpstr>sofia-pro</vt:lpstr>
      <vt:lpstr>Titillium Web</vt:lpstr>
      <vt:lpstr>urw-din</vt:lpstr>
      <vt:lpstr>var(--title-font)</vt:lpstr>
      <vt:lpstr>Office Theme</vt:lpstr>
      <vt:lpstr>Hashing Data Structure</vt:lpstr>
      <vt:lpstr>Hashing</vt:lpstr>
      <vt:lpstr>PowerPoint Presentation</vt:lpstr>
      <vt:lpstr>Key Pair</vt:lpstr>
      <vt:lpstr>PowerPoint Presentation</vt:lpstr>
      <vt:lpstr>Length of the longest subarray with zero Sum</vt:lpstr>
      <vt:lpstr>Two Sum : Check if a pair with given sum exists in Array</vt:lpstr>
      <vt:lpstr>4 Sum | Find Quads that add up to a target value</vt:lpstr>
      <vt:lpstr>Longest Consecutive Sequence in an Array</vt:lpstr>
      <vt:lpstr>Length of Longest Substring without any Repeating Character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Data Structure</dc:title>
  <dc:creator>Upasana Singh</dc:creator>
  <cp:lastModifiedBy>Upasana Singh</cp:lastModifiedBy>
  <cp:revision>2</cp:revision>
  <dcterms:created xsi:type="dcterms:W3CDTF">2022-03-27T14:34:52Z</dcterms:created>
  <dcterms:modified xsi:type="dcterms:W3CDTF">2022-03-29T11:06:15Z</dcterms:modified>
</cp:coreProperties>
</file>