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BB1E-E853-4C4A-B64B-BA7FD7007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8F77CB-982C-4C17-9AE3-0F2AB99F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24F219-E3C8-4B7D-A97F-26AC92732A63}"/>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5" name="Footer Placeholder 4">
            <a:extLst>
              <a:ext uri="{FF2B5EF4-FFF2-40B4-BE49-F238E27FC236}">
                <a16:creationId xmlns:a16="http://schemas.microsoft.com/office/drawing/2014/main" id="{7E324427-8CBA-4990-8C61-4BFE9ECCB8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FD97A-ACBA-4C64-AFA0-14007BBEC095}"/>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341843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774D-C48E-44F9-92E8-89C16837C1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668243-8A5C-4D4C-A7D1-D0A7256A9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FE560-72CB-4C90-A491-6249A7F9DCCA}"/>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5" name="Footer Placeholder 4">
            <a:extLst>
              <a:ext uri="{FF2B5EF4-FFF2-40B4-BE49-F238E27FC236}">
                <a16:creationId xmlns:a16="http://schemas.microsoft.com/office/drawing/2014/main" id="{890BAC71-911B-4E31-ACF3-076FC65336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AADBC6-CB42-4FD0-945E-C9BAAB043E89}"/>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309138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C798A3-CFE1-4148-A3AD-308B8AAEC4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D580BF-853F-4540-B4A7-28AE11DBC9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3C199-1691-418F-B9E7-97D81F77A86E}"/>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5" name="Footer Placeholder 4">
            <a:extLst>
              <a:ext uri="{FF2B5EF4-FFF2-40B4-BE49-F238E27FC236}">
                <a16:creationId xmlns:a16="http://schemas.microsoft.com/office/drawing/2014/main" id="{DE424D97-3C6E-4076-933B-426F07E44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6D364-876F-4775-A63F-B97FD755B075}"/>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318202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F126-7EC3-4B60-BF4E-43BC3F5693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E98914-5B25-4AA2-B676-AB6FFA2333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7C44D-D6B3-4A15-AC54-7B509C268730}"/>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5" name="Footer Placeholder 4">
            <a:extLst>
              <a:ext uri="{FF2B5EF4-FFF2-40B4-BE49-F238E27FC236}">
                <a16:creationId xmlns:a16="http://schemas.microsoft.com/office/drawing/2014/main" id="{6BE2F908-7E84-409D-B17B-7439F75DBC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084F5-3327-4E13-BEB1-3B81821DE6AE}"/>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123180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FD5-82A1-467F-BC55-4B1BFDC91A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54C4F8-CF4D-462E-9DF2-2A3BE56CD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5E60E1-7A49-4D9F-A170-424D4506EEC5}"/>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5" name="Footer Placeholder 4">
            <a:extLst>
              <a:ext uri="{FF2B5EF4-FFF2-40B4-BE49-F238E27FC236}">
                <a16:creationId xmlns:a16="http://schemas.microsoft.com/office/drawing/2014/main" id="{D649F6BB-97A9-48F7-918A-214A56151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FF2BED-7099-474D-853B-F7F440A615D3}"/>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56783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122B-D182-4E82-BCF7-30BBA35785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FF80AD-5385-4AF7-8A54-8FF2E2CC2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522392-EF82-486E-A7F8-B7ED060B1F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4636EB-1801-41D7-84D1-51FF3ECBC195}"/>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6" name="Footer Placeholder 5">
            <a:extLst>
              <a:ext uri="{FF2B5EF4-FFF2-40B4-BE49-F238E27FC236}">
                <a16:creationId xmlns:a16="http://schemas.microsoft.com/office/drawing/2014/main" id="{B50DA769-0DDC-456F-847C-09ECE8CA3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61AAB5-2AE1-4069-B63D-71FDBB1F4037}"/>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282769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5446-E6BA-45F7-9E32-BB6C215684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3F602-0F81-4D12-8CA9-7D4426F4C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9FC89F-7A87-4900-954B-C014C45F28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C24E37-E529-4197-A404-DBEBA84B9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17F3F6-4AD2-4560-8D61-3FCC8B09E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0F552C-C0A0-499B-BDB7-D6C4AC6D41B3}"/>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8" name="Footer Placeholder 7">
            <a:extLst>
              <a:ext uri="{FF2B5EF4-FFF2-40B4-BE49-F238E27FC236}">
                <a16:creationId xmlns:a16="http://schemas.microsoft.com/office/drawing/2014/main" id="{82394E0C-09CC-4A94-A9CA-A76988EF19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113BCA-E426-4266-BB3C-8EA14EFF8B13}"/>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41717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784D-D8B2-43E1-A240-59EAB588DB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E7D2E4-96F2-4890-9CC4-3CF31197A82E}"/>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4" name="Footer Placeholder 3">
            <a:extLst>
              <a:ext uri="{FF2B5EF4-FFF2-40B4-BE49-F238E27FC236}">
                <a16:creationId xmlns:a16="http://schemas.microsoft.com/office/drawing/2014/main" id="{9E672A78-B4C3-4FAB-905A-3F196F6715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33BF5A-BD6E-453E-86F3-223A066539DE}"/>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347733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1F2C13-2C12-4842-847B-F1A5A574F971}"/>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3" name="Footer Placeholder 2">
            <a:extLst>
              <a:ext uri="{FF2B5EF4-FFF2-40B4-BE49-F238E27FC236}">
                <a16:creationId xmlns:a16="http://schemas.microsoft.com/office/drawing/2014/main" id="{65013904-A5EA-462E-81B9-FE1AFD7E7A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5EBFD1-F602-45EC-86FE-D43BC5B7298C}"/>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247739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ED9A-DAEC-4F64-B0EE-8DB5FCDA9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772412-44AB-4195-8108-85AE894DC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5DBF79-05B9-4AFD-BB99-164F450F1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44724-6271-4F76-9407-73CE2B946204}"/>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6" name="Footer Placeholder 5">
            <a:extLst>
              <a:ext uri="{FF2B5EF4-FFF2-40B4-BE49-F238E27FC236}">
                <a16:creationId xmlns:a16="http://schemas.microsoft.com/office/drawing/2014/main" id="{C6977BF3-F271-4B2B-B61F-1F3482AD10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093F21-BD3C-45BD-A20B-D9A26F00F65C}"/>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173949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AAA2-AF1C-46BD-AA40-A82C1B336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D9190B-92E5-4C19-B4AD-306F24AB6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920C65-DC66-4F3F-8BE7-8CF69F095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2AC38-A302-413E-8613-A5D93180D0C1}"/>
              </a:ext>
            </a:extLst>
          </p:cNvPr>
          <p:cNvSpPr>
            <a:spLocks noGrp="1"/>
          </p:cNvSpPr>
          <p:nvPr>
            <p:ph type="dt" sz="half" idx="10"/>
          </p:nvPr>
        </p:nvSpPr>
        <p:spPr/>
        <p:txBody>
          <a:bodyPr/>
          <a:lstStyle/>
          <a:p>
            <a:fld id="{F7BE2A68-D2C8-4BDC-8521-9FD46CE2FB2F}" type="datetimeFigureOut">
              <a:rPr lang="en-IN" smtClean="0"/>
              <a:t>21-03-2022</a:t>
            </a:fld>
            <a:endParaRPr lang="en-IN"/>
          </a:p>
        </p:txBody>
      </p:sp>
      <p:sp>
        <p:nvSpPr>
          <p:cNvPr id="6" name="Footer Placeholder 5">
            <a:extLst>
              <a:ext uri="{FF2B5EF4-FFF2-40B4-BE49-F238E27FC236}">
                <a16:creationId xmlns:a16="http://schemas.microsoft.com/office/drawing/2014/main" id="{259F1ECE-E564-4B99-9EEC-B3E69EDF00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D06011-4DF6-4F3A-8ADF-6E52EB29FF15}"/>
              </a:ext>
            </a:extLst>
          </p:cNvPr>
          <p:cNvSpPr>
            <a:spLocks noGrp="1"/>
          </p:cNvSpPr>
          <p:nvPr>
            <p:ph type="sldNum" sz="quarter" idx="12"/>
          </p:nvPr>
        </p:nvSpPr>
        <p:spPr/>
        <p:txBody>
          <a:bodyPr/>
          <a:lstStyle/>
          <a:p>
            <a:fld id="{0A2BC94B-0BE2-4208-83EF-9B96FAEDCB00}" type="slidenum">
              <a:rPr lang="en-IN" smtClean="0"/>
              <a:t>‹#›</a:t>
            </a:fld>
            <a:endParaRPr lang="en-IN"/>
          </a:p>
        </p:txBody>
      </p:sp>
    </p:spTree>
    <p:extLst>
      <p:ext uri="{BB962C8B-B14F-4D97-AF65-F5344CB8AC3E}">
        <p14:creationId xmlns:p14="http://schemas.microsoft.com/office/powerpoint/2010/main" val="23023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162CD-5EBF-448C-A5A7-26156B4D0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E73668-8FDF-4F8F-A8D4-35010A483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DB5F73-4F8A-4ED4-A023-EFA445E9F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E2A68-D2C8-4BDC-8521-9FD46CE2FB2F}" type="datetimeFigureOut">
              <a:rPr lang="en-IN" smtClean="0"/>
              <a:t>21-03-2022</a:t>
            </a:fld>
            <a:endParaRPr lang="en-IN"/>
          </a:p>
        </p:txBody>
      </p:sp>
      <p:sp>
        <p:nvSpPr>
          <p:cNvPr id="5" name="Footer Placeholder 4">
            <a:extLst>
              <a:ext uri="{FF2B5EF4-FFF2-40B4-BE49-F238E27FC236}">
                <a16:creationId xmlns:a16="http://schemas.microsoft.com/office/drawing/2014/main" id="{AF8AF702-991D-454C-9398-EB561D063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7EA1C0-6A9A-4F9A-BC72-FEF00F6B80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BC94B-0BE2-4208-83EF-9B96FAEDCB00}" type="slidenum">
              <a:rPr lang="en-IN" smtClean="0"/>
              <a:t>‹#›</a:t>
            </a:fld>
            <a:endParaRPr lang="en-IN"/>
          </a:p>
        </p:txBody>
      </p:sp>
    </p:spTree>
    <p:extLst>
      <p:ext uri="{BB962C8B-B14F-4D97-AF65-F5344CB8AC3E}">
        <p14:creationId xmlns:p14="http://schemas.microsoft.com/office/powerpoint/2010/main" val="83456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category/data-structures/c-str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E6782-28C0-42DF-A4E0-94DF2E92917B}"/>
              </a:ext>
            </a:extLst>
          </p:cNvPr>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Sort an array of 0s 1s and 2s</a:t>
            </a:r>
            <a:endParaRPr lang="en-IN" sz="3600" b="1" dirty="0"/>
          </a:p>
        </p:txBody>
      </p:sp>
      <p:sp>
        <p:nvSpPr>
          <p:cNvPr id="4" name="Content Placeholder 3">
            <a:extLst>
              <a:ext uri="{FF2B5EF4-FFF2-40B4-BE49-F238E27FC236}">
                <a16:creationId xmlns:a16="http://schemas.microsoft.com/office/drawing/2014/main" id="{FDAC7B75-F63A-4C97-B680-5245F8982B15}"/>
              </a:ext>
            </a:extLst>
          </p:cNvPr>
          <p:cNvSpPr>
            <a:spLocks noGrp="1"/>
          </p:cNvSpPr>
          <p:nvPr>
            <p:ph idx="1"/>
          </p:nvPr>
        </p:nvSpPr>
        <p:spPr/>
        <p:txBody>
          <a:bodyPr/>
          <a:lstStyle/>
          <a:p>
            <a:r>
              <a:rPr lang="en-US" b="0" i="0" dirty="0">
                <a:effectLst/>
                <a:latin typeface="urw-din"/>
              </a:rPr>
              <a:t>Given an array </a:t>
            </a:r>
            <a:r>
              <a:rPr lang="en-US" b="1" i="0" dirty="0">
                <a:effectLst/>
                <a:latin typeface="urw-din"/>
              </a:rPr>
              <a:t>A[]</a:t>
            </a:r>
            <a:r>
              <a:rPr lang="en-US" b="0" i="0" dirty="0">
                <a:effectLst/>
                <a:latin typeface="urw-din"/>
              </a:rPr>
              <a:t> consisting 0s, 1s and 2s. The task is to write a function that sorts the given array. The functions should put all 0s first, then all 1s and all 2s in last.</a:t>
            </a:r>
          </a:p>
          <a:p>
            <a:endParaRPr lang="en-IN" dirty="0"/>
          </a:p>
        </p:txBody>
      </p:sp>
      <p:sp>
        <p:nvSpPr>
          <p:cNvPr id="5" name="Rectangle 1">
            <a:extLst>
              <a:ext uri="{FF2B5EF4-FFF2-40B4-BE49-F238E27FC236}">
                <a16:creationId xmlns:a16="http://schemas.microsoft.com/office/drawing/2014/main" id="{C5C4A360-A960-4CE2-9CC7-48598FB386F5}"/>
              </a:ext>
            </a:extLst>
          </p:cNvPr>
          <p:cNvSpPr>
            <a:spLocks noChangeArrowheads="1"/>
          </p:cNvSpPr>
          <p:nvPr/>
        </p:nvSpPr>
        <p:spPr bwMode="auto">
          <a:xfrm>
            <a:off x="1179990" y="3429000"/>
            <a:ext cx="1017381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Input</a:t>
            </a:r>
            <a:r>
              <a:rPr kumimoji="0" lang="en-US" altLang="en-US" sz="2000" b="0" i="0" u="none" strike="noStrike" cap="none" normalizeH="0" baseline="0" dirty="0">
                <a:ln>
                  <a:noFill/>
                </a:ln>
                <a:effectLst/>
                <a:latin typeface="Consolas" panose="020B0609020204030204" pitchFamily="49" charset="0"/>
              </a:rPr>
              <a:t>: {0, 1, 2, 0,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Output</a:t>
            </a:r>
            <a:r>
              <a:rPr kumimoji="0" lang="en-US" altLang="en-US" sz="2000" b="0" i="0" u="none" strike="noStrike" cap="none" normalizeH="0" baseline="0" dirty="0">
                <a:ln>
                  <a:noFill/>
                </a:ln>
                <a:effectLst/>
                <a:latin typeface="Consolas" panose="020B0609020204030204" pitchFamily="49" charset="0"/>
              </a:rPr>
              <a:t>: {0, 0, 1, 1, 2, 2}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Input</a:t>
            </a:r>
            <a:r>
              <a:rPr kumimoji="0" lang="en-US" altLang="en-US" sz="2000" b="0" i="0" u="none" strike="noStrike" cap="none" normalizeH="0" baseline="0" dirty="0">
                <a:ln>
                  <a:noFill/>
                </a:ln>
                <a:effectLst/>
                <a:latin typeface="Consolas" panose="020B0609020204030204" pitchFamily="49" charset="0"/>
              </a:rPr>
              <a:t>: {0, 1, 1, 0, 1, 2, 1, 2, 0, 0, 0,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Output</a:t>
            </a:r>
            <a:r>
              <a:rPr kumimoji="0" lang="en-US" altLang="en-US" sz="2000" b="0" i="0" u="none" strike="noStrike" cap="none" normalizeH="0" baseline="0" dirty="0">
                <a:ln>
                  <a:noFill/>
                </a:ln>
                <a:effectLst/>
                <a:latin typeface="Consolas" panose="020B0609020204030204" pitchFamily="49" charset="0"/>
              </a:rPr>
              <a:t>: {0, 0, 0, 0, 0, 1, 1, 1, 1, 1, 2, 2}</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40569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5C7B-A3F0-4D59-820A-721F5CB19552}"/>
              </a:ext>
            </a:extLst>
          </p:cNvPr>
          <p:cNvSpPr>
            <a:spLocks noGrp="1"/>
          </p:cNvSpPr>
          <p:nvPr>
            <p:ph type="title"/>
          </p:nvPr>
        </p:nvSpPr>
        <p:spPr/>
        <p:txBody>
          <a:bodyPr/>
          <a:lstStyle/>
          <a:p>
            <a:r>
              <a:rPr lang="en-IN" b="1" i="0" dirty="0">
                <a:effectLst/>
                <a:latin typeface="sofia-pro"/>
              </a:rPr>
              <a:t>Merge Overlapping Intervals</a:t>
            </a:r>
            <a:endParaRPr lang="en-IN" dirty="0"/>
          </a:p>
        </p:txBody>
      </p:sp>
      <p:sp>
        <p:nvSpPr>
          <p:cNvPr id="3" name="Content Placeholder 2">
            <a:extLst>
              <a:ext uri="{FF2B5EF4-FFF2-40B4-BE49-F238E27FC236}">
                <a16:creationId xmlns:a16="http://schemas.microsoft.com/office/drawing/2014/main" id="{53F04109-D27D-4399-8C22-F08BED4D6B7B}"/>
              </a:ext>
            </a:extLst>
          </p:cNvPr>
          <p:cNvSpPr>
            <a:spLocks noGrp="1"/>
          </p:cNvSpPr>
          <p:nvPr>
            <p:ph idx="1"/>
          </p:nvPr>
        </p:nvSpPr>
        <p:spPr/>
        <p:txBody>
          <a:bodyPr/>
          <a:lstStyle/>
          <a:p>
            <a:r>
              <a:rPr lang="en-US" b="0" i="0" dirty="0">
                <a:effectLst/>
                <a:latin typeface="urw-din"/>
              </a:rPr>
              <a:t>Given a set of time intervals in any order, merge all overlapping intervals into one and output the result which should have only mutually exclusive intervals. Let the intervals be represented as pairs of integers for simplicity. </a:t>
            </a:r>
          </a:p>
          <a:p>
            <a:pPr marL="0" indent="0">
              <a:buNone/>
            </a:pPr>
            <a:br>
              <a:rPr lang="en-US" dirty="0"/>
            </a:br>
            <a:r>
              <a:rPr lang="en-US" b="0" i="0" dirty="0">
                <a:effectLst/>
                <a:latin typeface="urw-din"/>
              </a:rPr>
              <a:t>For example, let the given set of intervals be {{1,3}, {2,4}, {5,7}, {6,8}}. The intervals {1,3} and {2,4} overlap with each other, so they should be merged and become {1, 4}. Similarly, {5, 7} and {6, 8} should be merged and become {5, 8}</a:t>
            </a:r>
            <a:endParaRPr lang="en-IN" dirty="0"/>
          </a:p>
        </p:txBody>
      </p:sp>
    </p:spTree>
    <p:extLst>
      <p:ext uri="{BB962C8B-B14F-4D97-AF65-F5344CB8AC3E}">
        <p14:creationId xmlns:p14="http://schemas.microsoft.com/office/powerpoint/2010/main" val="173124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95AE-D531-482B-9E2D-565A6FF7E70B}"/>
              </a:ext>
            </a:extLst>
          </p:cNvPr>
          <p:cNvSpPr>
            <a:spLocks noGrp="1"/>
          </p:cNvSpPr>
          <p:nvPr>
            <p:ph type="title"/>
          </p:nvPr>
        </p:nvSpPr>
        <p:spPr/>
        <p:txBody>
          <a:bodyPr/>
          <a:lstStyle/>
          <a:p>
            <a:r>
              <a:rPr lang="en-IN" dirty="0"/>
              <a:t>Snake Pattern</a:t>
            </a:r>
          </a:p>
        </p:txBody>
      </p:sp>
      <p:sp>
        <p:nvSpPr>
          <p:cNvPr id="3" name="Content Placeholder 2">
            <a:extLst>
              <a:ext uri="{FF2B5EF4-FFF2-40B4-BE49-F238E27FC236}">
                <a16:creationId xmlns:a16="http://schemas.microsoft.com/office/drawing/2014/main" id="{23E46742-C446-41AB-9CA4-399A782CAE4C}"/>
              </a:ext>
            </a:extLst>
          </p:cNvPr>
          <p:cNvSpPr>
            <a:spLocks noGrp="1"/>
          </p:cNvSpPr>
          <p:nvPr>
            <p:ph idx="1"/>
          </p:nvPr>
        </p:nvSpPr>
        <p:spPr/>
        <p:txBody>
          <a:bodyPr/>
          <a:lstStyle/>
          <a:p>
            <a:r>
              <a:rPr lang="en-US" dirty="0"/>
              <a:t>Given an n x n matrix .In the given matrix, you have to print the elements of the matrix in the snake pattern. </a:t>
            </a:r>
          </a:p>
          <a:p>
            <a:endParaRPr lang="en-IN" dirty="0"/>
          </a:p>
        </p:txBody>
      </p:sp>
      <p:pic>
        <p:nvPicPr>
          <p:cNvPr id="6" name="Picture 5">
            <a:extLst>
              <a:ext uri="{FF2B5EF4-FFF2-40B4-BE49-F238E27FC236}">
                <a16:creationId xmlns:a16="http://schemas.microsoft.com/office/drawing/2014/main" id="{E562DB75-1B85-47CC-92AA-3DA34B153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41" y="2764765"/>
            <a:ext cx="5829300" cy="3192780"/>
          </a:xfrm>
          <a:prstGeom prst="rect">
            <a:avLst/>
          </a:prstGeom>
        </p:spPr>
      </p:pic>
    </p:spTree>
    <p:extLst>
      <p:ext uri="{BB962C8B-B14F-4D97-AF65-F5344CB8AC3E}">
        <p14:creationId xmlns:p14="http://schemas.microsoft.com/office/powerpoint/2010/main" val="214786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2F81-AB8C-4387-9C91-D95E2D60AE86}"/>
              </a:ext>
            </a:extLst>
          </p:cNvPr>
          <p:cNvSpPr>
            <a:spLocks noGrp="1"/>
          </p:cNvSpPr>
          <p:nvPr>
            <p:ph type="title"/>
          </p:nvPr>
        </p:nvSpPr>
        <p:spPr/>
        <p:txBody>
          <a:bodyPr/>
          <a:lstStyle/>
          <a:p>
            <a:r>
              <a:rPr lang="en-IN" b="1" i="0" dirty="0">
                <a:effectLst/>
                <a:latin typeface="sofia-pro"/>
              </a:rPr>
              <a:t>Largest Sum Contiguous Subarray</a:t>
            </a:r>
            <a:endParaRPr lang="en-IN" dirty="0"/>
          </a:p>
        </p:txBody>
      </p:sp>
      <p:sp>
        <p:nvSpPr>
          <p:cNvPr id="3" name="Content Placeholder 2">
            <a:extLst>
              <a:ext uri="{FF2B5EF4-FFF2-40B4-BE49-F238E27FC236}">
                <a16:creationId xmlns:a16="http://schemas.microsoft.com/office/drawing/2014/main" id="{225A4C29-9011-43E3-B564-7A84ADBE3F71}"/>
              </a:ext>
            </a:extLst>
          </p:cNvPr>
          <p:cNvSpPr>
            <a:spLocks noGrp="1"/>
          </p:cNvSpPr>
          <p:nvPr>
            <p:ph idx="1"/>
          </p:nvPr>
        </p:nvSpPr>
        <p:spPr/>
        <p:txBody>
          <a:bodyPr/>
          <a:lstStyle/>
          <a:p>
            <a:r>
              <a:rPr lang="en-US" b="0" i="0" dirty="0">
                <a:effectLst/>
                <a:latin typeface="urw-din"/>
              </a:rPr>
              <a:t>Write an efficient program to find the sum of contiguous subarray within a one-dimensional array of numbers that has the largest sum. </a:t>
            </a:r>
          </a:p>
          <a:p>
            <a:endParaRPr lang="en-IN" dirty="0"/>
          </a:p>
        </p:txBody>
      </p:sp>
      <p:pic>
        <p:nvPicPr>
          <p:cNvPr id="5" name="Picture 4">
            <a:extLst>
              <a:ext uri="{FF2B5EF4-FFF2-40B4-BE49-F238E27FC236}">
                <a16:creationId xmlns:a16="http://schemas.microsoft.com/office/drawing/2014/main" id="{D511D951-9838-490D-9DFC-00E41CA3F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891" y="3064651"/>
            <a:ext cx="5082022" cy="3112312"/>
          </a:xfrm>
          <a:prstGeom prst="rect">
            <a:avLst/>
          </a:prstGeom>
        </p:spPr>
      </p:pic>
    </p:spTree>
    <p:extLst>
      <p:ext uri="{BB962C8B-B14F-4D97-AF65-F5344CB8AC3E}">
        <p14:creationId xmlns:p14="http://schemas.microsoft.com/office/powerpoint/2010/main" val="146144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FE17-1785-45FF-BCF8-AD8A7191219D}"/>
              </a:ext>
            </a:extLst>
          </p:cNvPr>
          <p:cNvSpPr>
            <a:spLocks noGrp="1"/>
          </p:cNvSpPr>
          <p:nvPr>
            <p:ph type="title"/>
          </p:nvPr>
        </p:nvSpPr>
        <p:spPr/>
        <p:txBody>
          <a:bodyPr/>
          <a:lstStyle/>
          <a:p>
            <a:r>
              <a:rPr lang="en-IN" b="1" i="0" dirty="0">
                <a:effectLst/>
                <a:latin typeface="sofia-pro"/>
              </a:rPr>
              <a:t>Majority Element</a:t>
            </a:r>
            <a:endParaRPr lang="en-IN" dirty="0"/>
          </a:p>
        </p:txBody>
      </p:sp>
      <p:sp>
        <p:nvSpPr>
          <p:cNvPr id="3" name="Content Placeholder 2">
            <a:extLst>
              <a:ext uri="{FF2B5EF4-FFF2-40B4-BE49-F238E27FC236}">
                <a16:creationId xmlns:a16="http://schemas.microsoft.com/office/drawing/2014/main" id="{8DC97DE1-438F-4E33-BAFE-755237BC41BD}"/>
              </a:ext>
            </a:extLst>
          </p:cNvPr>
          <p:cNvSpPr>
            <a:spLocks noGrp="1"/>
          </p:cNvSpPr>
          <p:nvPr>
            <p:ph idx="1"/>
          </p:nvPr>
        </p:nvSpPr>
        <p:spPr>
          <a:xfrm>
            <a:off x="838200" y="1825625"/>
            <a:ext cx="9968789" cy="4351338"/>
          </a:xfrm>
        </p:spPr>
        <p:txBody>
          <a:bodyPr/>
          <a:lstStyle/>
          <a:p>
            <a:r>
              <a:rPr lang="en-US" b="0" i="0" dirty="0">
                <a:effectLst/>
                <a:latin typeface="urw-din"/>
              </a:rPr>
              <a:t>Write a function which takes an array and prints the majority element (if it exists), otherwise prints “No Majority Element”. A </a:t>
            </a:r>
            <a:r>
              <a:rPr lang="en-US" b="1" i="1" dirty="0">
                <a:effectLst/>
                <a:latin typeface="urw-din"/>
              </a:rPr>
              <a:t>majority element</a:t>
            </a:r>
            <a:r>
              <a:rPr lang="en-US" b="0" i="0" dirty="0">
                <a:effectLst/>
                <a:latin typeface="urw-din"/>
              </a:rPr>
              <a:t> in an array A[] of size n is an element that appears more than n/2 times (and hence there is at most one such element). </a:t>
            </a:r>
          </a:p>
          <a:p>
            <a:endParaRPr lang="en-IN" dirty="0"/>
          </a:p>
        </p:txBody>
      </p:sp>
      <p:sp>
        <p:nvSpPr>
          <p:cNvPr id="5" name="Rectangle 2">
            <a:extLst>
              <a:ext uri="{FF2B5EF4-FFF2-40B4-BE49-F238E27FC236}">
                <a16:creationId xmlns:a16="http://schemas.microsoft.com/office/drawing/2014/main" id="{A8CA7170-40EC-4FA4-B404-A8F78931446D}"/>
              </a:ext>
            </a:extLst>
          </p:cNvPr>
          <p:cNvSpPr>
            <a:spLocks noChangeArrowheads="1"/>
          </p:cNvSpPr>
          <p:nvPr/>
        </p:nvSpPr>
        <p:spPr bwMode="auto">
          <a:xfrm>
            <a:off x="1231439" y="4266447"/>
            <a:ext cx="9729121"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Input :</a:t>
            </a:r>
            <a:r>
              <a:rPr kumimoji="0" lang="en-US" altLang="en-US" sz="1600" b="0" i="0" u="none" strike="noStrike" cap="none" normalizeH="0" baseline="0" dirty="0">
                <a:ln>
                  <a:noFill/>
                </a:ln>
                <a:effectLst/>
                <a:latin typeface="Consolas" panose="020B0609020204030204" pitchFamily="49" charset="0"/>
              </a:rPr>
              <a:t> {3, 3, 4, 2, 4, 4, 2, 4,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Output :</a:t>
            </a:r>
            <a:r>
              <a:rPr kumimoji="0" lang="en-US" altLang="en-US" sz="1600" b="0" i="0" u="none" strike="noStrike" cap="none" normalizeH="0" baseline="0" dirty="0">
                <a:ln>
                  <a:noFill/>
                </a:ln>
                <a:effectLst/>
                <a:latin typeface="Consolas" panose="020B0609020204030204" pitchFamily="49" charset="0"/>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Explanation:</a:t>
            </a:r>
            <a:r>
              <a:rPr kumimoji="0" lang="en-US" altLang="en-US" sz="1600" b="0" i="0" u="none" strike="noStrike" cap="none" normalizeH="0" baseline="0" dirty="0">
                <a:ln>
                  <a:noFill/>
                </a:ln>
                <a:effectLst/>
                <a:latin typeface="Consolas" panose="020B0609020204030204" pitchFamily="49" charset="0"/>
              </a:rPr>
              <a:t> The frequency of 4 is 5 which is greater than the half of the size of the array size.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Input :</a:t>
            </a:r>
            <a:r>
              <a:rPr kumimoji="0" lang="en-US" altLang="en-US" sz="1600" b="0" i="0" u="none" strike="noStrike" cap="none" normalizeH="0" baseline="0" dirty="0">
                <a:ln>
                  <a:noFill/>
                </a:ln>
                <a:effectLst/>
                <a:latin typeface="Consolas" panose="020B0609020204030204" pitchFamily="49" charset="0"/>
              </a:rPr>
              <a:t> {3, 3, 4, 2, 4, 4, 2,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Output :</a:t>
            </a:r>
            <a:r>
              <a:rPr kumimoji="0" lang="en-US" altLang="en-US" sz="1600" b="0" i="0" u="none" strike="noStrike" cap="none" normalizeH="0" baseline="0" dirty="0">
                <a:ln>
                  <a:noFill/>
                </a:ln>
                <a:effectLst/>
                <a:latin typeface="Consolas" panose="020B0609020204030204" pitchFamily="49" charset="0"/>
              </a:rPr>
              <a:t> No Majority Element</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6192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BCA0-7E86-40E4-AABC-249FB6DD2ACF}"/>
              </a:ext>
            </a:extLst>
          </p:cNvPr>
          <p:cNvSpPr>
            <a:spLocks noGrp="1"/>
          </p:cNvSpPr>
          <p:nvPr>
            <p:ph type="title"/>
          </p:nvPr>
        </p:nvSpPr>
        <p:spPr/>
        <p:txBody>
          <a:bodyPr>
            <a:normAutofit fontScale="90000"/>
          </a:bodyPr>
          <a:lstStyle/>
          <a:p>
            <a:r>
              <a:rPr lang="en-US" b="1" i="0" dirty="0">
                <a:effectLst/>
                <a:latin typeface="sofia-pro"/>
              </a:rPr>
              <a:t>Minimum number of chairs required to ensure that every worker is seated at any instant</a:t>
            </a:r>
            <a:endParaRPr lang="en-IN" dirty="0"/>
          </a:p>
        </p:txBody>
      </p:sp>
      <p:sp>
        <p:nvSpPr>
          <p:cNvPr id="4" name="Rectangle 1">
            <a:extLst>
              <a:ext uri="{FF2B5EF4-FFF2-40B4-BE49-F238E27FC236}">
                <a16:creationId xmlns:a16="http://schemas.microsoft.com/office/drawing/2014/main" id="{90801D24-F1EF-479F-8CAB-557601F3A25D}"/>
              </a:ext>
            </a:extLst>
          </p:cNvPr>
          <p:cNvSpPr>
            <a:spLocks noGrp="1" noChangeArrowheads="1"/>
          </p:cNvSpPr>
          <p:nvPr>
            <p:ph idx="1"/>
          </p:nvPr>
        </p:nvSpPr>
        <p:spPr bwMode="auto">
          <a:xfrm>
            <a:off x="838200" y="2754799"/>
            <a:ext cx="10290048" cy="2492990"/>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urw-din"/>
              </a:rPr>
              <a:t>Given a</a:t>
            </a:r>
            <a:r>
              <a:rPr kumimoji="0" lang="en-US" altLang="en-US" sz="1800" b="0" i="0" u="sng" strike="noStrike" cap="none" normalizeH="0" baseline="0" dirty="0">
                <a:ln>
                  <a:noFill/>
                </a:ln>
                <a:effectLst/>
                <a:latin typeface="urw-din"/>
                <a:hlinkClick r:id="rId2">
                  <a:extLst>
                    <a:ext uri="{A12FA001-AC4F-418D-AE19-62706E023703}">
                      <ahyp:hlinkClr xmlns:ahyp="http://schemas.microsoft.com/office/drawing/2018/hyperlinkcolor" val="tx"/>
                    </a:ext>
                  </a:extLst>
                </a:hlinkClick>
              </a:rPr>
              <a:t> string</a:t>
            </a:r>
            <a:r>
              <a:rPr kumimoji="0" lang="en-US" altLang="en-US" sz="1800" b="1" i="0" u="none" strike="noStrike" cap="none" normalizeH="0" baseline="0" dirty="0">
                <a:ln>
                  <a:noFill/>
                </a:ln>
                <a:effectLst/>
                <a:latin typeface="urw-din"/>
              </a:rPr>
              <a:t> S </a:t>
            </a:r>
            <a:r>
              <a:rPr kumimoji="0" lang="en-US" altLang="en-US" sz="1800" b="0" i="0" u="none" strike="noStrike" cap="none" normalizeH="0" baseline="0" dirty="0">
                <a:ln>
                  <a:noFill/>
                </a:ln>
                <a:effectLst/>
                <a:latin typeface="urw-din"/>
              </a:rPr>
              <a:t>representing the record of workers entering and leaving the rest area, where </a:t>
            </a:r>
            <a:r>
              <a:rPr kumimoji="0" lang="en-US" altLang="en-US" sz="1800" b="1" i="0" u="none" strike="noStrike" cap="none" normalizeH="0" baseline="0" dirty="0">
                <a:ln>
                  <a:noFill/>
                </a:ln>
                <a:effectLst/>
                <a:latin typeface="urw-din"/>
              </a:rPr>
              <a:t>E</a:t>
            </a:r>
            <a:r>
              <a:rPr kumimoji="0" lang="en-US" altLang="en-US" sz="1800" b="0" i="0" u="none" strike="noStrike" cap="none" normalizeH="0" baseline="0" dirty="0">
                <a:ln>
                  <a:noFill/>
                </a:ln>
                <a:effectLst/>
                <a:latin typeface="urw-din"/>
              </a:rPr>
              <a:t> represents entering and</a:t>
            </a:r>
            <a:r>
              <a:rPr kumimoji="0" lang="en-US" altLang="en-US" sz="1800" b="1" i="0" u="none" strike="noStrike" cap="none" normalizeH="0" baseline="0" dirty="0">
                <a:ln>
                  <a:noFill/>
                </a:ln>
                <a:effectLst/>
                <a:latin typeface="urw-din"/>
              </a:rPr>
              <a:t> L</a:t>
            </a:r>
            <a:r>
              <a:rPr kumimoji="0" lang="en-US" altLang="en-US" sz="1800" b="0" i="0" u="none" strike="noStrike" cap="none" normalizeH="0" baseline="0" dirty="0">
                <a:ln>
                  <a:noFill/>
                </a:ln>
                <a:effectLst/>
                <a:latin typeface="urw-din"/>
              </a:rPr>
              <a:t> represents leaving the rest area. For each worker, one chair is required. The task is to find the minimum number of chairs required so that there is no shortage of chairs at any given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urw-din"/>
              </a:rPr>
              <a:t>Examples:</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Arial" panose="020B0604020202020204" pitchFamily="34" charset="0"/>
              </a:rPr>
              <a:t>Input: </a:t>
            </a:r>
            <a:r>
              <a:rPr kumimoji="0" lang="en-US" altLang="en-US" sz="1800" b="0" i="0" u="none" strike="noStrike" cap="none" normalizeH="0" baseline="0" dirty="0">
                <a:ln>
                  <a:noFill/>
                </a:ln>
                <a:effectLst/>
                <a:latin typeface="Arial" panose="020B0604020202020204" pitchFamily="34" charset="0"/>
              </a:rPr>
              <a:t>S = “EELEE”</a:t>
            </a:r>
            <a:br>
              <a:rPr kumimoji="0" lang="en-US" altLang="en-US" sz="1800" b="0" i="0" u="none" strike="noStrike" cap="none" normalizeH="0" baseline="0" dirty="0">
                <a:ln>
                  <a:noFill/>
                </a:ln>
                <a:effectLst/>
                <a:latin typeface="Arial" panose="020B0604020202020204" pitchFamily="34" charset="0"/>
              </a:rPr>
            </a:br>
            <a:r>
              <a:rPr kumimoji="0" lang="en-US" altLang="en-US" sz="1800" b="1" i="0" u="none" strike="noStrike" cap="none" normalizeH="0" baseline="0" dirty="0">
                <a:ln>
                  <a:noFill/>
                </a:ln>
                <a:effectLst/>
                <a:latin typeface="Arial" panose="020B0604020202020204" pitchFamily="34" charset="0"/>
              </a:rPr>
              <a:t>Output:</a:t>
            </a:r>
            <a:r>
              <a:rPr kumimoji="0" lang="en-US" altLang="en-US" sz="1800" b="0" i="0" u="none" strike="noStrike" cap="none" normalizeH="0" baseline="0" dirty="0">
                <a:ln>
                  <a:noFill/>
                </a:ln>
                <a:effectLst/>
                <a:latin typeface="Arial" panose="020B0604020202020204" pitchFamily="34" charset="0"/>
              </a:rPr>
              <a:t> 3</a:t>
            </a:r>
            <a:br>
              <a:rPr kumimoji="0" lang="en-US" altLang="en-US" sz="1800" b="0" i="0" u="none" strike="noStrike" cap="none" normalizeH="0" baseline="0" dirty="0">
                <a:ln>
                  <a:noFill/>
                </a:ln>
                <a:effectLst/>
                <a:latin typeface="Arial" panose="020B0604020202020204" pitchFamily="34" charset="0"/>
              </a:rPr>
            </a:br>
            <a:r>
              <a:rPr kumimoji="0" lang="en-US" altLang="en-US" sz="1800" b="1" i="0" u="none" strike="noStrike" cap="none" normalizeH="0" baseline="0" dirty="0">
                <a:ln>
                  <a:noFill/>
                </a:ln>
                <a:effectLst/>
                <a:latin typeface="Arial" panose="020B0604020202020204" pitchFamily="34" charset="0"/>
              </a:rPr>
              <a:t>Input:</a:t>
            </a:r>
            <a:r>
              <a:rPr kumimoji="0" lang="en-US" altLang="en-US" sz="1800" b="0" i="0" u="none" strike="noStrike" cap="none" normalizeH="0" baseline="0" dirty="0">
                <a:ln>
                  <a:noFill/>
                </a:ln>
                <a:effectLst/>
                <a:latin typeface="Arial" panose="020B0604020202020204" pitchFamily="34" charset="0"/>
              </a:rPr>
              <a:t> S = “EL”</a:t>
            </a:r>
            <a:br>
              <a:rPr kumimoji="0" lang="en-US" altLang="en-US" sz="1800" b="0" i="0" u="none" strike="noStrike" cap="none" normalizeH="0" baseline="0" dirty="0">
                <a:ln>
                  <a:noFill/>
                </a:ln>
                <a:effectLst/>
                <a:latin typeface="Arial" panose="020B0604020202020204" pitchFamily="34" charset="0"/>
              </a:rPr>
            </a:br>
            <a:r>
              <a:rPr kumimoji="0" lang="en-US" altLang="en-US" sz="1800" b="1" i="0" u="none" strike="noStrike" cap="none" normalizeH="0" baseline="0" dirty="0">
                <a:ln>
                  <a:noFill/>
                </a:ln>
                <a:effectLst/>
                <a:latin typeface="Arial" panose="020B0604020202020204" pitchFamily="34" charset="0"/>
              </a:rPr>
              <a:t>Output:</a:t>
            </a:r>
            <a:r>
              <a:rPr kumimoji="0" lang="en-US" altLang="en-US" sz="1800" b="0" i="0" u="none" strike="noStrike" cap="none" normalizeH="0" baseline="0" dirty="0">
                <a:ln>
                  <a:noFill/>
                </a:ln>
                <a:effectLst/>
                <a:latin typeface="Arial" panose="020B0604020202020204" pitchFamily="34" charset="0"/>
              </a:rPr>
              <a:t> 1</a:t>
            </a:r>
          </a:p>
        </p:txBody>
      </p:sp>
    </p:spTree>
    <p:extLst>
      <p:ext uri="{BB962C8B-B14F-4D97-AF65-F5344CB8AC3E}">
        <p14:creationId xmlns:p14="http://schemas.microsoft.com/office/powerpoint/2010/main" val="419000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4EB1-7D1A-46BD-BAAF-E0E708C0C086}"/>
              </a:ext>
            </a:extLst>
          </p:cNvPr>
          <p:cNvSpPr>
            <a:spLocks noGrp="1"/>
          </p:cNvSpPr>
          <p:nvPr>
            <p:ph type="title"/>
          </p:nvPr>
        </p:nvSpPr>
        <p:spPr/>
        <p:txBody>
          <a:bodyPr>
            <a:normAutofit/>
          </a:bodyPr>
          <a:lstStyle/>
          <a:p>
            <a:r>
              <a:rPr lang="en-US" b="1" i="0" dirty="0">
                <a:effectLst/>
                <a:latin typeface="sofia-pro"/>
              </a:rPr>
              <a:t>Move all negative numbers to beginning and positive to end with constant extra space</a:t>
            </a:r>
            <a:endParaRPr lang="en-IN" dirty="0"/>
          </a:p>
        </p:txBody>
      </p:sp>
      <p:sp>
        <p:nvSpPr>
          <p:cNvPr id="4" name="Rectangle 1">
            <a:extLst>
              <a:ext uri="{FF2B5EF4-FFF2-40B4-BE49-F238E27FC236}">
                <a16:creationId xmlns:a16="http://schemas.microsoft.com/office/drawing/2014/main" id="{D17F4F1B-653E-4BBA-A75C-31CE8F906314}"/>
              </a:ext>
            </a:extLst>
          </p:cNvPr>
          <p:cNvSpPr>
            <a:spLocks noGrp="1" noChangeArrowheads="1"/>
          </p:cNvSpPr>
          <p:nvPr>
            <p:ph idx="1"/>
          </p:nvPr>
        </p:nvSpPr>
        <p:spPr bwMode="auto">
          <a:xfrm>
            <a:off x="997999" y="2659559"/>
            <a:ext cx="10628376" cy="153888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urw-din"/>
              </a:rPr>
              <a:t>An array contains both positive and negative numbers in random order. Rearrange the array elements so that all negative numbers appear before all positive numbers.</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urw-din"/>
              </a:rPr>
              <a:t>Examples :</a:t>
            </a:r>
            <a:r>
              <a:rPr kumimoji="0" lang="en-US" altLang="en-US" sz="2000" b="0" i="0" u="none" strike="noStrike" cap="none" normalizeH="0" baseline="0" dirty="0">
                <a:ln>
                  <a:noFill/>
                </a:ln>
                <a:effectLst/>
                <a:latin typeface="urw-din"/>
              </a:rPr>
              <a:t> </a:t>
            </a:r>
            <a:endParaRPr kumimoji="0" lang="en-US" altLang="en-US" sz="20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Input:</a:t>
            </a:r>
            <a:r>
              <a:rPr kumimoji="0" lang="en-US" altLang="en-US" sz="2000" b="0" i="0" u="none" strike="noStrike" cap="none" normalizeH="0" baseline="0" dirty="0">
                <a:ln>
                  <a:noFill/>
                </a:ln>
                <a:effectLst/>
                <a:latin typeface="Consolas" panose="020B0609020204030204" pitchFamily="49" charset="0"/>
              </a:rPr>
              <a:t> -12, 11, -13, -5, 6, -7, 5, -3,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Output: </a:t>
            </a:r>
            <a:r>
              <a:rPr kumimoji="0" lang="en-US" altLang="en-US" sz="2000" b="0" i="0" u="none" strike="noStrike" cap="none" normalizeH="0" baseline="0" dirty="0">
                <a:ln>
                  <a:noFill/>
                </a:ln>
                <a:effectLst/>
                <a:latin typeface="Consolas" panose="020B0609020204030204" pitchFamily="49" charset="0"/>
              </a:rPr>
              <a:t>-12 -13 -5 -7 -3 -6 11 6 5</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208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5A1-78F5-4EFA-840C-D2CA9BBC5434}"/>
              </a:ext>
            </a:extLst>
          </p:cNvPr>
          <p:cNvSpPr>
            <a:spLocks noGrp="1"/>
          </p:cNvSpPr>
          <p:nvPr>
            <p:ph type="title"/>
          </p:nvPr>
        </p:nvSpPr>
        <p:spPr/>
        <p:txBody>
          <a:bodyPr>
            <a:normAutofit/>
          </a:bodyPr>
          <a:lstStyle/>
          <a:p>
            <a:r>
              <a:rPr lang="en-US" sz="3000" b="1" i="0" dirty="0">
                <a:effectLst/>
                <a:latin typeface="sofia-pro"/>
              </a:rPr>
              <a:t>N/3 repeated number in an array with O(1) space</a:t>
            </a:r>
            <a:br>
              <a:rPr lang="en-US" sz="3000" b="1" i="0" dirty="0">
                <a:effectLst/>
                <a:latin typeface="sofia-pro"/>
              </a:rPr>
            </a:br>
            <a:endParaRPr lang="en-IN" sz="3000" dirty="0"/>
          </a:p>
        </p:txBody>
      </p:sp>
      <p:sp>
        <p:nvSpPr>
          <p:cNvPr id="4" name="Rectangle 1">
            <a:extLst>
              <a:ext uri="{FF2B5EF4-FFF2-40B4-BE49-F238E27FC236}">
                <a16:creationId xmlns:a16="http://schemas.microsoft.com/office/drawing/2014/main" id="{597ADDA9-BB11-46BA-A219-34EA9E94B679}"/>
              </a:ext>
            </a:extLst>
          </p:cNvPr>
          <p:cNvSpPr>
            <a:spLocks noGrp="1" noChangeArrowheads="1"/>
          </p:cNvSpPr>
          <p:nvPr>
            <p:ph idx="1"/>
          </p:nvPr>
        </p:nvSpPr>
        <p:spPr bwMode="auto">
          <a:xfrm>
            <a:off x="838200" y="1675761"/>
            <a:ext cx="10347664" cy="3141866"/>
          </a:xfrm>
          <a:prstGeom prst="rect">
            <a:avLst/>
          </a:prstGeom>
          <a:solidFill>
            <a:schemeClr val="bg1"/>
          </a:solidFill>
          <a:ln>
            <a:noFill/>
          </a:ln>
          <a:effec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urw-din"/>
              </a:rPr>
              <a:t>We are given a read only array of n integers. Find any element that appears more than n/3 times in the array in linear time and constant additional space. If no such element exists, return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urw-din"/>
              </a:rPr>
              <a:t>Examples:  </a:t>
            </a:r>
            <a:endParaRPr kumimoji="0" lang="en-US" altLang="en-US" sz="20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Input : [10, 10, 20, 30, 10,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Output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10 occurs 4 times which is more than 6/3.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Input : [20, 30, 10, 10, 5, 4, 20,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Output : -1</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07527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732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Consolas</vt:lpstr>
      <vt:lpstr>sofia-pro</vt:lpstr>
      <vt:lpstr>urw-din</vt:lpstr>
      <vt:lpstr>Office Theme</vt:lpstr>
      <vt:lpstr>Sort an array of 0s 1s and 2s</vt:lpstr>
      <vt:lpstr>Merge Overlapping Intervals</vt:lpstr>
      <vt:lpstr>Snake Pattern</vt:lpstr>
      <vt:lpstr>Largest Sum Contiguous Subarray</vt:lpstr>
      <vt:lpstr>Majority Element</vt:lpstr>
      <vt:lpstr>Minimum number of chairs required to ensure that every worker is seated at any instant</vt:lpstr>
      <vt:lpstr>Move all negative numbers to beginning and positive to end with constant extra space</vt:lpstr>
      <vt:lpstr>N/3 repeated number in an array with O(1) space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 an array of 0s 1s and 2s</dc:title>
  <dc:creator>Upasana Singh</dc:creator>
  <cp:lastModifiedBy>Upasana Singh</cp:lastModifiedBy>
  <cp:revision>1</cp:revision>
  <dcterms:created xsi:type="dcterms:W3CDTF">2022-03-21T12:06:22Z</dcterms:created>
  <dcterms:modified xsi:type="dcterms:W3CDTF">2022-03-21T12:54:22Z</dcterms:modified>
</cp:coreProperties>
</file>