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A54D-015D-43B2-B9F0-A446FF847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4D651C-571C-4D8D-ABE2-6DA90AAF0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254740-F607-4145-BB7A-E59F3E1B0467}"/>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5" name="Footer Placeholder 4">
            <a:extLst>
              <a:ext uri="{FF2B5EF4-FFF2-40B4-BE49-F238E27FC236}">
                <a16:creationId xmlns:a16="http://schemas.microsoft.com/office/drawing/2014/main" id="{712D3AF7-D126-4D15-8D83-6E5BC45FB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02516-F4DC-496F-ACCF-F22FFD4B51D3}"/>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307888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70EF-7061-49E8-AB0F-A57BB37084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924B14-8B8E-415C-9B9F-F06442198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0171F-EDFC-457F-82D5-8EAF7DCD7379}"/>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5" name="Footer Placeholder 4">
            <a:extLst>
              <a:ext uri="{FF2B5EF4-FFF2-40B4-BE49-F238E27FC236}">
                <a16:creationId xmlns:a16="http://schemas.microsoft.com/office/drawing/2014/main" id="{D9685891-2204-46B5-948D-667D8684B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DB33E-9092-4630-9F93-C6654ED6E3D3}"/>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293328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B7882-BBAE-4311-A0E6-F615A3FCCA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5EC034-3E75-44E8-BE08-8CF854EE91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DECA3-5E4B-4CCD-9B7C-50E4F6E0C527}"/>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5" name="Footer Placeholder 4">
            <a:extLst>
              <a:ext uri="{FF2B5EF4-FFF2-40B4-BE49-F238E27FC236}">
                <a16:creationId xmlns:a16="http://schemas.microsoft.com/office/drawing/2014/main" id="{3E2D4EA7-A531-43D5-AACA-39B3F5938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282173-6883-40FB-9355-DE358C379168}"/>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351185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83E1E-CCF1-482D-B24D-23DBC2B3D0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F6F866-9CF7-4476-8E2A-EBAF36C2AB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6F18A-7837-451F-A8E0-E6ACAFA6E072}"/>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5" name="Footer Placeholder 4">
            <a:extLst>
              <a:ext uri="{FF2B5EF4-FFF2-40B4-BE49-F238E27FC236}">
                <a16:creationId xmlns:a16="http://schemas.microsoft.com/office/drawing/2014/main" id="{14FCE2D8-95CC-4533-8E2A-183BD4BD5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F6DBB-FEC9-45EE-A4B3-17167980C675}"/>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40122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4FC5-C6DC-4BBE-8D9E-ABC0240029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116468-BC71-4B9E-B211-AEBB317FB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FB214-59DF-4CDF-80B0-D91828FC6F75}"/>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5" name="Footer Placeholder 4">
            <a:extLst>
              <a:ext uri="{FF2B5EF4-FFF2-40B4-BE49-F238E27FC236}">
                <a16:creationId xmlns:a16="http://schemas.microsoft.com/office/drawing/2014/main" id="{5759A334-B310-458D-BA79-90C495CD9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C5438-E43A-4B66-B365-FBD24FDB08ED}"/>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19230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753E-0C7C-404D-82E7-942E7B367E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79E5E-D2C9-4162-B520-69C67DF0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12D354-2276-43F9-ACC5-C578F6863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8884F-9DC1-4174-B7D8-59828CE0027C}"/>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6" name="Footer Placeholder 5">
            <a:extLst>
              <a:ext uri="{FF2B5EF4-FFF2-40B4-BE49-F238E27FC236}">
                <a16:creationId xmlns:a16="http://schemas.microsoft.com/office/drawing/2014/main" id="{8DE32D92-60F6-4129-B2FE-985384E8E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D3124A-76E2-4E2F-9E15-0B58A6748C87}"/>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416851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EB7E-9165-4594-8E43-1B85645B55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5FA896-A172-48BD-B1F8-718E664FC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7EAA2-89E9-4653-805E-761072F6C2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C88214-323A-4A12-A215-57E577A67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AE8894-17F5-4B5F-95EC-D6C618914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2332AF-EFAD-41E1-999C-92854960ACC1}"/>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8" name="Footer Placeholder 7">
            <a:extLst>
              <a:ext uri="{FF2B5EF4-FFF2-40B4-BE49-F238E27FC236}">
                <a16:creationId xmlns:a16="http://schemas.microsoft.com/office/drawing/2014/main" id="{EBF0CCDA-5555-4A98-A87C-848012B216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68EEF1-4CE7-45CB-8EC6-4DF7AEE46505}"/>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69976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810F-8A3A-46B4-A085-856D9FA6F9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822FF0-8C51-4A99-9615-B16BD33F76F4}"/>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4" name="Footer Placeholder 3">
            <a:extLst>
              <a:ext uri="{FF2B5EF4-FFF2-40B4-BE49-F238E27FC236}">
                <a16:creationId xmlns:a16="http://schemas.microsoft.com/office/drawing/2014/main" id="{88BBC04F-58FD-4F9A-94A1-A65A96E74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576702-BF18-44D1-8376-5C99490C93A4}"/>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327989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EF904-E4B6-4FE4-A457-3E694F46D16F}"/>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3" name="Footer Placeholder 2">
            <a:extLst>
              <a:ext uri="{FF2B5EF4-FFF2-40B4-BE49-F238E27FC236}">
                <a16:creationId xmlns:a16="http://schemas.microsoft.com/office/drawing/2014/main" id="{0D810DC2-5219-4C28-B34B-03E614759E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C75A1B-089A-47A1-8058-11636E55886C}"/>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345253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63B2-32D2-42CA-9CB5-96AB13C3F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1B53FD-D1B0-4E41-800B-DDED80DF86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80CED-7293-401A-B473-BC496F342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E1C00-7313-4A4C-847A-85676DB90345}"/>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6" name="Footer Placeholder 5">
            <a:extLst>
              <a:ext uri="{FF2B5EF4-FFF2-40B4-BE49-F238E27FC236}">
                <a16:creationId xmlns:a16="http://schemas.microsoft.com/office/drawing/2014/main" id="{38A3A394-EACD-47ED-9555-F2A4B09F1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94894A-0E0B-4BEE-A0B9-100161B74FEE}"/>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35852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620E-F542-4C0C-9C0A-A9CAFBF3C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932A41-4FE0-44F8-BB01-E233E53DA9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10D54F-C0C6-4F0B-A517-B1FC97522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DE67D-AC19-47BB-96F0-F8C33CD74225}"/>
              </a:ext>
            </a:extLst>
          </p:cNvPr>
          <p:cNvSpPr>
            <a:spLocks noGrp="1"/>
          </p:cNvSpPr>
          <p:nvPr>
            <p:ph type="dt" sz="half" idx="10"/>
          </p:nvPr>
        </p:nvSpPr>
        <p:spPr/>
        <p:txBody>
          <a:bodyPr/>
          <a:lstStyle/>
          <a:p>
            <a:fld id="{7BEADE20-2B59-4857-A3DC-682A00A63E7C}" type="datetimeFigureOut">
              <a:rPr lang="en-IN" smtClean="0"/>
              <a:t>18-04-2022</a:t>
            </a:fld>
            <a:endParaRPr lang="en-IN"/>
          </a:p>
        </p:txBody>
      </p:sp>
      <p:sp>
        <p:nvSpPr>
          <p:cNvPr id="6" name="Footer Placeholder 5">
            <a:extLst>
              <a:ext uri="{FF2B5EF4-FFF2-40B4-BE49-F238E27FC236}">
                <a16:creationId xmlns:a16="http://schemas.microsoft.com/office/drawing/2014/main" id="{1F2CC066-628C-4660-803C-955401F71B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4BF67D-9B83-4F2E-AFCB-FCDF062E0CA8}"/>
              </a:ext>
            </a:extLst>
          </p:cNvPr>
          <p:cNvSpPr>
            <a:spLocks noGrp="1"/>
          </p:cNvSpPr>
          <p:nvPr>
            <p:ph type="sldNum" sz="quarter" idx="12"/>
          </p:nvPr>
        </p:nvSpPr>
        <p:spPr/>
        <p:txBody>
          <a:bodyPr/>
          <a:lstStyle/>
          <a:p>
            <a:fld id="{47072EED-F2E4-4499-A2FC-B50494151C1C}" type="slidenum">
              <a:rPr lang="en-IN" smtClean="0"/>
              <a:t>‹#›</a:t>
            </a:fld>
            <a:endParaRPr lang="en-IN"/>
          </a:p>
        </p:txBody>
      </p:sp>
    </p:spTree>
    <p:extLst>
      <p:ext uri="{BB962C8B-B14F-4D97-AF65-F5344CB8AC3E}">
        <p14:creationId xmlns:p14="http://schemas.microsoft.com/office/powerpoint/2010/main" val="168695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11D35-4AA8-49EB-8C08-BD70FE4A3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B36D9-D791-4E70-B331-190C4D8B3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03FB0-9153-4038-88EC-182FCA9D3D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ADE20-2B59-4857-A3DC-682A00A63E7C}" type="datetimeFigureOut">
              <a:rPr lang="en-IN" smtClean="0"/>
              <a:t>18-04-2022</a:t>
            </a:fld>
            <a:endParaRPr lang="en-IN"/>
          </a:p>
        </p:txBody>
      </p:sp>
      <p:sp>
        <p:nvSpPr>
          <p:cNvPr id="5" name="Footer Placeholder 4">
            <a:extLst>
              <a:ext uri="{FF2B5EF4-FFF2-40B4-BE49-F238E27FC236}">
                <a16:creationId xmlns:a16="http://schemas.microsoft.com/office/drawing/2014/main" id="{177066DC-282D-4732-A752-318385830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893CD7-47B0-40BB-8A62-C75AD089B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72EED-F2E4-4499-A2FC-B50494151C1C}" type="slidenum">
              <a:rPr lang="en-IN" smtClean="0"/>
              <a:t>‹#›</a:t>
            </a:fld>
            <a:endParaRPr lang="en-IN"/>
          </a:p>
        </p:txBody>
      </p:sp>
    </p:spTree>
    <p:extLst>
      <p:ext uri="{BB962C8B-B14F-4D97-AF65-F5344CB8AC3E}">
        <p14:creationId xmlns:p14="http://schemas.microsoft.com/office/powerpoint/2010/main" val="3754635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recurs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ynamic-programming-set-2-optimal-substructure-property/" TargetMode="External"/><Relationship Id="rId2" Type="http://schemas.openxmlformats.org/officeDocument/2006/relationships/hyperlink" Target="https://www.geeksforgeeks.org/dynamic-programming-set-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solve-dynamic-programming-problem/" TargetMode="External"/><Relationship Id="rId2" Type="http://schemas.openxmlformats.org/officeDocument/2006/relationships/hyperlink" Target="https://www.geeksforgeeks.org/dynamic-programming-set-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41FD-242B-499E-90DE-39A9857A2C2F}"/>
              </a:ext>
            </a:extLst>
          </p:cNvPr>
          <p:cNvSpPr>
            <a:spLocks noGrp="1"/>
          </p:cNvSpPr>
          <p:nvPr>
            <p:ph type="ctrTitle"/>
          </p:nvPr>
        </p:nvSpPr>
        <p:spPr/>
        <p:txBody>
          <a:bodyPr/>
          <a:lstStyle/>
          <a:p>
            <a:r>
              <a:rPr lang="en-IN" dirty="0"/>
              <a:t>Dynamic Programming</a:t>
            </a:r>
          </a:p>
        </p:txBody>
      </p:sp>
      <p:sp>
        <p:nvSpPr>
          <p:cNvPr id="3" name="Subtitle 2">
            <a:extLst>
              <a:ext uri="{FF2B5EF4-FFF2-40B4-BE49-F238E27FC236}">
                <a16:creationId xmlns:a16="http://schemas.microsoft.com/office/drawing/2014/main" id="{FCE672A4-42AF-4F33-B51F-16974E2604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3338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1218-4CAC-4A33-A0B7-C91B74B7B0DE}"/>
              </a:ext>
            </a:extLst>
          </p:cNvPr>
          <p:cNvSpPr>
            <a:spLocks noGrp="1"/>
          </p:cNvSpPr>
          <p:nvPr>
            <p:ph type="title"/>
          </p:nvPr>
        </p:nvSpPr>
        <p:spPr/>
        <p:txBody>
          <a:bodyPr/>
          <a:lstStyle/>
          <a:p>
            <a:r>
              <a:rPr lang="en-US" b="1" i="0" dirty="0">
                <a:solidFill>
                  <a:srgbClr val="303030"/>
                </a:solidFill>
                <a:effectLst/>
                <a:latin typeface="var(--title-font)"/>
              </a:rPr>
              <a:t>Frog Jump with k Distances</a:t>
            </a:r>
            <a:endParaRPr lang="en-IN" dirty="0"/>
          </a:p>
        </p:txBody>
      </p:sp>
      <p:sp>
        <p:nvSpPr>
          <p:cNvPr id="3" name="Content Placeholder 2">
            <a:extLst>
              <a:ext uri="{FF2B5EF4-FFF2-40B4-BE49-F238E27FC236}">
                <a16:creationId xmlns:a16="http://schemas.microsoft.com/office/drawing/2014/main" id="{4C61E56B-6753-458B-B6CD-A655798FC7BA}"/>
              </a:ext>
            </a:extLst>
          </p:cNvPr>
          <p:cNvSpPr>
            <a:spLocks noGrp="1"/>
          </p:cNvSpPr>
          <p:nvPr>
            <p:ph idx="1"/>
          </p:nvPr>
        </p:nvSpPr>
        <p:spPr/>
        <p:txBody>
          <a:bodyPr/>
          <a:lstStyle/>
          <a:p>
            <a:r>
              <a:rPr lang="en-US" b="0" i="0" dirty="0">
                <a:solidFill>
                  <a:srgbClr val="303030"/>
                </a:solidFill>
                <a:effectLst/>
                <a:latin typeface="Titillium Web" panose="00000500000000000000" pitchFamily="2" charset="0"/>
              </a:rPr>
              <a:t>In the previous question, the frog was allowed to jump either one or two steps at a time. In this question, the frog is allowed to jump up to ‘K’ steps at a time. If K=4, the frog can jump 1,2,3, or 4 steps at every index.</a:t>
            </a:r>
          </a:p>
          <a:p>
            <a:endParaRPr lang="en-IN" dirty="0"/>
          </a:p>
        </p:txBody>
      </p:sp>
    </p:spTree>
    <p:extLst>
      <p:ext uri="{BB962C8B-B14F-4D97-AF65-F5344CB8AC3E}">
        <p14:creationId xmlns:p14="http://schemas.microsoft.com/office/powerpoint/2010/main" val="330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EE74-A63B-4A1D-B36D-CF0EC9F50338}"/>
              </a:ext>
            </a:extLst>
          </p:cNvPr>
          <p:cNvSpPr>
            <a:spLocks noGrp="1"/>
          </p:cNvSpPr>
          <p:nvPr>
            <p:ph type="title"/>
          </p:nvPr>
        </p:nvSpPr>
        <p:spPr/>
        <p:txBody>
          <a:bodyPr/>
          <a:lstStyle/>
          <a:p>
            <a:r>
              <a:rPr lang="en-US" b="1" i="0" dirty="0">
                <a:solidFill>
                  <a:srgbClr val="303030"/>
                </a:solidFill>
                <a:effectLst/>
                <a:latin typeface="var(--title-font)"/>
              </a:rPr>
              <a:t>Maximum sum of non-adjacent elements</a:t>
            </a:r>
            <a:endParaRPr lang="en-IN" dirty="0"/>
          </a:p>
        </p:txBody>
      </p:sp>
      <p:sp>
        <p:nvSpPr>
          <p:cNvPr id="3" name="Content Placeholder 2">
            <a:extLst>
              <a:ext uri="{FF2B5EF4-FFF2-40B4-BE49-F238E27FC236}">
                <a16:creationId xmlns:a16="http://schemas.microsoft.com/office/drawing/2014/main" id="{79D8BF81-C0F6-4E66-BC79-5F441862C3A0}"/>
              </a:ext>
            </a:extLst>
          </p:cNvPr>
          <p:cNvSpPr>
            <a:spLocks noGrp="1"/>
          </p:cNvSpPr>
          <p:nvPr>
            <p:ph idx="1"/>
          </p:nvPr>
        </p:nvSpPr>
        <p:spPr/>
        <p:txBody>
          <a:bodyPr/>
          <a:lstStyle/>
          <a:p>
            <a:pPr algn="l"/>
            <a:r>
              <a:rPr lang="en-US" b="1" i="0" dirty="0">
                <a:solidFill>
                  <a:srgbClr val="303030"/>
                </a:solidFill>
                <a:effectLst/>
                <a:latin typeface="Titillium Web" panose="00000500000000000000" pitchFamily="2" charset="0"/>
              </a:rPr>
              <a:t>Problem Statement:</a:t>
            </a:r>
            <a:endParaRPr lang="en-US" b="0" i="0" dirty="0">
              <a:solidFill>
                <a:srgbClr val="303030"/>
              </a:solidFill>
              <a:effectLst/>
              <a:latin typeface="Titillium Web" panose="00000500000000000000" pitchFamily="2" charset="0"/>
            </a:endParaRPr>
          </a:p>
          <a:p>
            <a:pPr algn="l"/>
            <a:r>
              <a:rPr lang="en-US" b="0" i="0" dirty="0">
                <a:solidFill>
                  <a:srgbClr val="303030"/>
                </a:solidFill>
                <a:effectLst/>
                <a:latin typeface="Titillium Web" panose="00000500000000000000" pitchFamily="2" charset="0"/>
              </a:rPr>
              <a:t>Given an array of ‘N’  positive integers, we need to return the maximum sum of the subsequence such that no two elements of the subsequence are adjacent elements in the array.</a:t>
            </a:r>
          </a:p>
          <a:p>
            <a:pPr algn="l"/>
            <a:r>
              <a:rPr lang="en-US" b="1" i="0" dirty="0">
                <a:solidFill>
                  <a:srgbClr val="303030"/>
                </a:solidFill>
                <a:effectLst/>
                <a:latin typeface="Titillium Web" panose="00000500000000000000" pitchFamily="2" charset="0"/>
              </a:rPr>
              <a:t>Note: </a:t>
            </a:r>
            <a:r>
              <a:rPr lang="en-US" b="0" i="0" dirty="0">
                <a:solidFill>
                  <a:srgbClr val="303030"/>
                </a:solidFill>
                <a:effectLst/>
                <a:latin typeface="Titillium Web" panose="00000500000000000000" pitchFamily="2" charset="0"/>
              </a:rPr>
              <a:t>A subsequence of an array is a list with elements of the array where some elements are deleted ( or not deleted at all) and the elements should be in the same order in the subsequence as in the array.</a:t>
            </a:r>
          </a:p>
          <a:p>
            <a:endParaRPr lang="en-IN" dirty="0"/>
          </a:p>
        </p:txBody>
      </p:sp>
    </p:spTree>
    <p:extLst>
      <p:ext uri="{BB962C8B-B14F-4D97-AF65-F5344CB8AC3E}">
        <p14:creationId xmlns:p14="http://schemas.microsoft.com/office/powerpoint/2010/main" val="1759533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9A72DFB-59A2-43F4-970E-03A5477F1F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6977" y="1834111"/>
            <a:ext cx="10515600" cy="364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4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DFCC-8847-47C7-97BB-9209868B94D6}"/>
              </a:ext>
            </a:extLst>
          </p:cNvPr>
          <p:cNvSpPr>
            <a:spLocks noGrp="1"/>
          </p:cNvSpPr>
          <p:nvPr>
            <p:ph type="title"/>
          </p:nvPr>
        </p:nvSpPr>
        <p:spPr/>
        <p:txBody>
          <a:bodyPr/>
          <a:lstStyle/>
          <a:p>
            <a:r>
              <a:rPr lang="en-IN" b="1" i="0" dirty="0">
                <a:solidFill>
                  <a:srgbClr val="303030"/>
                </a:solidFill>
                <a:effectLst/>
                <a:latin typeface="var(--title-font)"/>
              </a:rPr>
              <a:t>House Robber</a:t>
            </a:r>
            <a:endParaRPr lang="en-IN" dirty="0"/>
          </a:p>
        </p:txBody>
      </p:sp>
      <p:sp>
        <p:nvSpPr>
          <p:cNvPr id="3" name="Content Placeholder 2">
            <a:extLst>
              <a:ext uri="{FF2B5EF4-FFF2-40B4-BE49-F238E27FC236}">
                <a16:creationId xmlns:a16="http://schemas.microsoft.com/office/drawing/2014/main" id="{FBE3AA78-E5C5-441C-8397-7DF34602FAB8}"/>
              </a:ext>
            </a:extLst>
          </p:cNvPr>
          <p:cNvSpPr>
            <a:spLocks noGrp="1"/>
          </p:cNvSpPr>
          <p:nvPr>
            <p:ph idx="1"/>
          </p:nvPr>
        </p:nvSpPr>
        <p:spPr/>
        <p:txBody>
          <a:bodyPr/>
          <a:lstStyle/>
          <a:p>
            <a:pPr algn="l"/>
            <a:r>
              <a:rPr lang="en-US" b="0" i="0" dirty="0">
                <a:solidFill>
                  <a:srgbClr val="303030"/>
                </a:solidFill>
                <a:effectLst/>
                <a:latin typeface="Titillium Web" panose="00000500000000000000" pitchFamily="2" charset="0"/>
              </a:rPr>
              <a:t>A thief needs to rob money in a street. The houses in the street are arranged in a circular manner. Therefore the first and the last house are adjacent to each other. The security system in the street is such that if adjacent houses are robbed, the police will get notified.</a:t>
            </a:r>
          </a:p>
          <a:p>
            <a:pPr algn="l"/>
            <a:r>
              <a:rPr lang="en-US" b="0" i="0" dirty="0">
                <a:solidFill>
                  <a:srgbClr val="303030"/>
                </a:solidFill>
                <a:effectLst/>
                <a:latin typeface="Titillium Web" panose="00000500000000000000" pitchFamily="2" charset="0"/>
              </a:rPr>
              <a:t>Given an array of integers “</a:t>
            </a:r>
            <a:r>
              <a:rPr lang="en-US" b="0" i="0" dirty="0" err="1">
                <a:solidFill>
                  <a:srgbClr val="303030"/>
                </a:solidFill>
                <a:effectLst/>
                <a:latin typeface="Titillium Web" panose="00000500000000000000" pitchFamily="2" charset="0"/>
              </a:rPr>
              <a:t>Arr</a:t>
            </a:r>
            <a:r>
              <a:rPr lang="en-US" b="0" i="0" dirty="0">
                <a:solidFill>
                  <a:srgbClr val="303030"/>
                </a:solidFill>
                <a:effectLst/>
                <a:latin typeface="Titillium Web" panose="00000500000000000000" pitchFamily="2" charset="0"/>
              </a:rPr>
              <a:t>” which represents money at each house, we need to return the maximum amount of money that the thief can rob without alerting the police.</a:t>
            </a:r>
          </a:p>
          <a:p>
            <a:endParaRPr lang="en-IN" dirty="0"/>
          </a:p>
        </p:txBody>
      </p:sp>
    </p:spTree>
    <p:extLst>
      <p:ext uri="{BB962C8B-B14F-4D97-AF65-F5344CB8AC3E}">
        <p14:creationId xmlns:p14="http://schemas.microsoft.com/office/powerpoint/2010/main" val="110358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EFD7-7B0F-4688-8C22-D96D43CB6D5E}"/>
              </a:ext>
            </a:extLst>
          </p:cNvPr>
          <p:cNvSpPr>
            <a:spLocks noGrp="1"/>
          </p:cNvSpPr>
          <p:nvPr>
            <p:ph type="title"/>
          </p:nvPr>
        </p:nvSpPr>
        <p:spPr/>
        <p:txBody>
          <a:bodyPr/>
          <a:lstStyle/>
          <a:p>
            <a:r>
              <a:rPr lang="en-IN" b="1" i="0" dirty="0">
                <a:solidFill>
                  <a:srgbClr val="303030"/>
                </a:solidFill>
                <a:effectLst/>
                <a:latin typeface="var(--title-font)"/>
              </a:rPr>
              <a:t>Grid Unique Paths : DP on Grids </a:t>
            </a:r>
            <a:endParaRPr lang="en-IN" dirty="0"/>
          </a:p>
        </p:txBody>
      </p:sp>
      <p:sp>
        <p:nvSpPr>
          <p:cNvPr id="3" name="Content Placeholder 2">
            <a:extLst>
              <a:ext uri="{FF2B5EF4-FFF2-40B4-BE49-F238E27FC236}">
                <a16:creationId xmlns:a16="http://schemas.microsoft.com/office/drawing/2014/main" id="{AD14D744-15BA-479F-82BD-561E56CDAE0D}"/>
              </a:ext>
            </a:extLst>
          </p:cNvPr>
          <p:cNvSpPr>
            <a:spLocks noGrp="1"/>
          </p:cNvSpPr>
          <p:nvPr>
            <p:ph idx="1"/>
          </p:nvPr>
        </p:nvSpPr>
        <p:spPr/>
        <p:txBody>
          <a:bodyPr/>
          <a:lstStyle/>
          <a:p>
            <a:pPr algn="l"/>
            <a:r>
              <a:rPr lang="en-US" b="0" i="0" dirty="0">
                <a:solidFill>
                  <a:srgbClr val="303030"/>
                </a:solidFill>
                <a:effectLst/>
                <a:latin typeface="Titillium Web" panose="00000500000000000000" pitchFamily="2" charset="0"/>
              </a:rPr>
              <a:t>Given two values M and N, which represent a matrix[M][N]. We need to find the total unique paths from the top-left cell (matrix[0][0]) to the rightmost cell (matrix[M-1][N-1]).</a:t>
            </a:r>
          </a:p>
          <a:p>
            <a:pPr algn="l"/>
            <a:r>
              <a:rPr lang="en-US" b="0" i="0" dirty="0">
                <a:solidFill>
                  <a:srgbClr val="303030"/>
                </a:solidFill>
                <a:effectLst/>
                <a:latin typeface="Titillium Web" panose="00000500000000000000" pitchFamily="2" charset="0"/>
              </a:rPr>
              <a:t>At any cell we are allowed to move in only two directions:- bottom and right.</a:t>
            </a:r>
          </a:p>
          <a:p>
            <a:endParaRPr lang="en-IN" dirty="0"/>
          </a:p>
        </p:txBody>
      </p:sp>
    </p:spTree>
    <p:extLst>
      <p:ext uri="{BB962C8B-B14F-4D97-AF65-F5344CB8AC3E}">
        <p14:creationId xmlns:p14="http://schemas.microsoft.com/office/powerpoint/2010/main" val="182257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729070E-30EE-4B08-B2B1-28F43BF342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3967" y="1825625"/>
            <a:ext cx="44640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9C39-038D-4086-85DD-3DA0DA810177}"/>
              </a:ext>
            </a:extLst>
          </p:cNvPr>
          <p:cNvSpPr>
            <a:spLocks noGrp="1"/>
          </p:cNvSpPr>
          <p:nvPr>
            <p:ph type="title"/>
          </p:nvPr>
        </p:nvSpPr>
        <p:spPr/>
        <p:txBody>
          <a:bodyPr/>
          <a:lstStyle/>
          <a:p>
            <a:r>
              <a:rPr lang="en-US" b="1" i="0" dirty="0">
                <a:solidFill>
                  <a:srgbClr val="303030"/>
                </a:solidFill>
                <a:effectLst/>
                <a:latin typeface="var(--title-font)"/>
              </a:rPr>
              <a:t>Minimum Path Sum In a Grid </a:t>
            </a:r>
            <a:endParaRPr lang="en-IN" dirty="0"/>
          </a:p>
        </p:txBody>
      </p:sp>
      <p:sp>
        <p:nvSpPr>
          <p:cNvPr id="3" name="Content Placeholder 2">
            <a:extLst>
              <a:ext uri="{FF2B5EF4-FFF2-40B4-BE49-F238E27FC236}">
                <a16:creationId xmlns:a16="http://schemas.microsoft.com/office/drawing/2014/main" id="{9B993DB1-8470-42AD-9B73-ED94DF8ACEF1}"/>
              </a:ext>
            </a:extLst>
          </p:cNvPr>
          <p:cNvSpPr>
            <a:spLocks noGrp="1"/>
          </p:cNvSpPr>
          <p:nvPr>
            <p:ph idx="1"/>
          </p:nvPr>
        </p:nvSpPr>
        <p:spPr/>
        <p:txBody>
          <a:bodyPr/>
          <a:lstStyle/>
          <a:p>
            <a:pPr algn="l"/>
            <a:r>
              <a:rPr lang="en-US" b="1" i="0" dirty="0">
                <a:solidFill>
                  <a:srgbClr val="303030"/>
                </a:solidFill>
                <a:effectLst/>
                <a:latin typeface="Titillium Web" panose="00000500000000000000" pitchFamily="2" charset="0"/>
              </a:rPr>
              <a:t>Problem Description: </a:t>
            </a:r>
            <a:endParaRPr lang="en-US" b="0" i="0" dirty="0">
              <a:solidFill>
                <a:srgbClr val="303030"/>
              </a:solidFill>
              <a:effectLst/>
              <a:latin typeface="Titillium Web" panose="00000500000000000000" pitchFamily="2" charset="0"/>
            </a:endParaRPr>
          </a:p>
          <a:p>
            <a:pPr algn="l"/>
            <a:r>
              <a:rPr lang="en-US" b="0" i="0" dirty="0">
                <a:solidFill>
                  <a:srgbClr val="303030"/>
                </a:solidFill>
                <a:effectLst/>
                <a:latin typeface="Titillium Web" panose="00000500000000000000" pitchFamily="2" charset="0"/>
              </a:rPr>
              <a:t>We are given an “N*M” matrix of integers. We need to find a path from the top-left corner to the bottom-right corner of the matrix, such that there is a minimum cost past that we select.</a:t>
            </a:r>
          </a:p>
          <a:p>
            <a:pPr algn="l"/>
            <a:r>
              <a:rPr lang="en-US" b="0" i="0" dirty="0">
                <a:solidFill>
                  <a:srgbClr val="303030"/>
                </a:solidFill>
                <a:effectLst/>
                <a:latin typeface="Titillium Web" panose="00000500000000000000" pitchFamily="2" charset="0"/>
              </a:rPr>
              <a:t>At every cell, we can move in only two directions: right and bottom. The cost of a path is given as the sum of values of cells of the given matrix.</a:t>
            </a:r>
          </a:p>
          <a:p>
            <a:endParaRPr lang="en-IN" dirty="0"/>
          </a:p>
        </p:txBody>
      </p:sp>
    </p:spTree>
    <p:extLst>
      <p:ext uri="{BB962C8B-B14F-4D97-AF65-F5344CB8AC3E}">
        <p14:creationId xmlns:p14="http://schemas.microsoft.com/office/powerpoint/2010/main" val="170303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497-4EFB-4DE5-9CCC-2F09D6F9CD18}"/>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9EC3A273-D3A7-437B-AAFF-A3CD630270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8422" y="1825625"/>
            <a:ext cx="84751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7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3EA7-95FF-486B-9981-929B366AC894}"/>
              </a:ext>
            </a:extLst>
          </p:cNvPr>
          <p:cNvSpPr>
            <a:spLocks noGrp="1"/>
          </p:cNvSpPr>
          <p:nvPr>
            <p:ph type="title"/>
          </p:nvPr>
        </p:nvSpPr>
        <p:spPr/>
        <p:txBody>
          <a:bodyPr/>
          <a:lstStyle/>
          <a:p>
            <a:r>
              <a:rPr lang="en-US" b="1" i="0" dirty="0">
                <a:solidFill>
                  <a:srgbClr val="303030"/>
                </a:solidFill>
                <a:effectLst/>
                <a:latin typeface="var(--title-font)"/>
              </a:rPr>
              <a:t>Subset sum equal to target </a:t>
            </a:r>
            <a:endParaRPr lang="en-IN" dirty="0"/>
          </a:p>
        </p:txBody>
      </p:sp>
      <p:sp>
        <p:nvSpPr>
          <p:cNvPr id="3" name="Content Placeholder 2">
            <a:extLst>
              <a:ext uri="{FF2B5EF4-FFF2-40B4-BE49-F238E27FC236}">
                <a16:creationId xmlns:a16="http://schemas.microsoft.com/office/drawing/2014/main" id="{216DC656-112C-4F3B-8ED8-8B0B21FC30AD}"/>
              </a:ext>
            </a:extLst>
          </p:cNvPr>
          <p:cNvSpPr>
            <a:spLocks noGrp="1"/>
          </p:cNvSpPr>
          <p:nvPr>
            <p:ph idx="1"/>
          </p:nvPr>
        </p:nvSpPr>
        <p:spPr/>
        <p:txBody>
          <a:bodyPr>
            <a:normAutofit/>
          </a:bodyPr>
          <a:lstStyle/>
          <a:p>
            <a:pPr algn="l"/>
            <a:r>
              <a:rPr lang="en-US" sz="1800" b="0" i="0" dirty="0">
                <a:solidFill>
                  <a:srgbClr val="303030"/>
                </a:solidFill>
                <a:effectLst/>
              </a:rPr>
              <a:t>First, we need to understand </a:t>
            </a:r>
            <a:r>
              <a:rPr lang="en-US" sz="1800" b="1" i="0" dirty="0">
                <a:solidFill>
                  <a:srgbClr val="303030"/>
                </a:solidFill>
                <a:effectLst/>
              </a:rPr>
              <a:t>what a subsequence/subset is</a:t>
            </a:r>
            <a:r>
              <a:rPr lang="en-US" sz="1800" b="0" i="0" dirty="0">
                <a:solidFill>
                  <a:srgbClr val="303030"/>
                </a:solidFill>
                <a:effectLst/>
              </a:rPr>
              <a:t>.</a:t>
            </a:r>
          </a:p>
          <a:p>
            <a:pPr algn="l"/>
            <a:r>
              <a:rPr lang="en-US" sz="1800" b="0" i="0" dirty="0">
                <a:solidFill>
                  <a:srgbClr val="303030"/>
                </a:solidFill>
                <a:effectLst/>
              </a:rPr>
              <a:t>A subset/subsequence is a contiguous or non-contiguous part of an array, where elements appear in the same order as the original array.</a:t>
            </a:r>
            <a:br>
              <a:rPr lang="en-US" sz="1800" b="0" i="0" dirty="0">
                <a:solidFill>
                  <a:srgbClr val="303030"/>
                </a:solidFill>
                <a:effectLst/>
              </a:rPr>
            </a:br>
            <a:r>
              <a:rPr lang="en-US" sz="1800" b="0" i="0" dirty="0">
                <a:solidFill>
                  <a:srgbClr val="303030"/>
                </a:solidFill>
                <a:effectLst/>
              </a:rPr>
              <a:t>For example, for the array: [2,3,1] , the subsequences will be [{2},{3},{1},{2,3},{2,1},{3,1},{2,3,1}} but {3,2} is </a:t>
            </a:r>
            <a:r>
              <a:rPr lang="en-US" sz="1800" b="1" i="0" dirty="0">
                <a:solidFill>
                  <a:srgbClr val="303030"/>
                </a:solidFill>
                <a:effectLst/>
              </a:rPr>
              <a:t>not</a:t>
            </a:r>
            <a:r>
              <a:rPr lang="en-US" sz="1800" b="0" i="0" dirty="0">
                <a:solidFill>
                  <a:srgbClr val="303030"/>
                </a:solidFill>
                <a:effectLst/>
              </a:rPr>
              <a:t> a subsequence because its elements are not in the same order as the original array.</a:t>
            </a:r>
          </a:p>
          <a:p>
            <a:pPr algn="l"/>
            <a:r>
              <a:rPr lang="en-US" sz="1800" b="0" i="0" dirty="0">
                <a:solidFill>
                  <a:srgbClr val="303030"/>
                </a:solidFill>
                <a:effectLst/>
              </a:rPr>
              <a:t>We are given an array ‘ARR’ with N positive integers. We need to find if there is a subset in “ARR” with a sum equal to K. If there is, return true else return false.</a:t>
            </a:r>
          </a:p>
          <a:p>
            <a:pPr algn="l"/>
            <a:endParaRPr lang="en-US" sz="1800" b="0" i="0" dirty="0">
              <a:solidFill>
                <a:srgbClr val="303030"/>
              </a:solidFill>
              <a:effectLst/>
            </a:endParaRPr>
          </a:p>
          <a:p>
            <a:endParaRPr lang="en-IN" sz="1800" dirty="0"/>
          </a:p>
        </p:txBody>
      </p:sp>
    </p:spTree>
    <p:extLst>
      <p:ext uri="{BB962C8B-B14F-4D97-AF65-F5344CB8AC3E}">
        <p14:creationId xmlns:p14="http://schemas.microsoft.com/office/powerpoint/2010/main" val="236869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AECD641-7426-480D-819B-8E25D80824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0475" y="2358231"/>
            <a:ext cx="45910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64D5-D303-4C16-9C1D-00733713C609}"/>
              </a:ext>
            </a:extLst>
          </p:cNvPr>
          <p:cNvSpPr>
            <a:spLocks noGrp="1"/>
          </p:cNvSpPr>
          <p:nvPr>
            <p:ph type="title"/>
          </p:nvPr>
        </p:nvSpPr>
        <p:spPr>
          <a:xfrm>
            <a:off x="838200" y="338492"/>
            <a:ext cx="10515600" cy="1325563"/>
          </a:xfrm>
        </p:spPr>
        <p:txBody>
          <a:bodyPr/>
          <a:lstStyle/>
          <a:p>
            <a:r>
              <a:rPr lang="en-IN" b="1" dirty="0"/>
              <a:t>Introduction to Dynamic Programming</a:t>
            </a:r>
          </a:p>
        </p:txBody>
      </p:sp>
      <p:sp>
        <p:nvSpPr>
          <p:cNvPr id="3" name="Content Placeholder 2">
            <a:extLst>
              <a:ext uri="{FF2B5EF4-FFF2-40B4-BE49-F238E27FC236}">
                <a16:creationId xmlns:a16="http://schemas.microsoft.com/office/drawing/2014/main" id="{335D9C7D-934A-4EAF-B43C-E37F1521ABB8}"/>
              </a:ext>
            </a:extLst>
          </p:cNvPr>
          <p:cNvSpPr>
            <a:spLocks noGrp="1"/>
          </p:cNvSpPr>
          <p:nvPr>
            <p:ph idx="1"/>
          </p:nvPr>
        </p:nvSpPr>
        <p:spPr/>
        <p:txBody>
          <a:bodyPr>
            <a:normAutofit fontScale="85000" lnSpcReduction="10000"/>
          </a:bodyPr>
          <a:lstStyle/>
          <a:p>
            <a:r>
              <a:rPr lang="en-US" b="0" i="0" dirty="0">
                <a:effectLst/>
              </a:rPr>
              <a:t>Dynamic programming is used where we have problems, which can be divided into similar sub-problems, so that their results can be re-used. Mostly, these algorithms are used for optimization. Before solving the in-hand sub-problem, dynamic algorithm will try to examine the results of the previously solved sub-problems.</a:t>
            </a:r>
          </a:p>
          <a:p>
            <a:pPr algn="just"/>
            <a:r>
              <a:rPr lang="en-US" b="0" i="0" dirty="0">
                <a:effectLst/>
              </a:rPr>
              <a:t>So we can say that −</a:t>
            </a:r>
          </a:p>
          <a:p>
            <a:pPr lvl="1" algn="just"/>
            <a:r>
              <a:rPr lang="en-US" b="0" i="0" dirty="0">
                <a:effectLst/>
              </a:rPr>
              <a:t>The problem should be able to be divided into smaller overlapping sub-problem.</a:t>
            </a:r>
          </a:p>
          <a:p>
            <a:pPr lvl="1" algn="just"/>
            <a:r>
              <a:rPr lang="en-US" b="0" i="0" dirty="0">
                <a:effectLst/>
              </a:rPr>
              <a:t>An optimum solution can be achieved by using an optimum solution of smaller sub-problems.</a:t>
            </a:r>
          </a:p>
          <a:p>
            <a:pPr lvl="1" algn="just"/>
            <a:r>
              <a:rPr lang="en-US" b="0" i="0" dirty="0">
                <a:effectLst/>
              </a:rPr>
              <a:t>Dynamic algorithms use </a:t>
            </a:r>
            <a:r>
              <a:rPr lang="en-US" b="0" i="0" dirty="0" err="1">
                <a:effectLst/>
              </a:rPr>
              <a:t>Memoization</a:t>
            </a:r>
            <a:r>
              <a:rPr lang="en-US" dirty="0"/>
              <a:t>.</a:t>
            </a:r>
            <a:endParaRPr lang="en-US" b="0" i="0" dirty="0">
              <a:effectLst/>
            </a:endParaRPr>
          </a:p>
          <a:p>
            <a:pPr algn="just"/>
            <a:r>
              <a:rPr lang="en-US" b="0" i="0" dirty="0">
                <a:effectLst/>
                <a:latin typeface="urw-din"/>
              </a:rPr>
              <a:t>Dynamic Programming is mainly an optimization over plain </a:t>
            </a:r>
            <a:r>
              <a:rPr lang="en-US" b="0" i="0" u="none" strike="noStrike" dirty="0">
                <a:effectLst/>
                <a:latin typeface="urw-din"/>
                <a:hlinkClick r:id="rId2">
                  <a:extLst>
                    <a:ext uri="{A12FA001-AC4F-418D-AE19-62706E023703}">
                      <ahyp:hlinkClr xmlns:ahyp="http://schemas.microsoft.com/office/drawing/2018/hyperlinkcolor" val="tx"/>
                    </a:ext>
                  </a:extLst>
                </a:hlinkClick>
              </a:rPr>
              <a:t>recursion</a:t>
            </a:r>
            <a:r>
              <a:rPr lang="en-US" b="0" i="0" dirty="0">
                <a:effectLst/>
                <a:latin typeface="urw-din"/>
              </a:rPr>
              <a:t>. Wherever we see a recursive solution that has repeated calls for same inputs, we can optimize it using Dynamic Programming. The idea is to simply store the results of subproblems, so that we do not have to re-compute them when needed later. </a:t>
            </a:r>
            <a:endParaRPr lang="en-US" b="0" i="0" dirty="0">
              <a:effectLst/>
            </a:endParaRPr>
          </a:p>
          <a:p>
            <a:endParaRPr lang="en-IN" dirty="0"/>
          </a:p>
        </p:txBody>
      </p:sp>
    </p:spTree>
    <p:extLst>
      <p:ext uri="{BB962C8B-B14F-4D97-AF65-F5344CB8AC3E}">
        <p14:creationId xmlns:p14="http://schemas.microsoft.com/office/powerpoint/2010/main" val="2516231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105D-4121-4493-A1B9-CE83084B4B72}"/>
              </a:ext>
            </a:extLst>
          </p:cNvPr>
          <p:cNvSpPr>
            <a:spLocks noGrp="1"/>
          </p:cNvSpPr>
          <p:nvPr>
            <p:ph type="title"/>
          </p:nvPr>
        </p:nvSpPr>
        <p:spPr/>
        <p:txBody>
          <a:bodyPr/>
          <a:lstStyle/>
          <a:p>
            <a:r>
              <a:rPr lang="en-IN" b="1" i="0" dirty="0">
                <a:solidFill>
                  <a:srgbClr val="303030"/>
                </a:solidFill>
                <a:effectLst/>
                <a:latin typeface="var(--title-font)"/>
              </a:rPr>
              <a:t>0/1 Knapsack</a:t>
            </a:r>
            <a:endParaRPr lang="en-IN" dirty="0"/>
          </a:p>
        </p:txBody>
      </p:sp>
      <p:sp>
        <p:nvSpPr>
          <p:cNvPr id="3" name="Content Placeholder 2">
            <a:extLst>
              <a:ext uri="{FF2B5EF4-FFF2-40B4-BE49-F238E27FC236}">
                <a16:creationId xmlns:a16="http://schemas.microsoft.com/office/drawing/2014/main" id="{9392F75B-FABC-4F82-9EE8-3B1721460C1E}"/>
              </a:ext>
            </a:extLst>
          </p:cNvPr>
          <p:cNvSpPr>
            <a:spLocks noGrp="1"/>
          </p:cNvSpPr>
          <p:nvPr>
            <p:ph idx="1"/>
          </p:nvPr>
        </p:nvSpPr>
        <p:spPr/>
        <p:txBody>
          <a:bodyPr/>
          <a:lstStyle/>
          <a:p>
            <a:r>
              <a:rPr lang="en-US" b="0" i="0" dirty="0">
                <a:solidFill>
                  <a:srgbClr val="303030"/>
                </a:solidFill>
                <a:effectLst/>
                <a:latin typeface="Titillium Web" panose="00000500000000000000" pitchFamily="2" charset="0"/>
              </a:rPr>
              <a:t>A thief wants to rob a store. He is carrying a bag of capacity W. The store has ‘n’ items. Its weight is given by the ‘</a:t>
            </a:r>
            <a:r>
              <a:rPr lang="en-US" b="0" i="0" dirty="0" err="1">
                <a:solidFill>
                  <a:srgbClr val="303030"/>
                </a:solidFill>
                <a:effectLst/>
                <a:latin typeface="Titillium Web" panose="00000500000000000000" pitchFamily="2" charset="0"/>
              </a:rPr>
              <a:t>wt</a:t>
            </a:r>
            <a:r>
              <a:rPr lang="en-US" b="0" i="0" dirty="0">
                <a:solidFill>
                  <a:srgbClr val="303030"/>
                </a:solidFill>
                <a:effectLst/>
                <a:latin typeface="Titillium Web" panose="00000500000000000000" pitchFamily="2" charset="0"/>
              </a:rPr>
              <a:t>’ array and its value by the ‘</a:t>
            </a:r>
            <a:r>
              <a:rPr lang="en-US" b="0" i="0" dirty="0" err="1">
                <a:solidFill>
                  <a:srgbClr val="303030"/>
                </a:solidFill>
                <a:effectLst/>
                <a:latin typeface="Titillium Web" panose="00000500000000000000" pitchFamily="2" charset="0"/>
              </a:rPr>
              <a:t>val</a:t>
            </a:r>
            <a:r>
              <a:rPr lang="en-US" b="0" i="0" dirty="0">
                <a:solidFill>
                  <a:srgbClr val="303030"/>
                </a:solidFill>
                <a:effectLst/>
                <a:latin typeface="Titillium Web" panose="00000500000000000000" pitchFamily="2" charset="0"/>
              </a:rPr>
              <a:t>’ array. He can either include an item in its knapsack or exclude it but can’t partially have it as a fraction. We need to find the maximum value of items that the thief can steal.</a:t>
            </a:r>
          </a:p>
          <a:p>
            <a:endParaRPr lang="en-IN" dirty="0"/>
          </a:p>
        </p:txBody>
      </p:sp>
    </p:spTree>
    <p:extLst>
      <p:ext uri="{BB962C8B-B14F-4D97-AF65-F5344CB8AC3E}">
        <p14:creationId xmlns:p14="http://schemas.microsoft.com/office/powerpoint/2010/main" val="115566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C58E7CE-CBD7-47FD-8AEF-5A0528861F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70" y="1825625"/>
            <a:ext cx="57910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82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0535-4580-447C-8AF3-88AE443CC704}"/>
              </a:ext>
            </a:extLst>
          </p:cNvPr>
          <p:cNvSpPr>
            <a:spLocks noGrp="1"/>
          </p:cNvSpPr>
          <p:nvPr>
            <p:ph type="title"/>
          </p:nvPr>
        </p:nvSpPr>
        <p:spPr/>
        <p:txBody>
          <a:bodyPr/>
          <a:lstStyle/>
          <a:p>
            <a:r>
              <a:rPr lang="en-IN" b="1" i="0" dirty="0">
                <a:solidFill>
                  <a:srgbClr val="303030"/>
                </a:solidFill>
                <a:effectLst/>
                <a:latin typeface="var(--title-font)"/>
              </a:rPr>
              <a:t>Unbounded Knapsack </a:t>
            </a:r>
            <a:endParaRPr lang="en-IN" dirty="0"/>
          </a:p>
        </p:txBody>
      </p:sp>
      <p:sp>
        <p:nvSpPr>
          <p:cNvPr id="3" name="Content Placeholder 2">
            <a:extLst>
              <a:ext uri="{FF2B5EF4-FFF2-40B4-BE49-F238E27FC236}">
                <a16:creationId xmlns:a16="http://schemas.microsoft.com/office/drawing/2014/main" id="{D02E1F9D-405A-404B-8A72-EC4B3507D860}"/>
              </a:ext>
            </a:extLst>
          </p:cNvPr>
          <p:cNvSpPr>
            <a:spLocks noGrp="1"/>
          </p:cNvSpPr>
          <p:nvPr>
            <p:ph idx="1"/>
          </p:nvPr>
        </p:nvSpPr>
        <p:spPr/>
        <p:txBody>
          <a:bodyPr/>
          <a:lstStyle/>
          <a:p>
            <a:r>
              <a:rPr lang="en-US" b="0" i="0" dirty="0">
                <a:solidFill>
                  <a:srgbClr val="303030"/>
                </a:solidFill>
                <a:effectLst/>
                <a:latin typeface="Titillium Web" panose="00000500000000000000" pitchFamily="2" charset="0"/>
              </a:rPr>
              <a:t>A thief wants to rob a store. He is carrying a bag of capacity W. The store has ‘n’ items of infinite supply. Its weight is given by the ‘</a:t>
            </a:r>
            <a:r>
              <a:rPr lang="en-US" b="0" i="0" dirty="0" err="1">
                <a:solidFill>
                  <a:srgbClr val="303030"/>
                </a:solidFill>
                <a:effectLst/>
                <a:latin typeface="Titillium Web" panose="00000500000000000000" pitchFamily="2" charset="0"/>
              </a:rPr>
              <a:t>wt</a:t>
            </a:r>
            <a:r>
              <a:rPr lang="en-US" b="0" i="0" dirty="0">
                <a:solidFill>
                  <a:srgbClr val="303030"/>
                </a:solidFill>
                <a:effectLst/>
                <a:latin typeface="Titillium Web" panose="00000500000000000000" pitchFamily="2" charset="0"/>
              </a:rPr>
              <a:t>’ array and its value by the ‘</a:t>
            </a:r>
            <a:r>
              <a:rPr lang="en-US" b="0" i="0" dirty="0" err="1">
                <a:solidFill>
                  <a:srgbClr val="303030"/>
                </a:solidFill>
                <a:effectLst/>
                <a:latin typeface="Titillium Web" panose="00000500000000000000" pitchFamily="2" charset="0"/>
              </a:rPr>
              <a:t>val</a:t>
            </a:r>
            <a:r>
              <a:rPr lang="en-US" b="0" i="0" dirty="0">
                <a:solidFill>
                  <a:srgbClr val="303030"/>
                </a:solidFill>
                <a:effectLst/>
                <a:latin typeface="Titillium Web" panose="00000500000000000000" pitchFamily="2" charset="0"/>
              </a:rPr>
              <a:t>’ array. He can either include an item in its knapsack or exclude it but can’t partially have it as a fraction. We need to find the maximum value of items that the thief can steal. He can take a single item any number of times he wants and put it in his knapsack.</a:t>
            </a:r>
            <a:endParaRPr lang="en-IN" dirty="0"/>
          </a:p>
        </p:txBody>
      </p:sp>
    </p:spTree>
    <p:extLst>
      <p:ext uri="{BB962C8B-B14F-4D97-AF65-F5344CB8AC3E}">
        <p14:creationId xmlns:p14="http://schemas.microsoft.com/office/powerpoint/2010/main" val="23449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81EA56F-E5D2-4426-9B5A-2DCDBE0008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8456" y="1825625"/>
            <a:ext cx="577508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099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16C-4CF3-4B2A-B7D7-0175A2941476}"/>
              </a:ext>
            </a:extLst>
          </p:cNvPr>
          <p:cNvSpPr>
            <a:spLocks noGrp="1"/>
          </p:cNvSpPr>
          <p:nvPr>
            <p:ph type="title"/>
          </p:nvPr>
        </p:nvSpPr>
        <p:spPr/>
        <p:txBody>
          <a:bodyPr/>
          <a:lstStyle/>
          <a:p>
            <a:r>
              <a:rPr lang="en-IN" b="1" i="0" dirty="0">
                <a:solidFill>
                  <a:srgbClr val="303030"/>
                </a:solidFill>
                <a:effectLst/>
                <a:latin typeface="var(--title-font)"/>
              </a:rPr>
              <a:t>Longest Common Subsequence</a:t>
            </a:r>
            <a:endParaRPr lang="en-IN" dirty="0"/>
          </a:p>
        </p:txBody>
      </p:sp>
      <p:sp>
        <p:nvSpPr>
          <p:cNvPr id="4" name="Rectangle 1">
            <a:extLst>
              <a:ext uri="{FF2B5EF4-FFF2-40B4-BE49-F238E27FC236}">
                <a16:creationId xmlns:a16="http://schemas.microsoft.com/office/drawing/2014/main" id="{80B6DA3E-F86C-4D76-9335-DA59FD98DCB8}"/>
              </a:ext>
            </a:extLst>
          </p:cNvPr>
          <p:cNvSpPr>
            <a:spLocks noChangeArrowheads="1"/>
          </p:cNvSpPr>
          <p:nvPr/>
        </p:nvSpPr>
        <p:spPr bwMode="auto">
          <a:xfrm>
            <a:off x="926978" y="1690688"/>
            <a:ext cx="9806126" cy="2779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Titillium Web" panose="00000500000000000000" pitchFamily="2" charset="0"/>
              </a:rPr>
              <a:t>A subsequence of a string is a list of characters of the string where some characters are deleted ( or not deleted at all) and they should be in the same order in the subsequence as in the original string.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Titillium Web" panose="00000500000000000000" pitchFamily="2" charset="0"/>
              </a:rPr>
              <a:t>For </a:t>
            </a:r>
            <a:r>
              <a:rPr kumimoji="0" lang="en-US" altLang="en-US" b="0" i="0" u="none" strike="noStrike" cap="none" normalizeH="0" baseline="0" dirty="0" err="1">
                <a:ln>
                  <a:noFill/>
                </a:ln>
                <a:solidFill>
                  <a:srgbClr val="303030"/>
                </a:solidFill>
                <a:effectLst/>
                <a:latin typeface="Titillium Web" panose="00000500000000000000" pitchFamily="2" charset="0"/>
              </a:rPr>
              <a:t>eg</a:t>
            </a:r>
            <a:r>
              <a:rPr kumimoji="0" lang="en-US" altLang="en-US" b="0" i="0" u="none" strike="noStrike" cap="none" normalizeH="0" baseline="0" dirty="0">
                <a:ln>
                  <a:noFill/>
                </a:ln>
                <a:solidFill>
                  <a:srgbClr val="303030"/>
                </a:solidFill>
                <a:effectLst/>
                <a:latin typeface="Titillium Web" panose="00000500000000000000" pitchFamily="2" charset="0"/>
              </a:rPr>
              <a:t>:</a:t>
            </a:r>
            <a:endParaRPr kumimoji="0" lang="en-US" altLang="en-US" b="0" i="0" u="none" strike="noStrike" cap="none" normalizeH="0" baseline="0" dirty="0">
              <a:ln>
                <a:noFill/>
              </a:ln>
              <a:solidFill>
                <a:srgbClr val="303030"/>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courier 10 pitch"/>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Titillium Web" panose="00000500000000000000" pitchFamily="2" charset="0"/>
              </a:rPr>
              <a:t>Strings like “cab”,” </a:t>
            </a:r>
            <a:r>
              <a:rPr kumimoji="0" lang="en-US" altLang="en-US" b="0" i="0" u="none" strike="noStrike" cap="none" normalizeH="0" baseline="0" dirty="0" err="1">
                <a:ln>
                  <a:noFill/>
                </a:ln>
                <a:solidFill>
                  <a:srgbClr val="303030"/>
                </a:solidFill>
                <a:effectLst/>
                <a:latin typeface="Titillium Web" panose="00000500000000000000" pitchFamily="2" charset="0"/>
              </a:rPr>
              <a:t>bc</a:t>
            </a:r>
            <a:r>
              <a:rPr kumimoji="0" lang="en-US" altLang="en-US" b="0" i="0" u="none" strike="noStrike" cap="none" normalizeH="0" baseline="0" dirty="0">
                <a:ln>
                  <a:noFill/>
                </a:ln>
                <a:solidFill>
                  <a:srgbClr val="303030"/>
                </a:solidFill>
                <a:effectLst/>
                <a:latin typeface="Titillium Web" panose="00000500000000000000" pitchFamily="2" charset="0"/>
              </a:rPr>
              <a:t>” will not be called as a subsequence of “</a:t>
            </a:r>
            <a:r>
              <a:rPr kumimoji="0" lang="en-US" altLang="en-US" b="0" i="0" u="none" strike="noStrike" cap="none" normalizeH="0" baseline="0" dirty="0" err="1">
                <a:ln>
                  <a:noFill/>
                </a:ln>
                <a:solidFill>
                  <a:srgbClr val="303030"/>
                </a:solidFill>
                <a:effectLst/>
                <a:latin typeface="Titillium Web" panose="00000500000000000000" pitchFamily="2" charset="0"/>
              </a:rPr>
              <a:t>abc</a:t>
            </a:r>
            <a:r>
              <a:rPr kumimoji="0" lang="en-US" altLang="en-US" b="0" i="0" u="none" strike="noStrike" cap="none" normalizeH="0" baseline="0" dirty="0">
                <a:ln>
                  <a:noFill/>
                </a:ln>
                <a:solidFill>
                  <a:srgbClr val="303030"/>
                </a:solidFill>
                <a:effectLst/>
                <a:latin typeface="Titillium Web" panose="00000500000000000000" pitchFamily="2" charset="0"/>
              </a:rPr>
              <a:t>” as the characters are not coming in the same order.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03030"/>
                </a:solidFill>
                <a:effectLst/>
                <a:latin typeface="Titillium Web" panose="00000500000000000000" pitchFamily="2" charset="0"/>
              </a:rPr>
              <a:t>Note: </a:t>
            </a:r>
            <a:r>
              <a:rPr kumimoji="0" lang="en-US" altLang="en-US" b="0" i="0" u="none" strike="noStrike" cap="none" normalizeH="0" baseline="0" dirty="0">
                <a:ln>
                  <a:noFill/>
                </a:ln>
                <a:solidFill>
                  <a:srgbClr val="303030"/>
                </a:solidFill>
                <a:effectLst/>
                <a:latin typeface="Titillium Web" panose="00000500000000000000" pitchFamily="2" charset="0"/>
              </a:rPr>
              <a:t>For a string of length n, the number of subsequences will be </a:t>
            </a:r>
            <a:r>
              <a:rPr kumimoji="0" lang="en-US" altLang="en-US" b="1" i="0" u="none" strike="noStrike" cap="none" normalizeH="0" baseline="0" dirty="0">
                <a:ln>
                  <a:noFill/>
                </a:ln>
                <a:solidFill>
                  <a:srgbClr val="303030"/>
                </a:solidFill>
                <a:effectLst/>
                <a:latin typeface="Titillium Web" panose="00000500000000000000" pitchFamily="2" charset="0"/>
              </a:rPr>
              <a:t>2</a:t>
            </a:r>
            <a:r>
              <a:rPr kumimoji="0" lang="en-US" altLang="en-US" b="1" i="0" u="none" strike="noStrike" cap="none" normalizeH="0" baseline="30000" dirty="0">
                <a:ln>
                  <a:noFill/>
                </a:ln>
                <a:solidFill>
                  <a:srgbClr val="303030"/>
                </a:solidFill>
                <a:effectLst/>
                <a:latin typeface="Titillium Web" panose="00000500000000000000" pitchFamily="2" charset="0"/>
              </a:rPr>
              <a:t>n</a:t>
            </a:r>
            <a:r>
              <a:rPr kumimoji="0" lang="en-US" altLang="en-US" b="0" i="0" u="none" strike="noStrike" cap="none" normalizeH="0" baseline="0" dirty="0">
                <a:ln>
                  <a:noFill/>
                </a:ln>
                <a:solidFill>
                  <a:srgbClr val="303030"/>
                </a:solidFill>
                <a:effectLst/>
                <a:latin typeface="Titillium Web" panose="00000500000000000000" pitchFamily="2"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Titillium Web" panose="00000500000000000000" pitchFamily="2" charset="0"/>
              </a:rPr>
              <a:t>Now we will look at “Longest Common Subsequence”. The longest Common Subsequence is defined for two strings. It is the common subsequence that has the greatest length.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EBD19F8A-8047-4171-8B80-4154A5F7E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922" y="4923484"/>
            <a:ext cx="8041690" cy="118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87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421F-8859-4AFE-8B3D-1FD44385C596}"/>
              </a:ext>
            </a:extLst>
          </p:cNvPr>
          <p:cNvSpPr>
            <a:spLocks noGrp="1"/>
          </p:cNvSpPr>
          <p:nvPr>
            <p:ph type="title"/>
          </p:nvPr>
        </p:nvSpPr>
        <p:spPr/>
        <p:txBody>
          <a:bodyPr>
            <a:normAutofit/>
          </a:bodyPr>
          <a:lstStyle/>
          <a:p>
            <a:r>
              <a:rPr lang="en-US" b="1" i="0" dirty="0">
                <a:effectLst/>
                <a:latin typeface="sofia-pro"/>
              </a:rPr>
              <a:t>How to solve a Dynamic Programming Problem ?</a:t>
            </a:r>
            <a:endParaRPr lang="en-IN" dirty="0"/>
          </a:p>
        </p:txBody>
      </p:sp>
      <p:sp>
        <p:nvSpPr>
          <p:cNvPr id="3" name="Content Placeholder 2">
            <a:extLst>
              <a:ext uri="{FF2B5EF4-FFF2-40B4-BE49-F238E27FC236}">
                <a16:creationId xmlns:a16="http://schemas.microsoft.com/office/drawing/2014/main" id="{EAC99472-10DC-492B-B9F9-788F598A6768}"/>
              </a:ext>
            </a:extLst>
          </p:cNvPr>
          <p:cNvSpPr>
            <a:spLocks noGrp="1"/>
          </p:cNvSpPr>
          <p:nvPr>
            <p:ph idx="1"/>
          </p:nvPr>
        </p:nvSpPr>
        <p:spPr/>
        <p:txBody>
          <a:bodyPr/>
          <a:lstStyle/>
          <a:p>
            <a:pPr algn="l" fontAlgn="base"/>
            <a:r>
              <a:rPr lang="en-US" b="1" i="0" dirty="0">
                <a:effectLst/>
                <a:latin typeface="urw-din"/>
              </a:rPr>
              <a:t>D</a:t>
            </a:r>
            <a:r>
              <a:rPr lang="en-US" b="0" i="0" dirty="0">
                <a:effectLst/>
                <a:latin typeface="urw-din"/>
              </a:rPr>
              <a:t>ynamic </a:t>
            </a:r>
            <a:r>
              <a:rPr lang="en-US" b="1" i="0" dirty="0">
                <a:effectLst/>
                <a:latin typeface="urw-din"/>
              </a:rPr>
              <a:t>P</a:t>
            </a:r>
            <a:r>
              <a:rPr lang="en-US" b="0" i="0" dirty="0">
                <a:effectLst/>
                <a:latin typeface="urw-din"/>
              </a:rPr>
              <a:t>rogramming (DP) is a technique that solves some particular type of problems in Polynomial Time. Dynamic Programming solutions are faster than the exponential brute method and can be easily proved for their correctness. Before we study how to think Dynamically for a problem, we need to learn: </a:t>
            </a:r>
          </a:p>
          <a:p>
            <a:pPr lvl="1" fontAlgn="base">
              <a:buFont typeface="+mj-lt"/>
              <a:buAutoNum type="arabicPeriod"/>
            </a:pPr>
            <a:r>
              <a:rPr lang="en-US" b="0" i="0" u="sng" dirty="0">
                <a:effectLst/>
                <a:latin typeface="urw-din"/>
                <a:hlinkClick r:id="rId2">
                  <a:extLst>
                    <a:ext uri="{A12FA001-AC4F-418D-AE19-62706E023703}">
                      <ahyp:hlinkClr xmlns:ahyp="http://schemas.microsoft.com/office/drawing/2018/hyperlinkcolor" val="tx"/>
                    </a:ext>
                  </a:extLst>
                </a:hlinkClick>
              </a:rPr>
              <a:t>Overlapping Subproblems</a:t>
            </a:r>
            <a:endParaRPr lang="en-US" b="0" i="0" dirty="0">
              <a:effectLst/>
              <a:latin typeface="urw-din"/>
            </a:endParaRPr>
          </a:p>
          <a:p>
            <a:pPr lvl="1" fontAlgn="base">
              <a:buFont typeface="+mj-lt"/>
              <a:buAutoNum type="arabicPeriod"/>
            </a:pPr>
            <a:r>
              <a:rPr lang="en-US" b="0" i="0" u="sng" dirty="0">
                <a:effectLst/>
                <a:latin typeface="urw-din"/>
                <a:hlinkClick r:id="rId3">
                  <a:extLst>
                    <a:ext uri="{A12FA001-AC4F-418D-AE19-62706E023703}">
                      <ahyp:hlinkClr xmlns:ahyp="http://schemas.microsoft.com/office/drawing/2018/hyperlinkcolor" val="tx"/>
                    </a:ext>
                  </a:extLst>
                </a:hlinkClick>
              </a:rPr>
              <a:t>Optimal Substructure Property</a:t>
            </a:r>
            <a:endParaRPr lang="en-US" b="0" i="0" dirty="0">
              <a:effectLst/>
              <a:latin typeface="urw-din"/>
            </a:endParaRPr>
          </a:p>
          <a:p>
            <a:endParaRPr lang="en-IN" dirty="0"/>
          </a:p>
        </p:txBody>
      </p:sp>
    </p:spTree>
    <p:extLst>
      <p:ext uri="{BB962C8B-B14F-4D97-AF65-F5344CB8AC3E}">
        <p14:creationId xmlns:p14="http://schemas.microsoft.com/office/powerpoint/2010/main" val="281765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0CA6-C9A4-4A9A-B89E-4A8D73E8E0E0}"/>
              </a:ext>
            </a:extLst>
          </p:cNvPr>
          <p:cNvSpPr>
            <a:spLocks noGrp="1"/>
          </p:cNvSpPr>
          <p:nvPr>
            <p:ph type="title"/>
          </p:nvPr>
        </p:nvSpPr>
        <p:spPr/>
        <p:txBody>
          <a:bodyPr/>
          <a:lstStyle/>
          <a:p>
            <a:r>
              <a:rPr lang="en-US" b="1" i="0" u="sng" dirty="0">
                <a:effectLst/>
                <a:latin typeface="urw-din"/>
              </a:rPr>
              <a:t> How to classify a problem as a Dynamic Programming Problem?</a:t>
            </a:r>
            <a:r>
              <a:rPr lang="en-US" b="0" i="0" dirty="0">
                <a:effectLst/>
                <a:latin typeface="urw-din"/>
              </a:rPr>
              <a:t> </a:t>
            </a:r>
            <a:endParaRPr lang="en-IN" dirty="0"/>
          </a:p>
        </p:txBody>
      </p:sp>
      <p:sp>
        <p:nvSpPr>
          <p:cNvPr id="3" name="Content Placeholder 2">
            <a:extLst>
              <a:ext uri="{FF2B5EF4-FFF2-40B4-BE49-F238E27FC236}">
                <a16:creationId xmlns:a16="http://schemas.microsoft.com/office/drawing/2014/main" id="{C8696002-D58B-45D5-A554-02536253A567}"/>
              </a:ext>
            </a:extLst>
          </p:cNvPr>
          <p:cNvSpPr>
            <a:spLocks noGrp="1"/>
          </p:cNvSpPr>
          <p:nvPr>
            <p:ph idx="1"/>
          </p:nvPr>
        </p:nvSpPr>
        <p:spPr/>
        <p:txBody>
          <a:bodyPr/>
          <a:lstStyle/>
          <a:p>
            <a:pPr algn="l" fontAlgn="base">
              <a:buFont typeface="Arial" panose="020B0604020202020204" pitchFamily="34" charset="0"/>
              <a:buChar char="•"/>
            </a:pPr>
            <a:r>
              <a:rPr lang="en-US" b="0" i="0" dirty="0">
                <a:effectLst/>
                <a:latin typeface="urw-din"/>
              </a:rPr>
              <a:t>Typically, all the problems that require maximizing or minimize certain quantities or counting problems that say to count the arrangements under certain conditions or certain probability problems can be solved by using Dynamic Programming.</a:t>
            </a:r>
          </a:p>
          <a:p>
            <a:pPr algn="l" fontAlgn="base">
              <a:buFont typeface="Arial" panose="020B0604020202020204" pitchFamily="34" charset="0"/>
              <a:buChar char="•"/>
            </a:pPr>
            <a:r>
              <a:rPr lang="en-US" b="0" i="0" dirty="0">
                <a:effectLst/>
                <a:latin typeface="urw-din"/>
              </a:rPr>
              <a:t>All dynamic programming problems satisfy the overlapping subproblems property and most of the classic dynamic problems also satisfy the optimal substructure property. Once, we observe these properties in a given problem, be sure that it can be solved using DP.</a:t>
            </a:r>
          </a:p>
          <a:p>
            <a:endParaRPr lang="en-IN" dirty="0"/>
          </a:p>
        </p:txBody>
      </p:sp>
    </p:spTree>
    <p:extLst>
      <p:ext uri="{BB962C8B-B14F-4D97-AF65-F5344CB8AC3E}">
        <p14:creationId xmlns:p14="http://schemas.microsoft.com/office/powerpoint/2010/main" val="50965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E2B5-D3B8-469D-A889-037A750B4A68}"/>
              </a:ext>
            </a:extLst>
          </p:cNvPr>
          <p:cNvSpPr>
            <a:spLocks noGrp="1"/>
          </p:cNvSpPr>
          <p:nvPr>
            <p:ph type="title"/>
          </p:nvPr>
        </p:nvSpPr>
        <p:spPr/>
        <p:txBody>
          <a:bodyPr/>
          <a:lstStyle/>
          <a:p>
            <a:r>
              <a:rPr lang="en-IN" b="1" i="0" dirty="0">
                <a:effectLst/>
                <a:latin typeface="sofia-pro"/>
              </a:rPr>
              <a:t>Tabulation vs </a:t>
            </a:r>
            <a:r>
              <a:rPr lang="en-IN" b="1" i="0" dirty="0" err="1">
                <a:effectLst/>
                <a:latin typeface="sofia-pro"/>
              </a:rPr>
              <a:t>Memoization</a:t>
            </a:r>
            <a:endParaRPr lang="en-IN" dirty="0"/>
          </a:p>
        </p:txBody>
      </p:sp>
      <p:sp>
        <p:nvSpPr>
          <p:cNvPr id="3" name="Content Placeholder 2">
            <a:extLst>
              <a:ext uri="{FF2B5EF4-FFF2-40B4-BE49-F238E27FC236}">
                <a16:creationId xmlns:a16="http://schemas.microsoft.com/office/drawing/2014/main" id="{29175574-2ECB-4E48-8340-8F451718026F}"/>
              </a:ext>
            </a:extLst>
          </p:cNvPr>
          <p:cNvSpPr>
            <a:spLocks noGrp="1"/>
          </p:cNvSpPr>
          <p:nvPr>
            <p:ph idx="1"/>
          </p:nvPr>
        </p:nvSpPr>
        <p:spPr/>
        <p:txBody>
          <a:bodyPr/>
          <a:lstStyle/>
          <a:p>
            <a:pPr algn="l" fontAlgn="base"/>
            <a:r>
              <a:rPr lang="en-US" b="0" i="0" dirty="0">
                <a:effectLst/>
                <a:latin typeface="urw-din"/>
              </a:rPr>
              <a:t>Prerequisite – </a:t>
            </a:r>
            <a:r>
              <a:rPr lang="en-US" b="0" i="0" u="sng" dirty="0">
                <a:effectLst/>
                <a:latin typeface="urw-din"/>
                <a:hlinkClick r:id="rId2">
                  <a:extLst>
                    <a:ext uri="{A12FA001-AC4F-418D-AE19-62706E023703}">
                      <ahyp:hlinkClr xmlns:ahyp="http://schemas.microsoft.com/office/drawing/2018/hyperlinkcolor" val="tx"/>
                    </a:ext>
                  </a:extLst>
                </a:hlinkClick>
              </a:rPr>
              <a:t>Dynamic Programming</a:t>
            </a:r>
            <a:r>
              <a:rPr lang="en-US" b="0" i="0" dirty="0">
                <a:effectLst/>
                <a:latin typeface="urw-din"/>
              </a:rPr>
              <a:t>, </a:t>
            </a:r>
            <a:r>
              <a:rPr lang="en-US" b="0" i="0" u="sng" dirty="0">
                <a:effectLst/>
                <a:latin typeface="urw-din"/>
                <a:hlinkClick r:id="rId3">
                  <a:extLst>
                    <a:ext uri="{A12FA001-AC4F-418D-AE19-62706E023703}">
                      <ahyp:hlinkClr xmlns:ahyp="http://schemas.microsoft.com/office/drawing/2018/hyperlinkcolor" val="tx"/>
                    </a:ext>
                  </a:extLst>
                </a:hlinkClick>
              </a:rPr>
              <a:t>How to solve Dynamic Programming problems?</a:t>
            </a:r>
            <a:r>
              <a:rPr lang="en-US" b="0" i="0" dirty="0">
                <a:effectLst/>
                <a:latin typeface="urw-din"/>
              </a:rPr>
              <a:t> </a:t>
            </a:r>
            <a:br>
              <a:rPr lang="en-US" b="0" i="0" dirty="0">
                <a:effectLst/>
                <a:latin typeface="urw-din"/>
              </a:rPr>
            </a:br>
            <a:r>
              <a:rPr lang="en-US" b="0" i="0" dirty="0">
                <a:effectLst/>
                <a:latin typeface="urw-din"/>
              </a:rPr>
              <a:t>There are two different ways to store the values so that the values of a sub-problem can be reused. Here, will discuss two patterns of solving dynamic programming (DP) problems: </a:t>
            </a:r>
            <a:br>
              <a:rPr lang="en-US" b="0" i="0" dirty="0">
                <a:effectLst/>
                <a:latin typeface="urw-din"/>
              </a:rPr>
            </a:br>
            <a:r>
              <a:rPr lang="en-US" b="0" i="0" dirty="0">
                <a:effectLst/>
                <a:latin typeface="urw-din"/>
              </a:rPr>
              <a:t> </a:t>
            </a:r>
          </a:p>
          <a:p>
            <a:pPr lvl="1" fontAlgn="base">
              <a:buFont typeface="+mj-lt"/>
              <a:buAutoNum type="arabicPeriod"/>
            </a:pPr>
            <a:r>
              <a:rPr lang="en-US" b="1" i="0" dirty="0">
                <a:effectLst/>
                <a:latin typeface="urw-din"/>
              </a:rPr>
              <a:t>Tabulation:</a:t>
            </a:r>
            <a:r>
              <a:rPr lang="en-US" b="0" i="0" dirty="0">
                <a:effectLst/>
                <a:latin typeface="urw-din"/>
              </a:rPr>
              <a:t> Bottom Up</a:t>
            </a:r>
          </a:p>
          <a:p>
            <a:pPr lvl="1" fontAlgn="base">
              <a:buFont typeface="+mj-lt"/>
              <a:buAutoNum type="arabicPeriod"/>
            </a:pPr>
            <a:r>
              <a:rPr lang="en-US" b="1" i="0" dirty="0" err="1">
                <a:effectLst/>
                <a:latin typeface="urw-din"/>
              </a:rPr>
              <a:t>Memoization</a:t>
            </a:r>
            <a:r>
              <a:rPr lang="en-US" b="1" i="0" dirty="0">
                <a:effectLst/>
                <a:latin typeface="urw-din"/>
              </a:rPr>
              <a:t>:</a:t>
            </a:r>
            <a:r>
              <a:rPr lang="en-US" b="0" i="0" dirty="0">
                <a:effectLst/>
                <a:latin typeface="urw-din"/>
              </a:rPr>
              <a:t> Top Down</a:t>
            </a:r>
          </a:p>
          <a:p>
            <a:endParaRPr lang="en-IN" dirty="0"/>
          </a:p>
        </p:txBody>
      </p:sp>
    </p:spTree>
    <p:extLst>
      <p:ext uri="{BB962C8B-B14F-4D97-AF65-F5344CB8AC3E}">
        <p14:creationId xmlns:p14="http://schemas.microsoft.com/office/powerpoint/2010/main" val="224029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20A2-4AA4-4B23-9014-2F0D4CD6D948}"/>
              </a:ext>
            </a:extLst>
          </p:cNvPr>
          <p:cNvSpPr>
            <a:spLocks noGrp="1"/>
          </p:cNvSpPr>
          <p:nvPr>
            <p:ph type="title"/>
          </p:nvPr>
        </p:nvSpPr>
        <p:spPr/>
        <p:txBody>
          <a:bodyPr/>
          <a:lstStyle/>
          <a:p>
            <a:pPr algn="l" fontAlgn="base"/>
            <a:r>
              <a:rPr lang="en-IN" b="1" i="0" dirty="0">
                <a:effectLst/>
                <a:latin typeface="sofia-pro"/>
              </a:rPr>
              <a:t>Fibonacci numbers</a:t>
            </a:r>
          </a:p>
        </p:txBody>
      </p:sp>
      <p:sp>
        <p:nvSpPr>
          <p:cNvPr id="3" name="Content Placeholder 2">
            <a:extLst>
              <a:ext uri="{FF2B5EF4-FFF2-40B4-BE49-F238E27FC236}">
                <a16:creationId xmlns:a16="http://schemas.microsoft.com/office/drawing/2014/main" id="{73121742-6C83-4A79-9D7E-E5DDECD3A979}"/>
              </a:ext>
            </a:extLst>
          </p:cNvPr>
          <p:cNvSpPr>
            <a:spLocks noGrp="1"/>
          </p:cNvSpPr>
          <p:nvPr>
            <p:ph idx="1"/>
          </p:nvPr>
        </p:nvSpPr>
        <p:spPr/>
        <p:txBody>
          <a:bodyPr/>
          <a:lstStyle/>
          <a:p>
            <a:r>
              <a:rPr lang="en-US" b="0" i="0" dirty="0">
                <a:effectLst/>
                <a:latin typeface="urw-din"/>
              </a:rPr>
              <a:t>The Fibonacci numbers are the numbers in the following integer sequence.</a:t>
            </a:r>
            <a:br>
              <a:rPr lang="en-US" dirty="0"/>
            </a:br>
            <a:r>
              <a:rPr lang="en-US" b="0" i="0" dirty="0">
                <a:effectLst/>
                <a:latin typeface="urw-din"/>
              </a:rPr>
              <a:t>0, 1, 1, 2, 3, 5, 8, 13, 21, 34, 55, 89, 144, ……..</a:t>
            </a:r>
            <a:endParaRPr lang="en-IN" dirty="0"/>
          </a:p>
        </p:txBody>
      </p:sp>
    </p:spTree>
    <p:extLst>
      <p:ext uri="{BB962C8B-B14F-4D97-AF65-F5344CB8AC3E}">
        <p14:creationId xmlns:p14="http://schemas.microsoft.com/office/powerpoint/2010/main" val="14411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15AF-EE1B-4B92-BB2B-419033DE9FBE}"/>
              </a:ext>
            </a:extLst>
          </p:cNvPr>
          <p:cNvSpPr>
            <a:spLocks noGrp="1"/>
          </p:cNvSpPr>
          <p:nvPr>
            <p:ph type="title"/>
          </p:nvPr>
        </p:nvSpPr>
        <p:spPr/>
        <p:txBody>
          <a:bodyPr/>
          <a:lstStyle/>
          <a:p>
            <a:r>
              <a:rPr lang="en-IN" b="1" i="0" dirty="0">
                <a:solidFill>
                  <a:srgbClr val="303030"/>
                </a:solidFill>
                <a:effectLst/>
                <a:latin typeface="var(--title-font)"/>
              </a:rPr>
              <a:t>Climbing Stairs</a:t>
            </a:r>
            <a:endParaRPr lang="en-IN" dirty="0"/>
          </a:p>
        </p:txBody>
      </p:sp>
      <p:sp>
        <p:nvSpPr>
          <p:cNvPr id="3" name="Content Placeholder 2">
            <a:extLst>
              <a:ext uri="{FF2B5EF4-FFF2-40B4-BE49-F238E27FC236}">
                <a16:creationId xmlns:a16="http://schemas.microsoft.com/office/drawing/2014/main" id="{1FD09D89-915A-46BA-8766-C4F6CC919CD0}"/>
              </a:ext>
            </a:extLst>
          </p:cNvPr>
          <p:cNvSpPr>
            <a:spLocks noGrp="1"/>
          </p:cNvSpPr>
          <p:nvPr>
            <p:ph idx="1"/>
          </p:nvPr>
        </p:nvSpPr>
        <p:spPr/>
        <p:txBody>
          <a:bodyPr/>
          <a:lstStyle/>
          <a:p>
            <a:r>
              <a:rPr lang="en-US" b="1" i="0" dirty="0">
                <a:solidFill>
                  <a:srgbClr val="303030"/>
                </a:solidFill>
                <a:effectLst/>
                <a:latin typeface="Titillium Web" panose="00000500000000000000" pitchFamily="2" charset="0"/>
              </a:rPr>
              <a:t>Problem Statement:</a:t>
            </a:r>
            <a:r>
              <a:rPr lang="en-US" b="0" i="0" dirty="0">
                <a:solidFill>
                  <a:srgbClr val="303030"/>
                </a:solidFill>
                <a:effectLst/>
                <a:latin typeface="Titillium Web" panose="00000500000000000000" pitchFamily="2" charset="0"/>
              </a:rPr>
              <a:t> Given a number of stairs. Starting from the 0th stair we need to climb to the “Nth” stair. At a time we can climb either one or two steps. We need to return the total number of distinct ways to reach from 0th to Nth stair.</a:t>
            </a:r>
          </a:p>
          <a:p>
            <a:endParaRPr lang="en-IN" dirty="0"/>
          </a:p>
        </p:txBody>
      </p:sp>
      <p:pic>
        <p:nvPicPr>
          <p:cNvPr id="2050" name="Picture 2">
            <a:extLst>
              <a:ext uri="{FF2B5EF4-FFF2-40B4-BE49-F238E27FC236}">
                <a16:creationId xmlns:a16="http://schemas.microsoft.com/office/drawing/2014/main" id="{0C475944-6C6D-42B3-9B35-AD8E50259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528" y="3575370"/>
            <a:ext cx="7237058" cy="2672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46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C9EB-2A5F-4252-9CCD-BB9840C04E10}"/>
              </a:ext>
            </a:extLst>
          </p:cNvPr>
          <p:cNvSpPr>
            <a:spLocks noGrp="1"/>
          </p:cNvSpPr>
          <p:nvPr>
            <p:ph type="title"/>
          </p:nvPr>
        </p:nvSpPr>
        <p:spPr/>
        <p:txBody>
          <a:bodyPr/>
          <a:lstStyle/>
          <a:p>
            <a:r>
              <a:rPr lang="en-IN" b="1" i="0" dirty="0">
                <a:solidFill>
                  <a:srgbClr val="303030"/>
                </a:solidFill>
                <a:effectLst/>
                <a:latin typeface="var(--title-font)"/>
              </a:rPr>
              <a:t>Frog Jump</a:t>
            </a:r>
            <a:endParaRPr lang="en-IN" dirty="0"/>
          </a:p>
        </p:txBody>
      </p:sp>
      <p:sp>
        <p:nvSpPr>
          <p:cNvPr id="3" name="Content Placeholder 2">
            <a:extLst>
              <a:ext uri="{FF2B5EF4-FFF2-40B4-BE49-F238E27FC236}">
                <a16:creationId xmlns:a16="http://schemas.microsoft.com/office/drawing/2014/main" id="{FEBDA181-8F57-4CA9-A603-B0F0FE04BE1F}"/>
              </a:ext>
            </a:extLst>
          </p:cNvPr>
          <p:cNvSpPr>
            <a:spLocks noGrp="1"/>
          </p:cNvSpPr>
          <p:nvPr>
            <p:ph idx="1"/>
          </p:nvPr>
        </p:nvSpPr>
        <p:spPr/>
        <p:txBody>
          <a:bodyPr/>
          <a:lstStyle/>
          <a:p>
            <a:r>
              <a:rPr lang="en-US" b="0" i="0" dirty="0">
                <a:solidFill>
                  <a:srgbClr val="303030"/>
                </a:solidFill>
                <a:effectLst/>
                <a:latin typeface="Titillium Web" panose="00000500000000000000" pitchFamily="2" charset="0"/>
              </a:rPr>
              <a:t>Given a number of stairs and a frog, the frog wants to climb from the 0th stair to the (N-1)</a:t>
            </a:r>
            <a:r>
              <a:rPr lang="en-US" b="0" i="0" dirty="0" err="1">
                <a:solidFill>
                  <a:srgbClr val="303030"/>
                </a:solidFill>
                <a:effectLst/>
                <a:latin typeface="Titillium Web" panose="00000500000000000000" pitchFamily="2" charset="0"/>
              </a:rPr>
              <a:t>th</a:t>
            </a:r>
            <a:r>
              <a:rPr lang="en-US" b="0" i="0" dirty="0">
                <a:solidFill>
                  <a:srgbClr val="303030"/>
                </a:solidFill>
                <a:effectLst/>
                <a:latin typeface="Titillium Web" panose="00000500000000000000" pitchFamily="2" charset="0"/>
              </a:rPr>
              <a:t> stair. At a time the frog can climb either one or two steps. </a:t>
            </a:r>
          </a:p>
          <a:p>
            <a:r>
              <a:rPr lang="en-US" b="0" i="0" dirty="0">
                <a:solidFill>
                  <a:srgbClr val="303030"/>
                </a:solidFill>
                <a:effectLst/>
                <a:latin typeface="Titillium Web" panose="00000500000000000000" pitchFamily="2" charset="0"/>
              </a:rPr>
              <a:t>A height[N] array is also given. Whenever the frog jumps from a stair </a:t>
            </a:r>
            <a:r>
              <a:rPr lang="en-US" b="0" i="0" dirty="0" err="1">
                <a:solidFill>
                  <a:srgbClr val="303030"/>
                </a:solidFill>
                <a:effectLst/>
                <a:latin typeface="Titillium Web" panose="00000500000000000000" pitchFamily="2" charset="0"/>
              </a:rPr>
              <a:t>i</a:t>
            </a:r>
            <a:r>
              <a:rPr lang="en-US" b="0" i="0" dirty="0">
                <a:solidFill>
                  <a:srgbClr val="303030"/>
                </a:solidFill>
                <a:effectLst/>
                <a:latin typeface="Titillium Web" panose="00000500000000000000" pitchFamily="2" charset="0"/>
              </a:rPr>
              <a:t> to stair j, the energy consumed in the jump is abs(height[</a:t>
            </a:r>
            <a:r>
              <a:rPr lang="en-US" b="0" i="0" dirty="0" err="1">
                <a:solidFill>
                  <a:srgbClr val="303030"/>
                </a:solidFill>
                <a:effectLst/>
                <a:latin typeface="Titillium Web" panose="00000500000000000000" pitchFamily="2" charset="0"/>
              </a:rPr>
              <a:t>i</a:t>
            </a:r>
            <a:r>
              <a:rPr lang="en-US" b="0" i="0" dirty="0">
                <a:solidFill>
                  <a:srgbClr val="303030"/>
                </a:solidFill>
                <a:effectLst/>
                <a:latin typeface="Titillium Web" panose="00000500000000000000" pitchFamily="2" charset="0"/>
              </a:rPr>
              <a:t>]- height[j]), where abs() means the absolute difference. We need to return the minimum energy that can be used by the frog to jump from stair 0 to stair N-1.</a:t>
            </a:r>
          </a:p>
          <a:p>
            <a:endParaRPr lang="en-IN" dirty="0"/>
          </a:p>
        </p:txBody>
      </p:sp>
    </p:spTree>
    <p:extLst>
      <p:ext uri="{BB962C8B-B14F-4D97-AF65-F5344CB8AC3E}">
        <p14:creationId xmlns:p14="http://schemas.microsoft.com/office/powerpoint/2010/main" val="341676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A78FFD-E65D-45F0-952E-0CFAEC1AEF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120" y="1049143"/>
            <a:ext cx="8809759" cy="495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626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1438</Words>
  <Application>Microsoft Office PowerPoint</Application>
  <PresentationFormat>Widescreen</PresentationFormat>
  <Paragraphs>57</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 10 pitch</vt:lpstr>
      <vt:lpstr>sofia-pro</vt:lpstr>
      <vt:lpstr>Titillium Web</vt:lpstr>
      <vt:lpstr>urw-din</vt:lpstr>
      <vt:lpstr>var(--title-font)</vt:lpstr>
      <vt:lpstr>Office Theme</vt:lpstr>
      <vt:lpstr>Dynamic Programming</vt:lpstr>
      <vt:lpstr>Introduction to Dynamic Programming</vt:lpstr>
      <vt:lpstr>How to solve a Dynamic Programming Problem ?</vt:lpstr>
      <vt:lpstr> How to classify a problem as a Dynamic Programming Problem? </vt:lpstr>
      <vt:lpstr>Tabulation vs Memoization</vt:lpstr>
      <vt:lpstr>Fibonacci numbers</vt:lpstr>
      <vt:lpstr>Climbing Stairs</vt:lpstr>
      <vt:lpstr>Frog Jump</vt:lpstr>
      <vt:lpstr>PowerPoint Presentation</vt:lpstr>
      <vt:lpstr>Frog Jump with k Distances</vt:lpstr>
      <vt:lpstr>Maximum sum of non-adjacent elements</vt:lpstr>
      <vt:lpstr>PowerPoint Presentation</vt:lpstr>
      <vt:lpstr>House Robber</vt:lpstr>
      <vt:lpstr>Grid Unique Paths : DP on Grids </vt:lpstr>
      <vt:lpstr>PowerPoint Presentation</vt:lpstr>
      <vt:lpstr>Minimum Path Sum In a Grid </vt:lpstr>
      <vt:lpstr>PowerPoint Presentation</vt:lpstr>
      <vt:lpstr>Subset sum equal to target </vt:lpstr>
      <vt:lpstr>PowerPoint Presentation</vt:lpstr>
      <vt:lpstr>0/1 Knapsack</vt:lpstr>
      <vt:lpstr>PowerPoint Presentation</vt:lpstr>
      <vt:lpstr>Unbounded Knapsack </vt:lpstr>
      <vt:lpstr>PowerPoint Presentation</vt:lpstr>
      <vt:lpstr>Longest Common Subsequence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Upasana Singh</dc:creator>
  <cp:lastModifiedBy>Upasana Singh</cp:lastModifiedBy>
  <cp:revision>2</cp:revision>
  <dcterms:created xsi:type="dcterms:W3CDTF">2022-04-17T09:38:13Z</dcterms:created>
  <dcterms:modified xsi:type="dcterms:W3CDTF">2022-04-18T10:54:36Z</dcterms:modified>
</cp:coreProperties>
</file>